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5"/>
  </p:notesMasterIdLst>
  <p:sldIdLst>
    <p:sldId id="256" r:id="rId2"/>
    <p:sldId id="387" r:id="rId3"/>
    <p:sldId id="360" r:id="rId4"/>
    <p:sldId id="329" r:id="rId5"/>
    <p:sldId id="344" r:id="rId6"/>
    <p:sldId id="362" r:id="rId7"/>
    <p:sldId id="361" r:id="rId8"/>
    <p:sldId id="343" r:id="rId9"/>
    <p:sldId id="365" r:id="rId10"/>
    <p:sldId id="364" r:id="rId11"/>
    <p:sldId id="363" r:id="rId12"/>
    <p:sldId id="345" r:id="rId13"/>
    <p:sldId id="369" r:id="rId14"/>
    <p:sldId id="368" r:id="rId15"/>
    <p:sldId id="367" r:id="rId16"/>
    <p:sldId id="366" r:id="rId17"/>
    <p:sldId id="346" r:id="rId18"/>
    <p:sldId id="370" r:id="rId19"/>
    <p:sldId id="391" r:id="rId20"/>
    <p:sldId id="371" r:id="rId21"/>
    <p:sldId id="330" r:id="rId22"/>
    <p:sldId id="348" r:id="rId23"/>
    <p:sldId id="347" r:id="rId24"/>
    <p:sldId id="349" r:id="rId25"/>
    <p:sldId id="373" r:id="rId26"/>
    <p:sldId id="331" r:id="rId27"/>
    <p:sldId id="372" r:id="rId28"/>
    <p:sldId id="315" r:id="rId29"/>
    <p:sldId id="374" r:id="rId30"/>
    <p:sldId id="316" r:id="rId31"/>
    <p:sldId id="317" r:id="rId32"/>
    <p:sldId id="318" r:id="rId33"/>
    <p:sldId id="375" r:id="rId34"/>
    <p:sldId id="385" r:id="rId35"/>
    <p:sldId id="389" r:id="rId36"/>
    <p:sldId id="392" r:id="rId37"/>
    <p:sldId id="376" r:id="rId38"/>
    <p:sldId id="350" r:id="rId39"/>
    <p:sldId id="334" r:id="rId40"/>
    <p:sldId id="377" r:id="rId41"/>
    <p:sldId id="351" r:id="rId42"/>
    <p:sldId id="352" r:id="rId43"/>
    <p:sldId id="378" r:id="rId44"/>
    <p:sldId id="337" r:id="rId45"/>
    <p:sldId id="379" r:id="rId46"/>
    <p:sldId id="338" r:id="rId47"/>
    <p:sldId id="380" r:id="rId48"/>
    <p:sldId id="353" r:id="rId49"/>
    <p:sldId id="354" r:id="rId50"/>
    <p:sldId id="339" r:id="rId51"/>
    <p:sldId id="381" r:id="rId52"/>
    <p:sldId id="355" r:id="rId53"/>
    <p:sldId id="340" r:id="rId54"/>
    <p:sldId id="382" r:id="rId55"/>
    <p:sldId id="341" r:id="rId56"/>
    <p:sldId id="383" r:id="rId57"/>
    <p:sldId id="342" r:id="rId58"/>
    <p:sldId id="384" r:id="rId59"/>
    <p:sldId id="356" r:id="rId60"/>
    <p:sldId id="357" r:id="rId61"/>
    <p:sldId id="390" r:id="rId62"/>
    <p:sldId id="283" r:id="rId63"/>
    <p:sldId id="333" r:id="rId64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BDB74B3-A1F0-743C-8767-28194DC52D27}" name="Ewelina Badziak" initials="EB" userId="S::ewelina.badziak@paih.gov.pl::f116c803-58d8-412c-bd40-a365c019de0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4A8AB"/>
    <a:srgbClr val="B01E28"/>
    <a:srgbClr val="C34B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7AC3CCA-C797-4891-BE02-D94E43425B78}" styleName="Styl pośredni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yl pośredni 2 — Ak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Bez stylu, bez siatki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Bez stylu, siatka tabeli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Styl jasny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Styl jasny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8799B23B-EC83-4686-B30A-512413B5E67A}" styleName="Styl jasny 3 — Ak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660B408-B3CF-4A94-85FC-2B1E0A45F4A2}" styleName="Styl ciemny 2 - Akcent 1/Ak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8FB837D-C827-4EFA-A057-4D05807E0F7C}" styleName="Styl z motywem 1 — Ak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Styl z motywem 1 — Ak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Styl z motywem 1 — Ak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C7853C-536D-4A76-A0AE-DD22124D55A5}" styleName="Styl z motywem 1 — Ak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Styl z motywem 1 — Ak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Styl z motywem 1 — Ak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93D81CF-94F2-401A-BA57-92F5A7B2D0C5}" styleName="Styl pośredni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771" autoAdjust="0"/>
    <p:restoredTop sz="88758" autoAdjust="0"/>
  </p:normalViewPr>
  <p:slideViewPr>
    <p:cSldViewPr snapToGrid="0">
      <p:cViewPr varScale="1">
        <p:scale>
          <a:sx n="70" d="100"/>
          <a:sy n="70" d="100"/>
        </p:scale>
        <p:origin x="1378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DAFF494-C569-4E64-BE2D-276909756523}" type="doc">
      <dgm:prSet loTypeId="urn:microsoft.com/office/officeart/2005/8/layout/vList3" loCatId="list" qsTypeId="urn:microsoft.com/office/officeart/2005/8/quickstyle/simple1" qsCatId="simple" csTypeId="urn:microsoft.com/office/officeart/2005/8/colors/accent1_1" csCatId="accent1" phldr="1"/>
      <dgm:spPr/>
    </dgm:pt>
    <dgm:pt modelId="{4A6DA227-4666-47F5-86AB-0195A4CA8ED8}">
      <dgm:prSet phldrT="[Tekst]" custT="1"/>
      <dgm:spPr>
        <a:ln>
          <a:solidFill>
            <a:srgbClr val="C00000"/>
          </a:solidFill>
        </a:ln>
      </dgm:spPr>
      <dgm:t>
        <a:bodyPr/>
        <a:lstStyle/>
        <a:p>
          <a:pPr algn="ctr">
            <a:buNone/>
          </a:pPr>
          <a:r>
            <a:rPr lang="pl-PL" sz="1800" b="1" i="0" dirty="0" err="1">
              <a:solidFill>
                <a:schemeClr val="tx1"/>
              </a:solidFill>
              <a:effectLst/>
              <a:latin typeface="+mn-lt"/>
            </a:rPr>
            <a:t>Veeqo</a:t>
          </a:r>
          <a:endParaRPr lang="pl-PL" sz="1800" b="1" dirty="0">
            <a:solidFill>
              <a:schemeClr val="tx1"/>
            </a:solidFill>
          </a:endParaRPr>
        </a:p>
      </dgm:t>
    </dgm:pt>
    <dgm:pt modelId="{DC79E5AF-DD3E-40B5-AFCF-A38BD456C975}" type="parTrans" cxnId="{D52502C9-02AE-4499-9F36-EC07009BDBE9}">
      <dgm:prSet/>
      <dgm:spPr/>
      <dgm:t>
        <a:bodyPr/>
        <a:lstStyle/>
        <a:p>
          <a:endParaRPr lang="pl-PL"/>
        </a:p>
      </dgm:t>
    </dgm:pt>
    <dgm:pt modelId="{D2A3E4DD-0AE6-426E-8C7B-15CDF9685FBE}" type="sibTrans" cxnId="{D52502C9-02AE-4499-9F36-EC07009BDBE9}">
      <dgm:prSet/>
      <dgm:spPr/>
      <dgm:t>
        <a:bodyPr/>
        <a:lstStyle/>
        <a:p>
          <a:endParaRPr lang="pl-PL"/>
        </a:p>
      </dgm:t>
    </dgm:pt>
    <dgm:pt modelId="{41CFC9A7-F421-49D8-8998-CAC932256AEB}">
      <dgm:prSet phldrT="[Tekst]" custT="1"/>
      <dgm:spPr>
        <a:ln>
          <a:solidFill>
            <a:srgbClr val="C00000"/>
          </a:solidFill>
        </a:ln>
      </dgm:spPr>
      <dgm:t>
        <a:bodyPr/>
        <a:lstStyle/>
        <a:p>
          <a:pPr algn="ctr">
            <a:buNone/>
          </a:pPr>
          <a:r>
            <a:rPr lang="pl-PL" sz="1800" b="1" i="0" dirty="0" err="1">
              <a:solidFill>
                <a:schemeClr val="tx1"/>
              </a:solidFill>
              <a:effectLst/>
              <a:latin typeface="+mn-lt"/>
            </a:rPr>
            <a:t>Slack</a:t>
          </a:r>
          <a:endParaRPr lang="pl-PL" sz="1800" b="1" dirty="0">
            <a:solidFill>
              <a:schemeClr val="tx1"/>
            </a:solidFill>
          </a:endParaRPr>
        </a:p>
      </dgm:t>
    </dgm:pt>
    <dgm:pt modelId="{23B2FB14-E16E-4F5E-BD4B-00FC330A4AA5}" type="parTrans" cxnId="{F7E29A67-647B-46A5-BB91-C77B8389FEF5}">
      <dgm:prSet/>
      <dgm:spPr/>
      <dgm:t>
        <a:bodyPr/>
        <a:lstStyle/>
        <a:p>
          <a:endParaRPr lang="pl-PL"/>
        </a:p>
      </dgm:t>
    </dgm:pt>
    <dgm:pt modelId="{9E952258-9078-4A1C-BACB-F3213F15519B}" type="sibTrans" cxnId="{F7E29A67-647B-46A5-BB91-C77B8389FEF5}">
      <dgm:prSet/>
      <dgm:spPr/>
      <dgm:t>
        <a:bodyPr/>
        <a:lstStyle/>
        <a:p>
          <a:endParaRPr lang="pl-PL"/>
        </a:p>
      </dgm:t>
    </dgm:pt>
    <dgm:pt modelId="{ABEE3482-14C7-4BEF-8375-7A459A810D01}">
      <dgm:prSet phldrT="[Tekst]" custT="1"/>
      <dgm:spPr>
        <a:ln>
          <a:solidFill>
            <a:srgbClr val="C00000"/>
          </a:solidFill>
        </a:ln>
      </dgm:spPr>
      <dgm:t>
        <a:bodyPr/>
        <a:lstStyle/>
        <a:p>
          <a:pPr algn="ctr">
            <a:buNone/>
          </a:pPr>
          <a:r>
            <a:rPr lang="pl-PL" sz="1800" b="1" i="0" dirty="0" err="1">
              <a:solidFill>
                <a:schemeClr val="tx1"/>
              </a:solidFill>
              <a:effectLst/>
              <a:latin typeface="+mn-lt"/>
            </a:rPr>
            <a:t>Monday</a:t>
          </a:r>
          <a:endParaRPr lang="pl-PL" sz="1800" b="1" dirty="0">
            <a:solidFill>
              <a:schemeClr val="tx1"/>
            </a:solidFill>
          </a:endParaRPr>
        </a:p>
      </dgm:t>
    </dgm:pt>
    <dgm:pt modelId="{218AA4CA-2E50-4A84-A584-F59814E8C5F7}" type="parTrans" cxnId="{ECEC1079-D1CE-45B3-A99E-EA1AFA2AAAB6}">
      <dgm:prSet/>
      <dgm:spPr/>
      <dgm:t>
        <a:bodyPr/>
        <a:lstStyle/>
        <a:p>
          <a:endParaRPr lang="pl-PL"/>
        </a:p>
      </dgm:t>
    </dgm:pt>
    <dgm:pt modelId="{FC9039F3-869D-48B6-ACF0-58DDC7881F1C}" type="sibTrans" cxnId="{ECEC1079-D1CE-45B3-A99E-EA1AFA2AAAB6}">
      <dgm:prSet/>
      <dgm:spPr/>
      <dgm:t>
        <a:bodyPr/>
        <a:lstStyle/>
        <a:p>
          <a:endParaRPr lang="pl-PL"/>
        </a:p>
      </dgm:t>
    </dgm:pt>
    <dgm:pt modelId="{A56B3457-C8D2-4BE4-B042-FBF3E986C4D0}">
      <dgm:prSet phldrT="[Tekst]" custT="1"/>
      <dgm:spPr>
        <a:ln>
          <a:solidFill>
            <a:srgbClr val="C00000"/>
          </a:solidFill>
        </a:ln>
      </dgm:spPr>
      <dgm:t>
        <a:bodyPr/>
        <a:lstStyle/>
        <a:p>
          <a:pPr algn="ctr">
            <a:buNone/>
          </a:pPr>
          <a:r>
            <a:rPr lang="pl-PL" sz="1800" b="1" i="0" dirty="0" err="1">
              <a:solidFill>
                <a:schemeClr val="tx1"/>
              </a:solidFill>
              <a:effectLst/>
              <a:latin typeface="+mn-lt"/>
            </a:rPr>
            <a:t>Baselinker</a:t>
          </a:r>
          <a:endParaRPr lang="pl-PL" sz="1800" b="1" dirty="0">
            <a:solidFill>
              <a:schemeClr val="tx1"/>
            </a:solidFill>
          </a:endParaRPr>
        </a:p>
      </dgm:t>
    </dgm:pt>
    <dgm:pt modelId="{4BE220E6-062E-49B8-B3D0-1F755E7F22CA}" type="parTrans" cxnId="{831BC2BA-9BAB-4710-B635-257B2977C74D}">
      <dgm:prSet/>
      <dgm:spPr/>
      <dgm:t>
        <a:bodyPr/>
        <a:lstStyle/>
        <a:p>
          <a:endParaRPr lang="pl-PL"/>
        </a:p>
      </dgm:t>
    </dgm:pt>
    <dgm:pt modelId="{356B7918-41BE-49E1-8858-6B606F8126A3}" type="sibTrans" cxnId="{831BC2BA-9BAB-4710-B635-257B2977C74D}">
      <dgm:prSet/>
      <dgm:spPr/>
      <dgm:t>
        <a:bodyPr/>
        <a:lstStyle/>
        <a:p>
          <a:endParaRPr lang="pl-PL"/>
        </a:p>
      </dgm:t>
    </dgm:pt>
    <dgm:pt modelId="{B6222CE0-3B4E-46C9-A375-3B79E94E6DF9}" type="pres">
      <dgm:prSet presAssocID="{3DAFF494-C569-4E64-BE2D-276909756523}" presName="linearFlow" presStyleCnt="0">
        <dgm:presLayoutVars>
          <dgm:dir/>
          <dgm:resizeHandles val="exact"/>
        </dgm:presLayoutVars>
      </dgm:prSet>
      <dgm:spPr/>
    </dgm:pt>
    <dgm:pt modelId="{35DECF0B-4973-409B-9647-5DFB52682193}" type="pres">
      <dgm:prSet presAssocID="{4A6DA227-4666-47F5-86AB-0195A4CA8ED8}" presName="composite" presStyleCnt="0"/>
      <dgm:spPr/>
    </dgm:pt>
    <dgm:pt modelId="{7CB2BF30-DF53-4629-A230-B94FDA3C2EEF}" type="pres">
      <dgm:prSet presAssocID="{4A6DA227-4666-47F5-86AB-0195A4CA8ED8}" presName="imgShp" presStyleLbl="fgImgPlace1" presStyleIdx="0" presStyleCnt="4"/>
      <dgm:spPr>
        <a:solidFill>
          <a:srgbClr val="C34B45"/>
        </a:solidFill>
        <a:ln>
          <a:solidFill>
            <a:srgbClr val="C00000"/>
          </a:solidFill>
        </a:ln>
      </dgm:spPr>
    </dgm:pt>
    <dgm:pt modelId="{69159BEF-4F1B-4694-8456-9C363BE2E831}" type="pres">
      <dgm:prSet presAssocID="{4A6DA227-4666-47F5-86AB-0195A4CA8ED8}" presName="txShp" presStyleLbl="node1" presStyleIdx="0" presStyleCnt="4">
        <dgm:presLayoutVars>
          <dgm:bulletEnabled val="1"/>
        </dgm:presLayoutVars>
      </dgm:prSet>
      <dgm:spPr/>
    </dgm:pt>
    <dgm:pt modelId="{6CF9103C-45B5-4DD1-8CA7-02B5BFA86E49}" type="pres">
      <dgm:prSet presAssocID="{D2A3E4DD-0AE6-426E-8C7B-15CDF9685FBE}" presName="spacing" presStyleCnt="0"/>
      <dgm:spPr/>
    </dgm:pt>
    <dgm:pt modelId="{90409E9A-4B51-49EC-A360-5371CE9B3C89}" type="pres">
      <dgm:prSet presAssocID="{41CFC9A7-F421-49D8-8998-CAC932256AEB}" presName="composite" presStyleCnt="0"/>
      <dgm:spPr/>
    </dgm:pt>
    <dgm:pt modelId="{BFE13B1E-4514-426D-A68C-81FBE300F52C}" type="pres">
      <dgm:prSet presAssocID="{41CFC9A7-F421-49D8-8998-CAC932256AEB}" presName="imgShp" presStyleLbl="fgImgPlace1" presStyleIdx="1" presStyleCnt="4"/>
      <dgm:spPr>
        <a:solidFill>
          <a:srgbClr val="C34B45"/>
        </a:solidFill>
        <a:ln>
          <a:solidFill>
            <a:srgbClr val="C00000"/>
          </a:solidFill>
        </a:ln>
      </dgm:spPr>
    </dgm:pt>
    <dgm:pt modelId="{3783426A-158E-4C5A-9E63-0B258031DDFC}" type="pres">
      <dgm:prSet presAssocID="{41CFC9A7-F421-49D8-8998-CAC932256AEB}" presName="txShp" presStyleLbl="node1" presStyleIdx="1" presStyleCnt="4">
        <dgm:presLayoutVars>
          <dgm:bulletEnabled val="1"/>
        </dgm:presLayoutVars>
      </dgm:prSet>
      <dgm:spPr/>
    </dgm:pt>
    <dgm:pt modelId="{8BE46B65-00C4-45E7-8AAE-9966A6D14A5F}" type="pres">
      <dgm:prSet presAssocID="{9E952258-9078-4A1C-BACB-F3213F15519B}" presName="spacing" presStyleCnt="0"/>
      <dgm:spPr/>
    </dgm:pt>
    <dgm:pt modelId="{2C9DAB27-464A-4AC0-9752-228651AEFB65}" type="pres">
      <dgm:prSet presAssocID="{ABEE3482-14C7-4BEF-8375-7A459A810D01}" presName="composite" presStyleCnt="0"/>
      <dgm:spPr/>
    </dgm:pt>
    <dgm:pt modelId="{6684FC32-0BB1-4E7A-9F4E-C930FFFE526C}" type="pres">
      <dgm:prSet presAssocID="{ABEE3482-14C7-4BEF-8375-7A459A810D01}" presName="imgShp" presStyleLbl="fgImgPlace1" presStyleIdx="2" presStyleCnt="4"/>
      <dgm:spPr>
        <a:solidFill>
          <a:srgbClr val="C34B45"/>
        </a:solidFill>
        <a:ln>
          <a:solidFill>
            <a:srgbClr val="C00000"/>
          </a:solidFill>
        </a:ln>
      </dgm:spPr>
    </dgm:pt>
    <dgm:pt modelId="{945B42E8-672A-49A8-8D9A-967AACC816A5}" type="pres">
      <dgm:prSet presAssocID="{ABEE3482-14C7-4BEF-8375-7A459A810D01}" presName="txShp" presStyleLbl="node1" presStyleIdx="2" presStyleCnt="4">
        <dgm:presLayoutVars>
          <dgm:bulletEnabled val="1"/>
        </dgm:presLayoutVars>
      </dgm:prSet>
      <dgm:spPr/>
    </dgm:pt>
    <dgm:pt modelId="{A409DC0B-8949-47CE-934B-EA0C8937DF00}" type="pres">
      <dgm:prSet presAssocID="{FC9039F3-869D-48B6-ACF0-58DDC7881F1C}" presName="spacing" presStyleCnt="0"/>
      <dgm:spPr/>
    </dgm:pt>
    <dgm:pt modelId="{0A168919-6D59-443B-B3FB-6C5AC0A5D9B4}" type="pres">
      <dgm:prSet presAssocID="{A56B3457-C8D2-4BE4-B042-FBF3E986C4D0}" presName="composite" presStyleCnt="0"/>
      <dgm:spPr/>
    </dgm:pt>
    <dgm:pt modelId="{9D684219-6E78-4DD1-8056-68B1E464E0AA}" type="pres">
      <dgm:prSet presAssocID="{A56B3457-C8D2-4BE4-B042-FBF3E986C4D0}" presName="imgShp" presStyleLbl="fgImgPlace1" presStyleIdx="3" presStyleCnt="4"/>
      <dgm:spPr>
        <a:solidFill>
          <a:srgbClr val="C34B45"/>
        </a:solidFill>
        <a:ln>
          <a:solidFill>
            <a:srgbClr val="C00000"/>
          </a:solidFill>
        </a:ln>
      </dgm:spPr>
    </dgm:pt>
    <dgm:pt modelId="{F062D203-9A10-46DF-9979-F7C6BE10C1F4}" type="pres">
      <dgm:prSet presAssocID="{A56B3457-C8D2-4BE4-B042-FBF3E986C4D0}" presName="txShp" presStyleLbl="node1" presStyleIdx="3" presStyleCnt="4">
        <dgm:presLayoutVars>
          <dgm:bulletEnabled val="1"/>
        </dgm:presLayoutVars>
      </dgm:prSet>
      <dgm:spPr/>
    </dgm:pt>
  </dgm:ptLst>
  <dgm:cxnLst>
    <dgm:cxn modelId="{D6BDC40D-08A9-4A96-8930-7BA2F525DDD7}" type="presOf" srcId="{3DAFF494-C569-4E64-BE2D-276909756523}" destId="{B6222CE0-3B4E-46C9-A375-3B79E94E6DF9}" srcOrd="0" destOrd="0" presId="urn:microsoft.com/office/officeart/2005/8/layout/vList3"/>
    <dgm:cxn modelId="{99FF762B-4535-44EA-8EE6-8D3F41C9E73F}" type="presOf" srcId="{41CFC9A7-F421-49D8-8998-CAC932256AEB}" destId="{3783426A-158E-4C5A-9E63-0B258031DDFC}" srcOrd="0" destOrd="0" presId="urn:microsoft.com/office/officeart/2005/8/layout/vList3"/>
    <dgm:cxn modelId="{F7E29A67-647B-46A5-BB91-C77B8389FEF5}" srcId="{3DAFF494-C569-4E64-BE2D-276909756523}" destId="{41CFC9A7-F421-49D8-8998-CAC932256AEB}" srcOrd="1" destOrd="0" parTransId="{23B2FB14-E16E-4F5E-BD4B-00FC330A4AA5}" sibTransId="{9E952258-9078-4A1C-BACB-F3213F15519B}"/>
    <dgm:cxn modelId="{30F0D450-A6BC-4B61-8563-366F8A267A48}" type="presOf" srcId="{4A6DA227-4666-47F5-86AB-0195A4CA8ED8}" destId="{69159BEF-4F1B-4694-8456-9C363BE2E831}" srcOrd="0" destOrd="0" presId="urn:microsoft.com/office/officeart/2005/8/layout/vList3"/>
    <dgm:cxn modelId="{ECEC1079-D1CE-45B3-A99E-EA1AFA2AAAB6}" srcId="{3DAFF494-C569-4E64-BE2D-276909756523}" destId="{ABEE3482-14C7-4BEF-8375-7A459A810D01}" srcOrd="2" destOrd="0" parTransId="{218AA4CA-2E50-4A84-A584-F59814E8C5F7}" sibTransId="{FC9039F3-869D-48B6-ACF0-58DDC7881F1C}"/>
    <dgm:cxn modelId="{831BC2BA-9BAB-4710-B635-257B2977C74D}" srcId="{3DAFF494-C569-4E64-BE2D-276909756523}" destId="{A56B3457-C8D2-4BE4-B042-FBF3E986C4D0}" srcOrd="3" destOrd="0" parTransId="{4BE220E6-062E-49B8-B3D0-1F755E7F22CA}" sibTransId="{356B7918-41BE-49E1-8858-6B606F8126A3}"/>
    <dgm:cxn modelId="{60DE12BE-B372-4117-BB1E-200152239F1F}" type="presOf" srcId="{A56B3457-C8D2-4BE4-B042-FBF3E986C4D0}" destId="{F062D203-9A10-46DF-9979-F7C6BE10C1F4}" srcOrd="0" destOrd="0" presId="urn:microsoft.com/office/officeart/2005/8/layout/vList3"/>
    <dgm:cxn modelId="{D52502C9-02AE-4499-9F36-EC07009BDBE9}" srcId="{3DAFF494-C569-4E64-BE2D-276909756523}" destId="{4A6DA227-4666-47F5-86AB-0195A4CA8ED8}" srcOrd="0" destOrd="0" parTransId="{DC79E5AF-DD3E-40B5-AFCF-A38BD456C975}" sibTransId="{D2A3E4DD-0AE6-426E-8C7B-15CDF9685FBE}"/>
    <dgm:cxn modelId="{3B1CDADA-6B79-4114-ADA4-573CDCFD5E5A}" type="presOf" srcId="{ABEE3482-14C7-4BEF-8375-7A459A810D01}" destId="{945B42E8-672A-49A8-8D9A-967AACC816A5}" srcOrd="0" destOrd="0" presId="urn:microsoft.com/office/officeart/2005/8/layout/vList3"/>
    <dgm:cxn modelId="{7372993C-3550-48AF-8F7F-90DF156335D1}" type="presParOf" srcId="{B6222CE0-3B4E-46C9-A375-3B79E94E6DF9}" destId="{35DECF0B-4973-409B-9647-5DFB52682193}" srcOrd="0" destOrd="0" presId="urn:microsoft.com/office/officeart/2005/8/layout/vList3"/>
    <dgm:cxn modelId="{0C05D450-4EAD-48EE-8E59-13F7CB46B097}" type="presParOf" srcId="{35DECF0B-4973-409B-9647-5DFB52682193}" destId="{7CB2BF30-DF53-4629-A230-B94FDA3C2EEF}" srcOrd="0" destOrd="0" presId="urn:microsoft.com/office/officeart/2005/8/layout/vList3"/>
    <dgm:cxn modelId="{7DBDBB2E-60AC-4D26-A057-6E7ED9C57B5E}" type="presParOf" srcId="{35DECF0B-4973-409B-9647-5DFB52682193}" destId="{69159BEF-4F1B-4694-8456-9C363BE2E831}" srcOrd="1" destOrd="0" presId="urn:microsoft.com/office/officeart/2005/8/layout/vList3"/>
    <dgm:cxn modelId="{15EB4DBD-37C7-4508-B664-A87DF10DE945}" type="presParOf" srcId="{B6222CE0-3B4E-46C9-A375-3B79E94E6DF9}" destId="{6CF9103C-45B5-4DD1-8CA7-02B5BFA86E49}" srcOrd="1" destOrd="0" presId="urn:microsoft.com/office/officeart/2005/8/layout/vList3"/>
    <dgm:cxn modelId="{D66B1FAF-49C8-426A-8682-FAC1FF2F9EC7}" type="presParOf" srcId="{B6222CE0-3B4E-46C9-A375-3B79E94E6DF9}" destId="{90409E9A-4B51-49EC-A360-5371CE9B3C89}" srcOrd="2" destOrd="0" presId="urn:microsoft.com/office/officeart/2005/8/layout/vList3"/>
    <dgm:cxn modelId="{F1D50C03-724C-4D6A-B626-E489AF6481E1}" type="presParOf" srcId="{90409E9A-4B51-49EC-A360-5371CE9B3C89}" destId="{BFE13B1E-4514-426D-A68C-81FBE300F52C}" srcOrd="0" destOrd="0" presId="urn:microsoft.com/office/officeart/2005/8/layout/vList3"/>
    <dgm:cxn modelId="{62A3DD2A-EE59-4C5A-91B3-1AAF7356610D}" type="presParOf" srcId="{90409E9A-4B51-49EC-A360-5371CE9B3C89}" destId="{3783426A-158E-4C5A-9E63-0B258031DDFC}" srcOrd="1" destOrd="0" presId="urn:microsoft.com/office/officeart/2005/8/layout/vList3"/>
    <dgm:cxn modelId="{6EF77D00-6AE8-4592-865B-B2C8E835A084}" type="presParOf" srcId="{B6222CE0-3B4E-46C9-A375-3B79E94E6DF9}" destId="{8BE46B65-00C4-45E7-8AAE-9966A6D14A5F}" srcOrd="3" destOrd="0" presId="urn:microsoft.com/office/officeart/2005/8/layout/vList3"/>
    <dgm:cxn modelId="{CA656B60-9692-4672-8903-C525F139688C}" type="presParOf" srcId="{B6222CE0-3B4E-46C9-A375-3B79E94E6DF9}" destId="{2C9DAB27-464A-4AC0-9752-228651AEFB65}" srcOrd="4" destOrd="0" presId="urn:microsoft.com/office/officeart/2005/8/layout/vList3"/>
    <dgm:cxn modelId="{1B967A64-6FC9-4EAD-B35D-FE3FBAA0B61D}" type="presParOf" srcId="{2C9DAB27-464A-4AC0-9752-228651AEFB65}" destId="{6684FC32-0BB1-4E7A-9F4E-C930FFFE526C}" srcOrd="0" destOrd="0" presId="urn:microsoft.com/office/officeart/2005/8/layout/vList3"/>
    <dgm:cxn modelId="{292670C8-D80A-41DE-B3D3-CFD6219494DD}" type="presParOf" srcId="{2C9DAB27-464A-4AC0-9752-228651AEFB65}" destId="{945B42E8-672A-49A8-8D9A-967AACC816A5}" srcOrd="1" destOrd="0" presId="urn:microsoft.com/office/officeart/2005/8/layout/vList3"/>
    <dgm:cxn modelId="{5C21650B-8CA3-40C0-AD1B-B5C76B581399}" type="presParOf" srcId="{B6222CE0-3B4E-46C9-A375-3B79E94E6DF9}" destId="{A409DC0B-8949-47CE-934B-EA0C8937DF00}" srcOrd="5" destOrd="0" presId="urn:microsoft.com/office/officeart/2005/8/layout/vList3"/>
    <dgm:cxn modelId="{44713954-539C-48F5-BE6A-CF17EECC438A}" type="presParOf" srcId="{B6222CE0-3B4E-46C9-A375-3B79E94E6DF9}" destId="{0A168919-6D59-443B-B3FB-6C5AC0A5D9B4}" srcOrd="6" destOrd="0" presId="urn:microsoft.com/office/officeart/2005/8/layout/vList3"/>
    <dgm:cxn modelId="{1E5F5C18-F66E-4438-8D79-D9E0E3A1E99C}" type="presParOf" srcId="{0A168919-6D59-443B-B3FB-6C5AC0A5D9B4}" destId="{9D684219-6E78-4DD1-8056-68B1E464E0AA}" srcOrd="0" destOrd="0" presId="urn:microsoft.com/office/officeart/2005/8/layout/vList3"/>
    <dgm:cxn modelId="{3A8E5520-0CFF-41F8-A4EB-8D745E14A51D}" type="presParOf" srcId="{0A168919-6D59-443B-B3FB-6C5AC0A5D9B4}" destId="{F062D203-9A10-46DF-9979-F7C6BE10C1F4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159BEF-4F1B-4694-8456-9C363BE2E831}">
      <dsp:nvSpPr>
        <dsp:cNvPr id="0" name=""/>
        <dsp:cNvSpPr/>
      </dsp:nvSpPr>
      <dsp:spPr>
        <a:xfrm rot="10800000">
          <a:off x="1061250" y="626"/>
          <a:ext cx="3720147" cy="496881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C0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9111" tIns="68580" rIns="128016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1" i="0" kern="1200" dirty="0" err="1">
              <a:solidFill>
                <a:schemeClr val="tx1"/>
              </a:solidFill>
              <a:effectLst/>
              <a:latin typeface="+mn-lt"/>
            </a:rPr>
            <a:t>Veeqo</a:t>
          </a:r>
          <a:endParaRPr lang="pl-PL" sz="1800" b="1" kern="1200" dirty="0">
            <a:solidFill>
              <a:schemeClr val="tx1"/>
            </a:solidFill>
          </a:endParaRPr>
        </a:p>
      </dsp:txBody>
      <dsp:txXfrm rot="10800000">
        <a:off x="1185470" y="626"/>
        <a:ext cx="3595927" cy="496881"/>
      </dsp:txXfrm>
    </dsp:sp>
    <dsp:sp modelId="{7CB2BF30-DF53-4629-A230-B94FDA3C2EEF}">
      <dsp:nvSpPr>
        <dsp:cNvPr id="0" name=""/>
        <dsp:cNvSpPr/>
      </dsp:nvSpPr>
      <dsp:spPr>
        <a:xfrm>
          <a:off x="812809" y="626"/>
          <a:ext cx="496881" cy="496881"/>
        </a:xfrm>
        <a:prstGeom prst="ellipse">
          <a:avLst/>
        </a:prstGeom>
        <a:solidFill>
          <a:srgbClr val="C34B45"/>
        </a:solidFill>
        <a:ln w="12700" cap="flat" cmpd="sng" algn="ctr">
          <a:solidFill>
            <a:srgbClr val="C0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83426A-158E-4C5A-9E63-0B258031DDFC}">
      <dsp:nvSpPr>
        <dsp:cNvPr id="0" name=""/>
        <dsp:cNvSpPr/>
      </dsp:nvSpPr>
      <dsp:spPr>
        <a:xfrm rot="10800000">
          <a:off x="1061250" y="645831"/>
          <a:ext cx="3720147" cy="496881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C0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9111" tIns="68580" rIns="128016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1" i="0" kern="1200" dirty="0" err="1">
              <a:solidFill>
                <a:schemeClr val="tx1"/>
              </a:solidFill>
              <a:effectLst/>
              <a:latin typeface="+mn-lt"/>
            </a:rPr>
            <a:t>Slack</a:t>
          </a:r>
          <a:endParaRPr lang="pl-PL" sz="1800" b="1" kern="1200" dirty="0">
            <a:solidFill>
              <a:schemeClr val="tx1"/>
            </a:solidFill>
          </a:endParaRPr>
        </a:p>
      </dsp:txBody>
      <dsp:txXfrm rot="10800000">
        <a:off x="1185470" y="645831"/>
        <a:ext cx="3595927" cy="496881"/>
      </dsp:txXfrm>
    </dsp:sp>
    <dsp:sp modelId="{BFE13B1E-4514-426D-A68C-81FBE300F52C}">
      <dsp:nvSpPr>
        <dsp:cNvPr id="0" name=""/>
        <dsp:cNvSpPr/>
      </dsp:nvSpPr>
      <dsp:spPr>
        <a:xfrm>
          <a:off x="812809" y="645831"/>
          <a:ext cx="496881" cy="496881"/>
        </a:xfrm>
        <a:prstGeom prst="ellipse">
          <a:avLst/>
        </a:prstGeom>
        <a:solidFill>
          <a:srgbClr val="C34B45"/>
        </a:solidFill>
        <a:ln w="12700" cap="flat" cmpd="sng" algn="ctr">
          <a:solidFill>
            <a:srgbClr val="C0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5B42E8-672A-49A8-8D9A-967AACC816A5}">
      <dsp:nvSpPr>
        <dsp:cNvPr id="0" name=""/>
        <dsp:cNvSpPr/>
      </dsp:nvSpPr>
      <dsp:spPr>
        <a:xfrm rot="10800000">
          <a:off x="1061250" y="1291035"/>
          <a:ext cx="3720147" cy="496881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C0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9111" tIns="68580" rIns="128016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1" i="0" kern="1200" dirty="0" err="1">
              <a:solidFill>
                <a:schemeClr val="tx1"/>
              </a:solidFill>
              <a:effectLst/>
              <a:latin typeface="+mn-lt"/>
            </a:rPr>
            <a:t>Monday</a:t>
          </a:r>
          <a:endParaRPr lang="pl-PL" sz="1800" b="1" kern="1200" dirty="0">
            <a:solidFill>
              <a:schemeClr val="tx1"/>
            </a:solidFill>
          </a:endParaRPr>
        </a:p>
      </dsp:txBody>
      <dsp:txXfrm rot="10800000">
        <a:off x="1185470" y="1291035"/>
        <a:ext cx="3595927" cy="496881"/>
      </dsp:txXfrm>
    </dsp:sp>
    <dsp:sp modelId="{6684FC32-0BB1-4E7A-9F4E-C930FFFE526C}">
      <dsp:nvSpPr>
        <dsp:cNvPr id="0" name=""/>
        <dsp:cNvSpPr/>
      </dsp:nvSpPr>
      <dsp:spPr>
        <a:xfrm>
          <a:off x="812809" y="1291035"/>
          <a:ext cx="496881" cy="496881"/>
        </a:xfrm>
        <a:prstGeom prst="ellipse">
          <a:avLst/>
        </a:prstGeom>
        <a:solidFill>
          <a:srgbClr val="C34B45"/>
        </a:solidFill>
        <a:ln w="12700" cap="flat" cmpd="sng" algn="ctr">
          <a:solidFill>
            <a:srgbClr val="C0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62D203-9A10-46DF-9979-F7C6BE10C1F4}">
      <dsp:nvSpPr>
        <dsp:cNvPr id="0" name=""/>
        <dsp:cNvSpPr/>
      </dsp:nvSpPr>
      <dsp:spPr>
        <a:xfrm rot="10800000">
          <a:off x="1061250" y="1936240"/>
          <a:ext cx="3720147" cy="496881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C0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9111" tIns="68580" rIns="128016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1" i="0" kern="1200" dirty="0" err="1">
              <a:solidFill>
                <a:schemeClr val="tx1"/>
              </a:solidFill>
              <a:effectLst/>
              <a:latin typeface="+mn-lt"/>
            </a:rPr>
            <a:t>Baselinker</a:t>
          </a:r>
          <a:endParaRPr lang="pl-PL" sz="1800" b="1" kern="1200" dirty="0">
            <a:solidFill>
              <a:schemeClr val="tx1"/>
            </a:solidFill>
          </a:endParaRPr>
        </a:p>
      </dsp:txBody>
      <dsp:txXfrm rot="10800000">
        <a:off x="1185470" y="1936240"/>
        <a:ext cx="3595927" cy="496881"/>
      </dsp:txXfrm>
    </dsp:sp>
    <dsp:sp modelId="{9D684219-6E78-4DD1-8056-68B1E464E0AA}">
      <dsp:nvSpPr>
        <dsp:cNvPr id="0" name=""/>
        <dsp:cNvSpPr/>
      </dsp:nvSpPr>
      <dsp:spPr>
        <a:xfrm>
          <a:off x="812809" y="1936240"/>
          <a:ext cx="496881" cy="496881"/>
        </a:xfrm>
        <a:prstGeom prst="ellipse">
          <a:avLst/>
        </a:prstGeom>
        <a:solidFill>
          <a:srgbClr val="C34B45"/>
        </a:solidFill>
        <a:ln w="12700" cap="flat" cmpd="sng" algn="ctr">
          <a:solidFill>
            <a:srgbClr val="C0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F52FEA-16CA-4F6D-84D5-BDF2A786CC8D}" type="datetimeFigureOut">
              <a:rPr lang="pl-PL" smtClean="0"/>
              <a:t>24.01.2024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D6ABCF-6A1A-45EC-80D2-26FDF386109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234568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7E66CE0-849B-48AF-87D8-18429C57C1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F2BD66EA-F185-4610-8FC5-0C700F6006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B020C22-CB95-4CBC-B76B-3ED06FA0F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D097D-8829-47EB-8CFA-0DCD74561342}" type="datetimeFigureOut">
              <a:rPr lang="pl-PL" smtClean="0"/>
              <a:t>24.01.2024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0DE7393D-44A2-4267-B135-9E85B5853F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C3D99EFC-D16E-4C11-8BAE-756287FF5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EF078-1FEB-484A-A217-59EED031F6F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278756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CA8DE9F-7A19-4AFF-81CA-069A2C5B0A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E9054347-F5D9-4C6B-97DD-A61C12BEA9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1EF49138-76E6-4AB5-836D-268528EB41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D097D-8829-47EB-8CFA-0DCD74561342}" type="datetimeFigureOut">
              <a:rPr lang="pl-PL" smtClean="0"/>
              <a:t>24.01.2024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D087B0A0-F6DB-4364-B3F9-7CDE8E1EF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0F753518-9EB9-4E06-95B5-63D8F6483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EF078-1FEB-484A-A217-59EED031F6F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59719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401CA438-103E-4D56-983F-3AC8045555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006B1B03-A985-4BCA-9EED-3644AAEBF7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2747960E-DC90-491D-869F-3F06C55DB2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D097D-8829-47EB-8CFA-0DCD74561342}" type="datetimeFigureOut">
              <a:rPr lang="pl-PL" smtClean="0"/>
              <a:t>24.01.2024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96C868CF-CA88-4B14-9A7A-B0654DE686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26076D92-D21F-471F-8314-A95197F213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EF078-1FEB-484A-A217-59EED031F6F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399745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Numer slajdu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34041977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C9341AC-F2E9-4D19-AF44-369CEE851D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FD519C4-B3DE-49CC-A39B-3A2355176F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9548776F-2D14-4715-940E-7FC1AC7A9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D097D-8829-47EB-8CFA-0DCD74561342}" type="datetimeFigureOut">
              <a:rPr lang="pl-PL" smtClean="0"/>
              <a:t>24.01.2024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2586BDDA-DB41-4F8E-B0ED-22196DA8E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F5732940-D27E-4D07-9DED-ECB5988ED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EF078-1FEB-484A-A217-59EED031F6F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809208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FB5049F-9812-4119-9579-ACBA257680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0D9C599A-23C0-4ED6-AC49-0529E77D5A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8691F2C0-8F90-4D74-AB78-8A27126B2F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D097D-8829-47EB-8CFA-0DCD74561342}" type="datetimeFigureOut">
              <a:rPr lang="pl-PL" smtClean="0"/>
              <a:t>24.01.2024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3AA99CD7-E82B-4EB8-8F29-D61D4BFC9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9C371E0-F2B9-4BBD-8199-B3BA74906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EF078-1FEB-484A-A217-59EED031F6F7}" type="slidenum">
              <a:rPr lang="pl-PL" smtClean="0"/>
              <a:t>‹#›</a:t>
            </a:fld>
            <a:endParaRPr lang="pl-PL"/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8CE990BC-725E-9B59-0D4A-6A8859FCBB69}"/>
              </a:ext>
            </a:extLst>
          </p:cNvPr>
          <p:cNvSpPr/>
          <p:nvPr userDrawn="1"/>
        </p:nvSpPr>
        <p:spPr>
          <a:xfrm>
            <a:off x="238125" y="171450"/>
            <a:ext cx="11744325" cy="1181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grpSp>
        <p:nvGrpSpPr>
          <p:cNvPr id="7" name="Grupa 6">
            <a:extLst>
              <a:ext uri="{FF2B5EF4-FFF2-40B4-BE49-F238E27FC236}">
                <a16:creationId xmlns:a16="http://schemas.microsoft.com/office/drawing/2014/main" id="{02EF2BB8-695E-3BB3-D40F-8C1B25EF18CA}"/>
              </a:ext>
            </a:extLst>
          </p:cNvPr>
          <p:cNvGrpSpPr/>
          <p:nvPr userDrawn="1"/>
        </p:nvGrpSpPr>
        <p:grpSpPr>
          <a:xfrm>
            <a:off x="159977" y="175499"/>
            <a:ext cx="5856013" cy="1060485"/>
            <a:chOff x="159977" y="876539"/>
            <a:chExt cx="5856013" cy="1060485"/>
          </a:xfrm>
        </p:grpSpPr>
        <p:pic>
          <p:nvPicPr>
            <p:cNvPr id="8" name="Obraz 7" descr="Obraz zawierający Czcionka, Grafika, tekst, projekt graficzny&#10;&#10;Opis wygenerowany automatycznie">
              <a:extLst>
                <a:ext uri="{FF2B5EF4-FFF2-40B4-BE49-F238E27FC236}">
                  <a16:creationId xmlns:a16="http://schemas.microsoft.com/office/drawing/2014/main" id="{EABFD864-EDBF-577B-5B2B-FC1C6E7CD50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1664" y="1122933"/>
              <a:ext cx="1564326" cy="464409"/>
            </a:xfrm>
            <a:prstGeom prst="rect">
              <a:avLst/>
            </a:prstGeom>
          </p:spPr>
        </p:pic>
        <p:pic>
          <p:nvPicPr>
            <p:cNvPr id="11" name="Obraz 10" descr="Obraz zawierający Czcionka, Grafika, logo, symbol&#10;&#10;Opis wygenerowany automatycznie">
              <a:extLst>
                <a:ext uri="{FF2B5EF4-FFF2-40B4-BE49-F238E27FC236}">
                  <a16:creationId xmlns:a16="http://schemas.microsoft.com/office/drawing/2014/main" id="{C602CF4B-E547-2951-B6DD-B2629B74A12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6520" y="1024209"/>
              <a:ext cx="1303020" cy="725314"/>
            </a:xfrm>
            <a:prstGeom prst="rect">
              <a:avLst/>
            </a:prstGeom>
          </p:spPr>
        </p:pic>
        <p:pic>
          <p:nvPicPr>
            <p:cNvPr id="12" name="Grafika 11">
              <a:extLst>
                <a:ext uri="{FF2B5EF4-FFF2-40B4-BE49-F238E27FC236}">
                  <a16:creationId xmlns:a16="http://schemas.microsoft.com/office/drawing/2014/main" id="{AB9B88DC-BEE0-E7DA-3EFA-D6F1239D914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59977" y="876539"/>
              <a:ext cx="2476543" cy="10604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326116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239DBDD-ED27-4EBF-B27C-EC0C53A5E6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A607D73-FDEE-460A-BD63-D00DBAD473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7874FB42-27B0-4AA6-A3A3-CAD71BF1CD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6419FE4A-AE2F-4CC6-A14D-3138A8E838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D097D-8829-47EB-8CFA-0DCD74561342}" type="datetimeFigureOut">
              <a:rPr lang="pl-PL" smtClean="0"/>
              <a:t>24.01.2024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BDDB5C5D-CD35-42B1-9933-8BE795F6A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6E2BA495-4D4B-4017-BA80-59686DDC4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EF078-1FEB-484A-A217-59EED031F6F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315743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C73FD37-CBF8-49A0-8B2B-95985043E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606A3CD3-F054-4859-A21B-2636651A94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830F2D27-612A-43AE-8EAA-E74AF995E2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898FB49F-EE3C-443A-898B-DBA3757B31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A71A6565-82AB-4141-9643-42FF134579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198F08B3-A402-4A5B-9F02-3457218E9A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D097D-8829-47EB-8CFA-0DCD74561342}" type="datetimeFigureOut">
              <a:rPr lang="pl-PL" smtClean="0"/>
              <a:t>24.01.2024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312B6C4B-F31A-46F8-BDE3-73326333F7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71E6792A-3CA0-432A-BFDB-82C02AE33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EF078-1FEB-484A-A217-59EED031F6F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515898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8BCAE25-A64D-4BFB-AA32-8A0D008CA6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2A193FFE-B528-46AA-BA29-DD30FAB75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D097D-8829-47EB-8CFA-0DCD74561342}" type="datetimeFigureOut">
              <a:rPr lang="pl-PL" smtClean="0"/>
              <a:t>24.01.2024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A35EF040-7874-48F6-8FA8-AB13C860A4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28027059-FE9A-407E-9007-209FC84AE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EF078-1FEB-484A-A217-59EED031F6F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81703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62F2F0A9-9FC4-42DD-A0E9-AAC4F4213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D097D-8829-47EB-8CFA-0DCD74561342}" type="datetimeFigureOut">
              <a:rPr lang="pl-PL" smtClean="0"/>
              <a:t>24.01.2024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0515CF37-2DB4-4F39-88B2-768ACDA56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AC0D7069-D7AC-4EE8-B34F-5B7EBDE8F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EF078-1FEB-484A-A217-59EED031F6F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45708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D1CDA29-B088-4B1F-8208-2A293BFB34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1F994A3-A51B-46F5-8DFA-3F9FB4A513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A10CBD83-4D33-4506-8719-73A9B5D673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F87CE763-8E8D-4852-80BB-9C75CACE71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D097D-8829-47EB-8CFA-0DCD74561342}" type="datetimeFigureOut">
              <a:rPr lang="pl-PL" smtClean="0"/>
              <a:t>24.01.2024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FF71A3E7-9481-43C0-8172-7BE4FEC60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B116AD80-A772-4D63-900B-9B3BAC917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EF078-1FEB-484A-A217-59EED031F6F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71794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ADF8CC5-EB0E-4E88-BC01-CA8738074F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70D22CD1-2B8E-46FB-A711-FF7C1006F6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6F4B290A-33F9-41D0-BE81-84FFCFAA9C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E5B15644-3062-4D6F-9E8D-A69DF5C637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D097D-8829-47EB-8CFA-0DCD74561342}" type="datetimeFigureOut">
              <a:rPr lang="pl-PL" smtClean="0"/>
              <a:t>24.01.2024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05A8806E-8E4F-48E6-87E7-95548DD1C0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E02CF326-017C-465B-8540-451CE427C8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EF078-1FEB-484A-A217-59EED031F6F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09564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sv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FF3008A5-7916-4F22-BE77-385199D205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80DD503B-FBE2-4EE7-BD43-913A91A01E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C33238E9-A9D8-4648-A74A-13CDB03DE96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4D097D-8829-47EB-8CFA-0DCD74561342}" type="datetimeFigureOut">
              <a:rPr lang="pl-PL" smtClean="0"/>
              <a:t>24.01.2024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90781225-4BFE-4E84-B54D-F3CB6D8DD2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62413776-C6AB-4717-9F22-AA98DC6184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CEF078-1FEB-484A-A217-59EED031F6F7}" type="slidenum">
              <a:rPr lang="pl-PL" smtClean="0"/>
              <a:t>‹#›</a:t>
            </a:fld>
            <a:endParaRPr lang="pl-PL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2280C8F1-412F-BABE-8CB6-06CAB9F0B64F}"/>
              </a:ext>
            </a:extLst>
          </p:cNvPr>
          <p:cNvSpPr/>
          <p:nvPr userDrawn="1"/>
        </p:nvSpPr>
        <p:spPr>
          <a:xfrm>
            <a:off x="238125" y="171450"/>
            <a:ext cx="11744325" cy="1181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grpSp>
        <p:nvGrpSpPr>
          <p:cNvPr id="9" name="Grupa 8">
            <a:extLst>
              <a:ext uri="{FF2B5EF4-FFF2-40B4-BE49-F238E27FC236}">
                <a16:creationId xmlns:a16="http://schemas.microsoft.com/office/drawing/2014/main" id="{CC575772-1D01-4F97-7824-3B24CE49C570}"/>
              </a:ext>
            </a:extLst>
          </p:cNvPr>
          <p:cNvGrpSpPr/>
          <p:nvPr userDrawn="1"/>
        </p:nvGrpSpPr>
        <p:grpSpPr>
          <a:xfrm>
            <a:off x="159977" y="175499"/>
            <a:ext cx="5856013" cy="1060485"/>
            <a:chOff x="159977" y="876539"/>
            <a:chExt cx="5856013" cy="1060485"/>
          </a:xfrm>
        </p:grpSpPr>
        <p:pic>
          <p:nvPicPr>
            <p:cNvPr id="10" name="Obraz 9" descr="Obraz zawierający Czcionka, Grafika, tekst, projekt graficzny&#10;&#10;Opis wygenerowany automatycznie">
              <a:extLst>
                <a:ext uri="{FF2B5EF4-FFF2-40B4-BE49-F238E27FC236}">
                  <a16:creationId xmlns:a16="http://schemas.microsoft.com/office/drawing/2014/main" id="{A29BA739-EECF-7A92-E78D-086C82F57F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1664" y="1122933"/>
              <a:ext cx="1564326" cy="464409"/>
            </a:xfrm>
            <a:prstGeom prst="rect">
              <a:avLst/>
            </a:prstGeom>
          </p:spPr>
        </p:pic>
        <p:pic>
          <p:nvPicPr>
            <p:cNvPr id="11" name="Obraz 10" descr="Obraz zawierający Czcionka, Grafika, logo, symbol&#10;&#10;Opis wygenerowany automatycznie">
              <a:extLst>
                <a:ext uri="{FF2B5EF4-FFF2-40B4-BE49-F238E27FC236}">
                  <a16:creationId xmlns:a16="http://schemas.microsoft.com/office/drawing/2014/main" id="{510D8A96-A56F-BFC9-CF25-42097F543D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6520" y="1024209"/>
              <a:ext cx="1303020" cy="725314"/>
            </a:xfrm>
            <a:prstGeom prst="rect">
              <a:avLst/>
            </a:prstGeom>
          </p:spPr>
        </p:pic>
        <p:pic>
          <p:nvPicPr>
            <p:cNvPr id="12" name="Grafika 11">
              <a:extLst>
                <a:ext uri="{FF2B5EF4-FFF2-40B4-BE49-F238E27FC236}">
                  <a16:creationId xmlns:a16="http://schemas.microsoft.com/office/drawing/2014/main" id="{8A43ABBB-1EA2-DEE9-AE0D-A119676CE60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159977" y="876539"/>
              <a:ext cx="2476543" cy="10604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80705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kwfinder.com/" TargetMode="Externa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www.junglescout.com/" TargetMode="Externa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fakturownia.pl/" TargetMode="Externa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slack.com/" TargetMode="Externa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s://monday.com/lang/pl/" TargetMode="Externa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baselinker.com/pl-PL/home/" TargetMode="Externa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mailchimp.com/" TargetMode="External"/><Relationship Id="rId2" Type="http://schemas.openxmlformats.org/officeDocument/2006/relationships/hyperlink" Target="https://www.omnisend.com/" TargetMode="Externa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://www.displate.com/" TargetMode="Externa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://www.eobuwie.pl/" TargetMode="Externa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://www.gog.com/" TargetMode="Externa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://www.oponeo.pl/" TargetMode="External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mazon.com/" TargetMode="External"/><Relationship Id="rId3" Type="http://schemas.openxmlformats.org/officeDocument/2006/relationships/hyperlink" Target="http://www.idosell.com/" TargetMode="External"/><Relationship Id="rId7" Type="http://schemas.openxmlformats.org/officeDocument/2006/relationships/hyperlink" Target="http://www.globalsources.com/" TargetMode="External"/><Relationship Id="rId2" Type="http://schemas.openxmlformats.org/officeDocument/2006/relationships/hyperlink" Target="http://www.shopify.com/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alibaba.com/" TargetMode="External"/><Relationship Id="rId5" Type="http://schemas.openxmlformats.org/officeDocument/2006/relationships/hyperlink" Target="http://www.merxu.com/" TargetMode="External"/><Relationship Id="rId10" Type="http://schemas.openxmlformats.org/officeDocument/2006/relationships/hyperlink" Target="http://www.aliexpress.com/" TargetMode="External"/><Relationship Id="rId4" Type="http://schemas.openxmlformats.org/officeDocument/2006/relationships/hyperlink" Target="http://www.shoper.pl/" TargetMode="External"/><Relationship Id="rId9" Type="http://schemas.openxmlformats.org/officeDocument/2006/relationships/hyperlink" Target="http://www.ebay.com/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rxu.com/" TargetMode="External"/><Relationship Id="rId7" Type="http://schemas.openxmlformats.org/officeDocument/2006/relationships/image" Target="../media/image31.png"/><Relationship Id="rId2" Type="http://schemas.openxmlformats.org/officeDocument/2006/relationships/hyperlink" Target="http://www.idosell.com/" TargetMode="Externa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hyperlink" Target="http://www.amazon.com/" TargetMode="Externa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s://wordwall.net/pl/resource/32568424" TargetMode="Externa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sklepmartes.pl/" TargetMode="Externa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underwearexpert.com/" TargetMode="Externa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hyperlink" Target="https://wordwall.net/pl/resource/32570908" TargetMode="External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hyperlink" Target="https://wordwall.net/pl/resource/32572280" TargetMode="External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paih.gov.pl/moj_biznes_za_granica" TargetMode="Externa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www.hellyhansen.com/" TargetMode="Externa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www.semrush.com/" TargetMode="Externa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ahrefs.com/pl" TargetMode="Externa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9E1561B-9E12-49FF-9036-AABD860FF8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12729"/>
            <a:ext cx="10515600" cy="2144872"/>
          </a:xfrm>
        </p:spPr>
        <p:txBody>
          <a:bodyPr>
            <a:normAutofit/>
          </a:bodyPr>
          <a:lstStyle/>
          <a:p>
            <a:pPr algn="ctr"/>
            <a:r>
              <a:rPr lang="pl-PL" sz="3200" b="1" dirty="0">
                <a:solidFill>
                  <a:srgbClr val="C00000"/>
                </a:solidFill>
                <a:cs typeface="Times New Roman" panose="02020603050405020304" pitchFamily="18" charset="0"/>
              </a:rPr>
              <a:t>AKADEMIA BIZNESU</a:t>
            </a:r>
            <a:br>
              <a:rPr lang="pl-PL" sz="1800" b="1" dirty="0">
                <a:solidFill>
                  <a:srgbClr val="C00000"/>
                </a:solidFill>
                <a:cs typeface="Times New Roman" panose="02020603050405020304" pitchFamily="18" charset="0"/>
              </a:rPr>
            </a:br>
            <a:br>
              <a:rPr lang="pl-PL" sz="2400" dirty="0">
                <a:solidFill>
                  <a:srgbClr val="C00000"/>
                </a:solidFill>
                <a:cs typeface="Times New Roman" panose="02020603050405020304" pitchFamily="18" charset="0"/>
              </a:rPr>
            </a:br>
            <a:r>
              <a:rPr lang="pl-PL" sz="2400" dirty="0">
                <a:cs typeface="Times New Roman" panose="02020603050405020304" pitchFamily="18" charset="0"/>
              </a:rPr>
              <a:t>E-commerce / e-eksport w praktyce</a:t>
            </a:r>
            <a:endParaRPr lang="pl-PL" sz="4000" dirty="0">
              <a:cs typeface="Times New Roman" panose="02020603050405020304" pitchFamily="18" charset="0"/>
            </a:endParaRP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55FA767-7523-441A-BF62-960DBDBD4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5188801"/>
            <a:ext cx="10515600" cy="1215809"/>
          </a:xfrm>
        </p:spPr>
        <p:txBody>
          <a:bodyPr>
            <a:normAutofit/>
          </a:bodyPr>
          <a:lstStyle/>
          <a:p>
            <a:pPr algn="just"/>
            <a:r>
              <a:rPr lang="pl-PL" sz="1400" dirty="0">
                <a:solidFill>
                  <a:schemeClr val="tx1"/>
                </a:solidFill>
              </a:rPr>
              <a:t>Projekt „</a:t>
            </a:r>
            <a:r>
              <a:rPr lang="pl-PL" sz="1400" dirty="0">
                <a:solidFill>
                  <a:schemeClr val="tx1"/>
                </a:solidFill>
                <a:effectLst/>
              </a:rPr>
              <a:t>Mój biznes za granicą - model wsparcia instytucjonalnego MŚP w obszarze umiędzynarodowienia oferty firm i rozpoczęcia działalności na rynkach międzynarodowych”, współfinansowany ze środków Europejskiego Funduszu Społecznego w ramach Programu Operacyjnego Wiedza Edukacja Rozwój 2014-2020, IV Oś Priorytetowa Innowacje społeczne i współpraca ponadnarodowa, Działanie 4.3 Współpraca ponadnarodowa.</a:t>
            </a:r>
            <a:endParaRPr lang="pl-PL" sz="1400" dirty="0">
              <a:solidFill>
                <a:schemeClr val="tx1"/>
              </a:solidFill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D434906E-BF1C-B010-5BBD-6D14F1CF00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036" y="4546429"/>
            <a:ext cx="1677927" cy="400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1093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CD14BE40-FC40-471A-9A0C-777E213C3A36}"/>
              </a:ext>
            </a:extLst>
          </p:cNvPr>
          <p:cNvSpPr txBox="1"/>
          <p:nvPr/>
        </p:nvSpPr>
        <p:spPr>
          <a:xfrm>
            <a:off x="3059041" y="1855059"/>
            <a:ext cx="8948057" cy="5437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defTabSz="1219169" hangingPunct="0"/>
            <a:r>
              <a:rPr lang="pl-PL" sz="1600" dirty="0">
                <a:latin typeface="+mj-lt"/>
                <a:cs typeface="Calibri" panose="020F0502020204030204" pitchFamily="34" charset="0"/>
              </a:rPr>
              <a:t>Narzędzia badawcze</a:t>
            </a:r>
          </a:p>
          <a:p>
            <a:pPr marL="285750" indent="-285750" defTabSz="1219169" hangingPunct="0">
              <a:buFont typeface="Wingdings" panose="05000000000000000000" pitchFamily="2" charset="2"/>
              <a:buChar char="Ø"/>
            </a:pPr>
            <a:r>
              <a:rPr lang="pl-PL" sz="1600" dirty="0" err="1">
                <a:latin typeface="+mj-lt"/>
                <a:cs typeface="Calibri" panose="020F0502020204030204" pitchFamily="34" charset="0"/>
              </a:rPr>
              <a:t>KWFinder</a:t>
            </a:r>
            <a:r>
              <a:rPr lang="pl-PL" sz="1600" dirty="0">
                <a:latin typeface="+mj-lt"/>
                <a:cs typeface="Calibri" panose="020F0502020204030204" pitchFamily="34" charset="0"/>
              </a:rPr>
              <a:t> </a:t>
            </a:r>
            <a:r>
              <a:rPr lang="pl-PL" sz="1600" dirty="0">
                <a:latin typeface="+mj-lt"/>
                <a:cs typeface="Calibri" panose="020F0502020204030204" pitchFamily="34" charset="0"/>
                <a:hlinkClick r:id="rId2"/>
              </a:rPr>
              <a:t>https://kwfinder.com/</a:t>
            </a:r>
            <a:r>
              <a:rPr lang="pl-PL" sz="1600" dirty="0">
                <a:latin typeface="+mj-lt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71FBB1CC-EDAF-4B39-A231-B1C1E55F60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20"/>
          <a:stretch/>
        </p:blipFill>
        <p:spPr>
          <a:xfrm>
            <a:off x="3059041" y="2554401"/>
            <a:ext cx="6179663" cy="3468915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  <a:effectLst/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6228A987-241C-E8E7-4182-BC209D348FBE}"/>
              </a:ext>
            </a:extLst>
          </p:cNvPr>
          <p:cNvSpPr txBox="1"/>
          <p:nvPr/>
        </p:nvSpPr>
        <p:spPr>
          <a:xfrm>
            <a:off x="2764971" y="1089848"/>
            <a:ext cx="6662057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  <a:sym typeface="Helvetica Neue"/>
              </a:rPr>
              <a:t>Narzędzia IT w e-commerce</a:t>
            </a:r>
          </a:p>
        </p:txBody>
      </p:sp>
    </p:spTree>
    <p:extLst>
      <p:ext uri="{BB962C8B-B14F-4D97-AF65-F5344CB8AC3E}">
        <p14:creationId xmlns:p14="http://schemas.microsoft.com/office/powerpoint/2010/main" val="3319935463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CD14BE40-FC40-471A-9A0C-777E213C3A36}"/>
              </a:ext>
            </a:extLst>
          </p:cNvPr>
          <p:cNvSpPr txBox="1"/>
          <p:nvPr/>
        </p:nvSpPr>
        <p:spPr>
          <a:xfrm>
            <a:off x="2865154" y="1783621"/>
            <a:ext cx="8948057" cy="5437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defTabSz="1219169" hangingPunct="0"/>
            <a:r>
              <a:rPr lang="pl-PL" sz="1600" dirty="0">
                <a:latin typeface="+mj-lt"/>
                <a:cs typeface="Calibri" panose="020F0502020204030204" pitchFamily="34" charset="0"/>
              </a:rPr>
              <a:t>Narzędzia badawcze</a:t>
            </a:r>
          </a:p>
          <a:p>
            <a:pPr marL="285750" indent="-285750" defTabSz="1219169" hangingPunct="0">
              <a:buFont typeface="Wingdings" panose="05000000000000000000" pitchFamily="2" charset="2"/>
              <a:buChar char="Ø"/>
            </a:pPr>
            <a:r>
              <a:rPr lang="pl-PL" sz="1600" dirty="0" err="1">
                <a:latin typeface="+mj-lt"/>
                <a:cs typeface="Calibri" panose="020F0502020204030204" pitchFamily="34" charset="0"/>
              </a:rPr>
              <a:t>Jungle</a:t>
            </a:r>
            <a:r>
              <a:rPr lang="pl-PL" sz="1600" dirty="0">
                <a:latin typeface="+mj-lt"/>
                <a:cs typeface="Calibri" panose="020F0502020204030204" pitchFamily="34" charset="0"/>
              </a:rPr>
              <a:t> </a:t>
            </a:r>
            <a:r>
              <a:rPr lang="pl-PL" sz="1600" dirty="0" err="1">
                <a:latin typeface="+mj-lt"/>
                <a:cs typeface="Calibri" panose="020F0502020204030204" pitchFamily="34" charset="0"/>
              </a:rPr>
              <a:t>Scout</a:t>
            </a:r>
            <a:r>
              <a:rPr lang="pl-PL" sz="1600" dirty="0">
                <a:latin typeface="+mj-lt"/>
                <a:cs typeface="Calibri" panose="020F0502020204030204" pitchFamily="34" charset="0"/>
              </a:rPr>
              <a:t> </a:t>
            </a:r>
            <a:r>
              <a:rPr lang="pl-PL" sz="1600" dirty="0">
                <a:latin typeface="+mj-lt"/>
                <a:cs typeface="Calibri" panose="020F0502020204030204" pitchFamily="34" charset="0"/>
                <a:hlinkClick r:id="rId2"/>
              </a:rPr>
              <a:t>https://www.junglescout.com</a:t>
            </a:r>
            <a:r>
              <a:rPr lang="pl-PL" sz="1600" dirty="0">
                <a:latin typeface="+mj-lt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5" name="Obraz 4" descr="Obraz zawierający tekst&#10;&#10;Opis wygenerowany automatycznie">
            <a:extLst>
              <a:ext uri="{FF2B5EF4-FFF2-40B4-BE49-F238E27FC236}">
                <a16:creationId xmlns:a16="http://schemas.microsoft.com/office/drawing/2014/main" id="{8493A3E5-8D58-4569-B0C9-6F2F3C7205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98"/>
          <a:stretch/>
        </p:blipFill>
        <p:spPr>
          <a:xfrm>
            <a:off x="2865154" y="2424634"/>
            <a:ext cx="6461690" cy="3577584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  <a:effectLst/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D9B98C8F-D0EB-2A82-2E11-B15E85D9A1E0}"/>
              </a:ext>
            </a:extLst>
          </p:cNvPr>
          <p:cNvSpPr txBox="1"/>
          <p:nvPr/>
        </p:nvSpPr>
        <p:spPr>
          <a:xfrm>
            <a:off x="2764971" y="1089848"/>
            <a:ext cx="6662057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  <a:sym typeface="Helvetica Neue"/>
              </a:rPr>
              <a:t>Narzędzia IT w e-commerce</a:t>
            </a:r>
          </a:p>
        </p:txBody>
      </p:sp>
    </p:spTree>
    <p:extLst>
      <p:ext uri="{BB962C8B-B14F-4D97-AF65-F5344CB8AC3E}">
        <p14:creationId xmlns:p14="http://schemas.microsoft.com/office/powerpoint/2010/main" val="1915423180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CD14BE40-FC40-471A-9A0C-777E213C3A36}"/>
              </a:ext>
            </a:extLst>
          </p:cNvPr>
          <p:cNvSpPr txBox="1"/>
          <p:nvPr/>
        </p:nvSpPr>
        <p:spPr>
          <a:xfrm>
            <a:off x="1621970" y="2410309"/>
            <a:ext cx="8948057" cy="3282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dirty="0">
                <a:latin typeface="+mj-lt"/>
                <a:cs typeface="Calibri" panose="020F0502020204030204" pitchFamily="34" charset="0"/>
              </a:rPr>
              <a:t>Narzędzia biznesowe: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C22213B4-6822-9F04-6202-4A6351602A30}"/>
              </a:ext>
            </a:extLst>
          </p:cNvPr>
          <p:cNvSpPr txBox="1"/>
          <p:nvPr/>
        </p:nvSpPr>
        <p:spPr>
          <a:xfrm>
            <a:off x="2764971" y="1511329"/>
            <a:ext cx="6662057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  <a:sym typeface="Helvetica Neue"/>
              </a:rPr>
              <a:t>Narzędzia IT w e-commerce</a:t>
            </a:r>
          </a:p>
        </p:txBody>
      </p:sp>
      <p:graphicFrame>
        <p:nvGraphicFramePr>
          <p:cNvPr id="18" name="Symbol zastępczy zawartości 18">
            <a:extLst>
              <a:ext uri="{FF2B5EF4-FFF2-40B4-BE49-F238E27FC236}">
                <a16:creationId xmlns:a16="http://schemas.microsoft.com/office/drawing/2014/main" id="{A4C8106C-8089-96D1-3587-C9606A3EFEF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1473271"/>
              </p:ext>
            </p:extLst>
          </p:nvPr>
        </p:nvGraphicFramePr>
        <p:xfrm>
          <a:off x="3298896" y="3045507"/>
          <a:ext cx="5594207" cy="24337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13032181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CD14BE40-FC40-471A-9A0C-777E213C3A36}"/>
              </a:ext>
            </a:extLst>
          </p:cNvPr>
          <p:cNvSpPr txBox="1"/>
          <p:nvPr/>
        </p:nvSpPr>
        <p:spPr>
          <a:xfrm>
            <a:off x="3688050" y="1740759"/>
            <a:ext cx="8948057" cy="5437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defTabSz="1219169" hangingPunct="0"/>
            <a:r>
              <a:rPr lang="pl-PL" sz="1600" dirty="0">
                <a:latin typeface="+mj-lt"/>
                <a:cs typeface="Calibri" panose="020F0502020204030204" pitchFamily="34" charset="0"/>
              </a:rPr>
              <a:t>Narzędzia biznesowe</a:t>
            </a:r>
          </a:p>
          <a:p>
            <a:pPr marL="285750" indent="-285750" defTabSz="1219169" hangingPunct="0">
              <a:buFont typeface="Wingdings" panose="05000000000000000000" pitchFamily="2" charset="2"/>
              <a:buChar char="Ø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Fakturownia.pl  - </a:t>
            </a:r>
            <a:r>
              <a:rPr lang="pl-PL" sz="1600" dirty="0">
                <a:latin typeface="+mj-lt"/>
                <a:cs typeface="Calibri" panose="020F0502020204030204" pitchFamily="34" charset="0"/>
                <a:hlinkClick r:id="rId2"/>
              </a:rPr>
              <a:t>https://fakturownia.pl/</a:t>
            </a:r>
            <a:r>
              <a:rPr lang="pl-PL" sz="1600" dirty="0">
                <a:latin typeface="+mj-lt"/>
                <a:cs typeface="Calibri" panose="020F0502020204030204" pitchFamily="34" charset="0"/>
              </a:rPr>
              <a:t>  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E7D89801-26D7-00E0-AA53-8D6E2C2AD2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8050" y="2341648"/>
            <a:ext cx="4718578" cy="3744827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  <a:effectLst/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E9350E53-F0DB-365B-C659-CFD4A5AD4207}"/>
              </a:ext>
            </a:extLst>
          </p:cNvPr>
          <p:cNvSpPr txBox="1"/>
          <p:nvPr/>
        </p:nvSpPr>
        <p:spPr>
          <a:xfrm>
            <a:off x="2764971" y="1089848"/>
            <a:ext cx="6662057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  <a:sym typeface="Helvetica Neue"/>
              </a:rPr>
              <a:t>Narzędzia IT w e-commerce</a:t>
            </a:r>
          </a:p>
        </p:txBody>
      </p:sp>
    </p:spTree>
    <p:extLst>
      <p:ext uri="{BB962C8B-B14F-4D97-AF65-F5344CB8AC3E}">
        <p14:creationId xmlns:p14="http://schemas.microsoft.com/office/powerpoint/2010/main" val="3691102648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CD14BE40-FC40-471A-9A0C-777E213C3A36}"/>
              </a:ext>
            </a:extLst>
          </p:cNvPr>
          <p:cNvSpPr txBox="1"/>
          <p:nvPr/>
        </p:nvSpPr>
        <p:spPr>
          <a:xfrm>
            <a:off x="3355886" y="1812196"/>
            <a:ext cx="8948057" cy="5437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defTabSz="1219169" hangingPunct="0"/>
            <a:r>
              <a:rPr lang="pl-PL" sz="1600" dirty="0">
                <a:latin typeface="+mj-lt"/>
                <a:cs typeface="Calibri" panose="020F0502020204030204" pitchFamily="34" charset="0"/>
              </a:rPr>
              <a:t>Narzędzia biznesowe</a:t>
            </a:r>
          </a:p>
          <a:p>
            <a:pPr marL="285750" indent="-285750" defTabSz="1219169" hangingPunct="0">
              <a:buFont typeface="Wingdings" panose="05000000000000000000" pitchFamily="2" charset="2"/>
              <a:buChar char="Ø"/>
            </a:pPr>
            <a:r>
              <a:rPr lang="pl-PL" sz="1600" dirty="0" err="1">
                <a:latin typeface="+mj-lt"/>
                <a:cs typeface="Calibri" panose="020F0502020204030204" pitchFamily="34" charset="0"/>
              </a:rPr>
              <a:t>Slack</a:t>
            </a:r>
            <a:r>
              <a:rPr lang="pl-PL" sz="1600" dirty="0">
                <a:latin typeface="+mj-lt"/>
                <a:cs typeface="Calibri" panose="020F0502020204030204" pitchFamily="34" charset="0"/>
              </a:rPr>
              <a:t> </a:t>
            </a:r>
            <a:r>
              <a:rPr lang="pl-PL" sz="1600" dirty="0">
                <a:latin typeface="+mj-lt"/>
                <a:cs typeface="Calibri" panose="020F0502020204030204" pitchFamily="34" charset="0"/>
                <a:hlinkClick r:id="rId2"/>
              </a:rPr>
              <a:t>https://slack.com/</a:t>
            </a:r>
            <a:r>
              <a:rPr lang="pl-PL" sz="1600" dirty="0">
                <a:latin typeface="+mj-lt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5" name="Obraz 4" descr="Obraz zawierający tekst&#10;&#10;Opis wygenerowany automatycznie">
            <a:extLst>
              <a:ext uri="{FF2B5EF4-FFF2-40B4-BE49-F238E27FC236}">
                <a16:creationId xmlns:a16="http://schemas.microsoft.com/office/drawing/2014/main" id="{CC5761A9-B706-489A-8B3C-11C196E9BB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5886" y="2481785"/>
            <a:ext cx="5480225" cy="3480199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  <a:effectLst/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C0C156A6-3512-4DF3-84ED-4DDBBF3C3635}"/>
              </a:ext>
            </a:extLst>
          </p:cNvPr>
          <p:cNvSpPr txBox="1"/>
          <p:nvPr/>
        </p:nvSpPr>
        <p:spPr>
          <a:xfrm>
            <a:off x="2764971" y="1089848"/>
            <a:ext cx="6662057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  <a:sym typeface="Helvetica Neue"/>
              </a:rPr>
              <a:t>Narzędzia IT w e-commerce</a:t>
            </a:r>
          </a:p>
        </p:txBody>
      </p:sp>
    </p:spTree>
    <p:extLst>
      <p:ext uri="{BB962C8B-B14F-4D97-AF65-F5344CB8AC3E}">
        <p14:creationId xmlns:p14="http://schemas.microsoft.com/office/powerpoint/2010/main" val="3349522200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CD14BE40-FC40-471A-9A0C-777E213C3A36}"/>
              </a:ext>
            </a:extLst>
          </p:cNvPr>
          <p:cNvSpPr txBox="1"/>
          <p:nvPr/>
        </p:nvSpPr>
        <p:spPr>
          <a:xfrm>
            <a:off x="2881482" y="1733615"/>
            <a:ext cx="8948057" cy="5437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defTabSz="1219169" hangingPunct="0"/>
            <a:r>
              <a:rPr lang="pl-PL" sz="1600" dirty="0">
                <a:latin typeface="+mj-lt"/>
                <a:cs typeface="Calibri" panose="020F0502020204030204" pitchFamily="34" charset="0"/>
              </a:rPr>
              <a:t>Narzędzia biznesowe</a:t>
            </a:r>
          </a:p>
          <a:p>
            <a:pPr marL="285750" indent="-285750" defTabSz="1219169" hangingPunct="0">
              <a:buFont typeface="Wingdings" panose="05000000000000000000" pitchFamily="2" charset="2"/>
              <a:buChar char="Ø"/>
            </a:pPr>
            <a:r>
              <a:rPr lang="pl-PL" sz="1600" dirty="0" err="1">
                <a:latin typeface="+mj-lt"/>
                <a:cs typeface="Calibri" panose="020F0502020204030204" pitchFamily="34" charset="0"/>
              </a:rPr>
              <a:t>Monday</a:t>
            </a:r>
            <a:r>
              <a:rPr lang="pl-PL" sz="1600" dirty="0">
                <a:latin typeface="+mj-lt"/>
                <a:cs typeface="Calibri" panose="020F0502020204030204" pitchFamily="34" charset="0"/>
              </a:rPr>
              <a:t> - </a:t>
            </a:r>
            <a:r>
              <a:rPr lang="pl-PL" sz="1600" dirty="0">
                <a:latin typeface="+mj-lt"/>
                <a:cs typeface="Calibri" panose="020F0502020204030204" pitchFamily="34" charset="0"/>
                <a:hlinkClick r:id="rId2"/>
              </a:rPr>
              <a:t>https://monday.com/lang/pl/</a:t>
            </a:r>
            <a:r>
              <a:rPr lang="pl-PL" sz="1600" dirty="0">
                <a:latin typeface="+mj-lt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0EC29C6A-8A20-4F44-866B-FFDC7BEAA9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1482" y="2355538"/>
            <a:ext cx="6429034" cy="3646272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  <a:effectLst/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4FDCE45B-66B6-1E17-8945-7D556B13F525}"/>
              </a:ext>
            </a:extLst>
          </p:cNvPr>
          <p:cNvSpPr txBox="1"/>
          <p:nvPr/>
        </p:nvSpPr>
        <p:spPr>
          <a:xfrm>
            <a:off x="2764971" y="1089848"/>
            <a:ext cx="6662057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  <a:sym typeface="Helvetica Neue"/>
              </a:rPr>
              <a:t>Narzędzia IT w e-commerce</a:t>
            </a:r>
          </a:p>
        </p:txBody>
      </p:sp>
    </p:spTree>
    <p:extLst>
      <p:ext uri="{BB962C8B-B14F-4D97-AF65-F5344CB8AC3E}">
        <p14:creationId xmlns:p14="http://schemas.microsoft.com/office/powerpoint/2010/main" val="1110587885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CD14BE40-FC40-471A-9A0C-777E213C3A36}"/>
              </a:ext>
            </a:extLst>
          </p:cNvPr>
          <p:cNvSpPr txBox="1"/>
          <p:nvPr/>
        </p:nvSpPr>
        <p:spPr>
          <a:xfrm>
            <a:off x="2447293" y="1776478"/>
            <a:ext cx="8948057" cy="5437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defTabSz="1219169" hangingPunct="0"/>
            <a:r>
              <a:rPr lang="pl-PL" sz="1600" dirty="0">
                <a:latin typeface="+mj-lt"/>
                <a:cs typeface="Calibri" panose="020F0502020204030204" pitchFamily="34" charset="0"/>
              </a:rPr>
              <a:t>Narzędzia biznesowe</a:t>
            </a:r>
          </a:p>
          <a:p>
            <a:pPr marL="285750" indent="-285750" defTabSz="1219169" hangingPunct="0">
              <a:buFont typeface="Wingdings" panose="05000000000000000000" pitchFamily="2" charset="2"/>
              <a:buChar char="Ø"/>
            </a:pPr>
            <a:r>
              <a:rPr lang="pl-PL" sz="1600" dirty="0" err="1">
                <a:latin typeface="+mj-lt"/>
                <a:cs typeface="Calibri" panose="020F0502020204030204" pitchFamily="34" charset="0"/>
              </a:rPr>
              <a:t>Baselinker</a:t>
            </a:r>
            <a:r>
              <a:rPr lang="pl-PL" sz="1600" dirty="0">
                <a:latin typeface="+mj-lt"/>
                <a:cs typeface="Calibri" panose="020F0502020204030204" pitchFamily="34" charset="0"/>
              </a:rPr>
              <a:t> </a:t>
            </a:r>
            <a:r>
              <a:rPr lang="pl-PL" sz="1600" dirty="0">
                <a:latin typeface="+mj-lt"/>
                <a:cs typeface="Calibri" panose="020F0502020204030204" pitchFamily="34" charset="0"/>
                <a:hlinkClick r:id="rId2"/>
              </a:rPr>
              <a:t>https://baselinker.com/pl-PL/home/</a:t>
            </a:r>
            <a:r>
              <a:rPr lang="pl-PL" sz="1600" dirty="0">
                <a:latin typeface="+mj-lt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64283B0E-4C7C-4823-ADBD-17A9B33A9C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" r="5261" b="7894"/>
          <a:stretch/>
        </p:blipFill>
        <p:spPr>
          <a:xfrm>
            <a:off x="2447293" y="2481785"/>
            <a:ext cx="7297412" cy="3489862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  <a:effectLst/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D720DEC1-A526-F805-57AD-BD09AF081DB3}"/>
              </a:ext>
            </a:extLst>
          </p:cNvPr>
          <p:cNvSpPr txBox="1"/>
          <p:nvPr/>
        </p:nvSpPr>
        <p:spPr>
          <a:xfrm>
            <a:off x="2764971" y="1089848"/>
            <a:ext cx="6662057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  <a:sym typeface="Helvetica Neue"/>
              </a:rPr>
              <a:t>Narzędzia IT w e-commerce</a:t>
            </a:r>
          </a:p>
        </p:txBody>
      </p:sp>
    </p:spTree>
    <p:extLst>
      <p:ext uri="{BB962C8B-B14F-4D97-AF65-F5344CB8AC3E}">
        <p14:creationId xmlns:p14="http://schemas.microsoft.com/office/powerpoint/2010/main" val="1319728391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CD14BE40-FC40-471A-9A0C-777E213C3A36}"/>
              </a:ext>
            </a:extLst>
          </p:cNvPr>
          <p:cNvSpPr txBox="1"/>
          <p:nvPr/>
        </p:nvSpPr>
        <p:spPr>
          <a:xfrm>
            <a:off x="900113" y="1875206"/>
            <a:ext cx="8948057" cy="82073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defTabSz="1219169" hangingPunct="0"/>
            <a:r>
              <a:rPr lang="pl-PL" sz="1600" dirty="0">
                <a:latin typeface="+mj-lt"/>
                <a:cs typeface="Calibri" panose="020F0502020204030204" pitchFamily="34" charset="0"/>
              </a:rPr>
              <a:t>Narzędzia marketingowe</a:t>
            </a:r>
          </a:p>
          <a:p>
            <a:pPr marL="285750" indent="-285750" defTabSz="1219169" hangingPunct="0">
              <a:buFont typeface="Wingdings" panose="05000000000000000000" pitchFamily="2" charset="2"/>
              <a:buChar char="Ø"/>
            </a:pPr>
            <a:r>
              <a:rPr lang="pl-PL" sz="1600" dirty="0" err="1">
                <a:latin typeface="+mj-lt"/>
                <a:cs typeface="Calibri" panose="020F0502020204030204" pitchFamily="34" charset="0"/>
              </a:rPr>
              <a:t>OmniSend</a:t>
            </a:r>
            <a:r>
              <a:rPr lang="pl-PL" sz="1600" dirty="0">
                <a:latin typeface="+mj-lt"/>
                <a:cs typeface="Calibri" panose="020F0502020204030204" pitchFamily="34" charset="0"/>
              </a:rPr>
              <a:t> </a:t>
            </a:r>
            <a:r>
              <a:rPr lang="pl-PL" sz="1600" dirty="0">
                <a:latin typeface="+mj-lt"/>
                <a:cs typeface="Calibri" panose="020F0502020204030204" pitchFamily="34" charset="0"/>
                <a:hlinkClick r:id="rId2"/>
              </a:rPr>
              <a:t>https://www.omnisend.com/</a:t>
            </a:r>
            <a:r>
              <a:rPr lang="pl-PL" sz="1600" dirty="0">
                <a:latin typeface="+mj-lt"/>
                <a:cs typeface="Calibri" panose="020F0502020204030204" pitchFamily="34" charset="0"/>
              </a:rPr>
              <a:t> </a:t>
            </a:r>
          </a:p>
          <a:p>
            <a:pPr marL="285750" indent="-285750" defTabSz="1219169" hangingPunct="0">
              <a:buFont typeface="Wingdings" panose="05000000000000000000" pitchFamily="2" charset="2"/>
              <a:buChar char="Ø"/>
            </a:pPr>
            <a:r>
              <a:rPr lang="pl-PL" sz="1600" dirty="0" err="1">
                <a:latin typeface="+mj-lt"/>
                <a:cs typeface="Calibri" panose="020F0502020204030204" pitchFamily="34" charset="0"/>
              </a:rPr>
              <a:t>MailChimp</a:t>
            </a:r>
            <a:r>
              <a:rPr lang="pl-PL" sz="1600" dirty="0">
                <a:latin typeface="+mj-lt"/>
                <a:cs typeface="Calibri" panose="020F0502020204030204" pitchFamily="34" charset="0"/>
              </a:rPr>
              <a:t> </a:t>
            </a:r>
            <a:r>
              <a:rPr lang="pl-PL" sz="1600" dirty="0">
                <a:latin typeface="+mj-lt"/>
                <a:cs typeface="Calibri" panose="020F0502020204030204" pitchFamily="34" charset="0"/>
                <a:hlinkClick r:id="rId3"/>
              </a:rPr>
              <a:t>https://mailchimp.com/</a:t>
            </a:r>
            <a:r>
              <a:rPr lang="pl-PL" sz="1600" dirty="0">
                <a:latin typeface="+mj-lt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04968F49-5CA7-4386-A964-CD467A07A5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113" y="2881517"/>
            <a:ext cx="5045863" cy="3126376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  <a:effectLst/>
        </p:spPr>
      </p:pic>
      <p:pic>
        <p:nvPicPr>
          <p:cNvPr id="6" name="Obraz 5" descr="Obraz zawierający tekst&#10;&#10;Opis wygenerowany automatycznie">
            <a:extLst>
              <a:ext uri="{FF2B5EF4-FFF2-40B4-BE49-F238E27FC236}">
                <a16:creationId xmlns:a16="http://schemas.microsoft.com/office/drawing/2014/main" id="{EF64D524-0223-862D-207B-CF8DFE310E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3560" y="1881622"/>
            <a:ext cx="5289711" cy="4126271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  <a:effectLst/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7787D67D-3F13-C183-D068-BB1BEFEF7966}"/>
              </a:ext>
            </a:extLst>
          </p:cNvPr>
          <p:cNvSpPr txBox="1"/>
          <p:nvPr/>
        </p:nvSpPr>
        <p:spPr>
          <a:xfrm>
            <a:off x="2764971" y="1089848"/>
            <a:ext cx="6662057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  <a:sym typeface="Helvetica Neue"/>
              </a:rPr>
              <a:t>Narzędzia IT w e-commerce</a:t>
            </a:r>
          </a:p>
        </p:txBody>
      </p:sp>
    </p:spTree>
    <p:extLst>
      <p:ext uri="{BB962C8B-B14F-4D97-AF65-F5344CB8AC3E}">
        <p14:creationId xmlns:p14="http://schemas.microsoft.com/office/powerpoint/2010/main" val="2871219907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CD14BE40-FC40-471A-9A0C-777E213C3A36}"/>
              </a:ext>
            </a:extLst>
          </p:cNvPr>
          <p:cNvSpPr txBox="1"/>
          <p:nvPr/>
        </p:nvSpPr>
        <p:spPr>
          <a:xfrm>
            <a:off x="1621971" y="2910909"/>
            <a:ext cx="8948057" cy="103618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defTabSz="1219169" hangingPunct="0"/>
            <a:r>
              <a:rPr lang="pl-PL" sz="1600" dirty="0">
                <a:latin typeface="+mj-lt"/>
                <a:cs typeface="Calibri" panose="020F0502020204030204" pitchFamily="34" charset="0"/>
              </a:rPr>
              <a:t>Narzędzia analityczne</a:t>
            </a:r>
          </a:p>
          <a:p>
            <a:pPr marL="285750" indent="-285750" defTabSz="1219169" hangingPunct="0">
              <a:buFont typeface="Wingdings" panose="05000000000000000000" pitchFamily="2" charset="2"/>
              <a:buChar char="Ø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Google Analytics</a:t>
            </a:r>
          </a:p>
          <a:p>
            <a:pPr marL="285750" indent="-285750" defTabSz="1219169" hangingPunct="0">
              <a:buFont typeface="Wingdings" panose="05000000000000000000" pitchFamily="2" charset="2"/>
              <a:buChar char="Ø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Microsoft </a:t>
            </a:r>
            <a:r>
              <a:rPr lang="pl-PL" sz="1600" dirty="0" err="1">
                <a:latin typeface="+mj-lt"/>
                <a:cs typeface="Calibri" panose="020F0502020204030204" pitchFamily="34" charset="0"/>
              </a:rPr>
              <a:t>PowerBI</a:t>
            </a:r>
            <a:endParaRPr lang="pl-PL" sz="1600" dirty="0">
              <a:latin typeface="+mj-lt"/>
              <a:cs typeface="Calibri" panose="020F0502020204030204" pitchFamily="34" charset="0"/>
            </a:endParaRPr>
          </a:p>
          <a:p>
            <a:pPr marL="285750" indent="-285750" defTabSz="1219169" hangingPunct="0">
              <a:buFont typeface="Wingdings" panose="05000000000000000000" pitchFamily="2" charset="2"/>
              <a:buChar char="Ø"/>
            </a:pPr>
            <a:r>
              <a:rPr lang="pl-PL" sz="1600" dirty="0" err="1">
                <a:latin typeface="+mj-lt"/>
                <a:cs typeface="Calibri" panose="020F0502020204030204" pitchFamily="34" charset="0"/>
              </a:rPr>
              <a:t>Mixpanel</a:t>
            </a:r>
            <a:endParaRPr lang="pl-PL" sz="1600" dirty="0">
              <a:latin typeface="+mj-lt"/>
              <a:cs typeface="Calibri" panose="020F0502020204030204" pitchFamily="34" charset="0"/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8C83A60-89D8-43F9-BDA1-AD95BCBC11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827" y="1733353"/>
            <a:ext cx="5846373" cy="4187657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  <a:effectLst/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981A291E-84F4-D0EA-AABB-69B99AE1E460}"/>
              </a:ext>
            </a:extLst>
          </p:cNvPr>
          <p:cNvSpPr txBox="1"/>
          <p:nvPr/>
        </p:nvSpPr>
        <p:spPr>
          <a:xfrm>
            <a:off x="2764971" y="1089848"/>
            <a:ext cx="6662057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  <a:sym typeface="Helvetica Neue"/>
              </a:rPr>
              <a:t>Narzędzia IT w e-commerce</a:t>
            </a:r>
          </a:p>
        </p:txBody>
      </p:sp>
    </p:spTree>
    <p:extLst>
      <p:ext uri="{BB962C8B-B14F-4D97-AF65-F5344CB8AC3E}">
        <p14:creationId xmlns:p14="http://schemas.microsoft.com/office/powerpoint/2010/main" val="853859929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CD14BE40-FC40-471A-9A0C-777E213C3A36}"/>
              </a:ext>
            </a:extLst>
          </p:cNvPr>
          <p:cNvSpPr txBox="1"/>
          <p:nvPr/>
        </p:nvSpPr>
        <p:spPr>
          <a:xfrm>
            <a:off x="1621970" y="1864078"/>
            <a:ext cx="8948057" cy="8822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just" defTabSz="1219169" hangingPunct="0"/>
            <a:r>
              <a:rPr lang="pl-PL" dirty="0">
                <a:latin typeface="+mj-lt"/>
                <a:cs typeface="Calibri" panose="020F0502020204030204" pitchFamily="34" charset="0"/>
              </a:rPr>
              <a:t>Jeśli chodzi o niezbędne narzędzia do uruchomienia i prowadzenia międzynarodowej sprzedaży zagranicznej w kanale elektronicznym, polecamy podzielić je na dwa rodzaje i rekomendować ich używanie: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EEB09D5A-B3A1-B513-9FB6-9051F0D9B371}"/>
              </a:ext>
            </a:extLst>
          </p:cNvPr>
          <p:cNvSpPr txBox="1"/>
          <p:nvPr/>
        </p:nvSpPr>
        <p:spPr>
          <a:xfrm>
            <a:off x="2764971" y="1089848"/>
            <a:ext cx="6662057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  <a:sym typeface="Helvetica Neue"/>
              </a:rPr>
              <a:t>Narzędzia IT w e-commerce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426095D3-DBB2-512A-4217-2FB1D803858D}"/>
              </a:ext>
            </a:extLst>
          </p:cNvPr>
          <p:cNvSpPr txBox="1"/>
          <p:nvPr/>
        </p:nvSpPr>
        <p:spPr>
          <a:xfrm>
            <a:off x="3250405" y="3429000"/>
            <a:ext cx="6483801" cy="25288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2" spcCol="38100" rtlCol="0" anchor="ctr">
            <a:spAutoFit/>
          </a:bodyPr>
          <a:lstStyle/>
          <a:p>
            <a:pPr defTabSz="1219169" hangingPunct="0">
              <a:spcAft>
                <a:spcPts val="600"/>
              </a:spcAft>
            </a:pPr>
            <a:r>
              <a:rPr lang="pl-PL" b="1" dirty="0">
                <a:latin typeface="+mj-lt"/>
                <a:cs typeface="Calibri" panose="020F0502020204030204" pitchFamily="34" charset="0"/>
              </a:rPr>
              <a:t>Zrób to sam:</a:t>
            </a:r>
          </a:p>
          <a:p>
            <a:pPr marL="179388" indent="-179388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dirty="0">
                <a:latin typeface="+mj-lt"/>
                <a:cs typeface="Calibri" panose="020F0502020204030204" pitchFamily="34" charset="0"/>
              </a:rPr>
              <a:t>Fakturownia</a:t>
            </a:r>
          </a:p>
          <a:p>
            <a:pPr marL="179388" indent="-179388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dirty="0" err="1">
                <a:latin typeface="+mj-lt"/>
                <a:cs typeface="Calibri" panose="020F0502020204030204" pitchFamily="34" charset="0"/>
              </a:rPr>
              <a:t>Baselinker</a:t>
            </a:r>
            <a:endParaRPr lang="pl-PL" dirty="0">
              <a:latin typeface="+mj-lt"/>
              <a:cs typeface="Calibri" panose="020F0502020204030204" pitchFamily="34" charset="0"/>
            </a:endParaRPr>
          </a:p>
          <a:p>
            <a:pPr marL="179388" indent="-179388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dirty="0" err="1">
                <a:latin typeface="+mj-lt"/>
                <a:cs typeface="Calibri" panose="020F0502020204030204" pitchFamily="34" charset="0"/>
              </a:rPr>
              <a:t>Slack</a:t>
            </a:r>
            <a:endParaRPr lang="pl-PL" dirty="0">
              <a:latin typeface="+mj-lt"/>
              <a:cs typeface="Calibri" panose="020F0502020204030204" pitchFamily="34" charset="0"/>
            </a:endParaRPr>
          </a:p>
          <a:p>
            <a:pPr marL="179388" indent="-179388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dirty="0" err="1">
                <a:latin typeface="+mj-lt"/>
                <a:cs typeface="Calibri" panose="020F0502020204030204" pitchFamily="34" charset="0"/>
              </a:rPr>
              <a:t>Mailchimp</a:t>
            </a:r>
            <a:endParaRPr lang="pl-PL" dirty="0">
              <a:latin typeface="+mj-lt"/>
              <a:cs typeface="Calibri" panose="020F0502020204030204" pitchFamily="34" charset="0"/>
            </a:endParaRPr>
          </a:p>
          <a:p>
            <a:pPr marL="179388" indent="-179388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dirty="0" err="1">
                <a:latin typeface="+mj-lt"/>
                <a:cs typeface="Calibri" panose="020F0502020204030204" pitchFamily="34" charset="0"/>
              </a:rPr>
              <a:t>Jungle</a:t>
            </a:r>
            <a:r>
              <a:rPr lang="pl-PL" dirty="0">
                <a:latin typeface="+mj-lt"/>
                <a:cs typeface="Calibri" panose="020F0502020204030204" pitchFamily="34" charset="0"/>
              </a:rPr>
              <a:t> </a:t>
            </a:r>
            <a:r>
              <a:rPr lang="pl-PL" dirty="0" err="1">
                <a:latin typeface="+mj-lt"/>
                <a:cs typeface="Calibri" panose="020F0502020204030204" pitchFamily="34" charset="0"/>
              </a:rPr>
              <a:t>Scout</a:t>
            </a:r>
            <a:endParaRPr lang="pl-PL" dirty="0">
              <a:latin typeface="+mj-lt"/>
              <a:cs typeface="Calibri" panose="020F0502020204030204" pitchFamily="34" charset="0"/>
            </a:endParaRPr>
          </a:p>
          <a:p>
            <a:pPr defTabSz="1219169" hangingPunct="0">
              <a:spcAft>
                <a:spcPts val="600"/>
              </a:spcAft>
            </a:pPr>
            <a:endParaRPr lang="pl-PL" dirty="0">
              <a:latin typeface="+mj-lt"/>
              <a:cs typeface="Calibri" panose="020F0502020204030204" pitchFamily="34" charset="0"/>
            </a:endParaRPr>
          </a:p>
          <a:p>
            <a:pPr marL="628650" indent="-177800" defTabSz="1219169" hangingPunct="0">
              <a:spcAft>
                <a:spcPts val="600"/>
              </a:spcAft>
            </a:pPr>
            <a:r>
              <a:rPr lang="pl-PL" b="1" dirty="0">
                <a:latin typeface="+mj-lt"/>
                <a:cs typeface="Calibri" panose="020F0502020204030204" pitchFamily="34" charset="0"/>
              </a:rPr>
              <a:t>Zleć to fachowcom:</a:t>
            </a:r>
          </a:p>
          <a:p>
            <a:pPr marL="628650" indent="-177800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dirty="0">
                <a:latin typeface="+mj-lt"/>
                <a:cs typeface="Calibri" panose="020F0502020204030204" pitchFamily="34" charset="0"/>
              </a:rPr>
              <a:t>SEM</a:t>
            </a:r>
          </a:p>
          <a:p>
            <a:pPr marL="628650" indent="-177800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dirty="0">
                <a:latin typeface="+mj-lt"/>
                <a:cs typeface="Calibri" panose="020F0502020204030204" pitchFamily="34" charset="0"/>
              </a:rPr>
              <a:t>Analityka</a:t>
            </a:r>
          </a:p>
          <a:p>
            <a:pPr marL="628650" indent="-177800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dirty="0" err="1">
                <a:latin typeface="+mj-lt"/>
                <a:cs typeface="Calibri" panose="020F0502020204030204" pitchFamily="34" charset="0"/>
              </a:rPr>
              <a:t>ADSy</a:t>
            </a:r>
            <a:endParaRPr lang="pl-PL" dirty="0">
              <a:latin typeface="+mj-lt"/>
              <a:cs typeface="Calibri" panose="020F0502020204030204" pitchFamily="34" charset="0"/>
            </a:endParaRPr>
          </a:p>
        </p:txBody>
      </p:sp>
      <p:cxnSp>
        <p:nvCxnSpPr>
          <p:cNvPr id="10" name="Łącznik prosty 9">
            <a:extLst>
              <a:ext uri="{FF2B5EF4-FFF2-40B4-BE49-F238E27FC236}">
                <a16:creationId xmlns:a16="http://schemas.microsoft.com/office/drawing/2014/main" id="{43D9771A-4E5A-5EE4-B32B-F2F96FC10900}"/>
              </a:ext>
            </a:extLst>
          </p:cNvPr>
          <p:cNvCxnSpPr>
            <a:cxnSpLocks/>
          </p:cNvCxnSpPr>
          <p:nvPr/>
        </p:nvCxnSpPr>
        <p:spPr>
          <a:xfrm>
            <a:off x="6095998" y="3214687"/>
            <a:ext cx="0" cy="2528897"/>
          </a:xfrm>
          <a:prstGeom prst="line">
            <a:avLst/>
          </a:prstGeom>
          <a:ln w="28575">
            <a:solidFill>
              <a:srgbClr val="B01E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4981348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C3FE84B2-43C4-492C-9EDC-CA7A32FDFC4F}"/>
              </a:ext>
            </a:extLst>
          </p:cNvPr>
          <p:cNvSpPr txBox="1"/>
          <p:nvPr/>
        </p:nvSpPr>
        <p:spPr>
          <a:xfrm>
            <a:off x="1542324" y="2310476"/>
            <a:ext cx="9107350" cy="31290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342900" indent="-342900" algn="just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pl-PL" sz="2000" dirty="0">
                <a:solidFill>
                  <a:srgbClr val="080808"/>
                </a:solidFill>
                <a:latin typeface="+mj-lt"/>
                <a:cs typeface="Calibri" panose="020F0502020204030204" pitchFamily="34" charset="0"/>
                <a:sym typeface="Helvetica Neue"/>
              </a:rPr>
              <a:t>jak </a:t>
            </a:r>
            <a:r>
              <a:rPr lang="pl-PL" sz="2000" dirty="0">
                <a:solidFill>
                  <a:srgbClr val="080808"/>
                </a:solidFill>
                <a:latin typeface="+mj-lt"/>
                <a:cs typeface="Calibri" panose="020F0502020204030204" pitchFamily="34" charset="0"/>
              </a:rPr>
              <a:t>działa e-Commerce w eksporcie</a:t>
            </a:r>
          </a:p>
          <a:p>
            <a:pPr marL="342900" indent="-342900" algn="just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pl-PL" sz="2000" dirty="0">
                <a:solidFill>
                  <a:srgbClr val="080808"/>
                </a:solidFill>
                <a:latin typeface="+mj-lt"/>
                <a:cs typeface="Calibri" panose="020F0502020204030204" pitchFamily="34" charset="0"/>
              </a:rPr>
              <a:t>jakich narzędzi używać w tego typu działaniach</a:t>
            </a:r>
          </a:p>
          <a:p>
            <a:pPr marL="342900" indent="-342900" algn="just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pl-PL" sz="2000" dirty="0">
                <a:solidFill>
                  <a:srgbClr val="080808"/>
                </a:solidFill>
                <a:latin typeface="+mj-lt"/>
                <a:cs typeface="Calibri" panose="020F0502020204030204" pitchFamily="34" charset="0"/>
              </a:rPr>
              <a:t>na co zwrócić szczególną uwagę w przygotowaniu sklepu transgranicznego</a:t>
            </a:r>
          </a:p>
          <a:p>
            <a:pPr marL="342900" indent="-342900" algn="just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pl-PL" sz="2000" dirty="0">
                <a:solidFill>
                  <a:srgbClr val="080808"/>
                </a:solidFill>
                <a:latin typeface="+mj-lt"/>
                <a:cs typeface="Calibri" panose="020F0502020204030204" pitchFamily="34" charset="0"/>
              </a:rPr>
              <a:t>jakie platformy do sprzedaży międzynarodowej są najlepsze</a:t>
            </a:r>
          </a:p>
          <a:p>
            <a:pPr marL="342900" indent="-342900" algn="just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pl-PL" sz="2000" dirty="0">
                <a:solidFill>
                  <a:srgbClr val="080808"/>
                </a:solidFill>
                <a:latin typeface="+mj-lt"/>
                <a:cs typeface="Calibri" panose="020F0502020204030204" pitchFamily="34" charset="0"/>
              </a:rPr>
              <a:t>które </a:t>
            </a:r>
            <a:r>
              <a:rPr lang="pl-PL" sz="2000" dirty="0" err="1">
                <a:solidFill>
                  <a:srgbClr val="080808"/>
                </a:solidFill>
                <a:latin typeface="+mj-lt"/>
                <a:cs typeface="Calibri" panose="020F0502020204030204" pitchFamily="34" charset="0"/>
              </a:rPr>
              <a:t>marketplace’y</a:t>
            </a:r>
            <a:r>
              <a:rPr lang="pl-PL" sz="2000" dirty="0">
                <a:solidFill>
                  <a:srgbClr val="080808"/>
                </a:solidFill>
                <a:latin typeface="+mj-lt"/>
                <a:cs typeface="Calibri" panose="020F0502020204030204" pitchFamily="34" charset="0"/>
              </a:rPr>
              <a:t> będą dopasowane do Twojej oferty</a:t>
            </a:r>
          </a:p>
          <a:p>
            <a:pPr marL="342900" indent="-342900" algn="just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pl-PL" sz="2000" dirty="0">
                <a:solidFill>
                  <a:srgbClr val="080808"/>
                </a:solidFill>
                <a:latin typeface="+mj-lt"/>
                <a:cs typeface="Calibri" panose="020F0502020204030204" pitchFamily="34" charset="0"/>
              </a:rPr>
              <a:t>jak radzić sobie z logistyką i cłem</a:t>
            </a:r>
          </a:p>
          <a:p>
            <a:pPr marL="342900" indent="-342900" algn="just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pl-PL" sz="2000" dirty="0">
                <a:solidFill>
                  <a:srgbClr val="080808"/>
                </a:solidFill>
                <a:latin typeface="+mj-lt"/>
                <a:cs typeface="Calibri" panose="020F0502020204030204" pitchFamily="34" charset="0"/>
              </a:rPr>
              <a:t>gdzie magazynować swoje towary</a:t>
            </a:r>
          </a:p>
          <a:p>
            <a:pPr marL="342900" indent="-342900" algn="just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pl-PL" sz="2000" dirty="0">
                <a:solidFill>
                  <a:srgbClr val="080808"/>
                </a:solidFill>
                <a:latin typeface="+mj-lt"/>
                <a:cs typeface="Calibri" panose="020F0502020204030204" pitchFamily="34" charset="0"/>
              </a:rPr>
              <a:t>jak obchodzić się z gwarancjami, zwrotami i RODO</a:t>
            </a: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FE9095B4-E864-92E6-EDD7-E2B888D076F8}"/>
              </a:ext>
            </a:extLst>
          </p:cNvPr>
          <p:cNvSpPr txBox="1"/>
          <p:nvPr/>
        </p:nvSpPr>
        <p:spPr>
          <a:xfrm>
            <a:off x="2764970" y="1418462"/>
            <a:ext cx="6662057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/>
            <a:r>
              <a:rPr lang="pl-PL" sz="2400" b="1" dirty="0">
                <a:solidFill>
                  <a:srgbClr val="080808"/>
                </a:solidFill>
                <a:latin typeface="+mj-lt"/>
                <a:cs typeface="Calibri" panose="020F0502020204030204" pitchFamily="34" charset="0"/>
              </a:rPr>
              <a:t>Dzięki szkoleniu dowiesz się:</a:t>
            </a:r>
          </a:p>
        </p:txBody>
      </p:sp>
    </p:spTree>
    <p:extLst>
      <p:ext uri="{BB962C8B-B14F-4D97-AF65-F5344CB8AC3E}">
        <p14:creationId xmlns:p14="http://schemas.microsoft.com/office/powerpoint/2010/main" val="3752005669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3480C993-B8F2-450C-823C-ABFF6BB984CF}"/>
              </a:ext>
            </a:extLst>
          </p:cNvPr>
          <p:cNvSpPr txBox="1"/>
          <p:nvPr/>
        </p:nvSpPr>
        <p:spPr>
          <a:xfrm>
            <a:off x="2288551" y="3218686"/>
            <a:ext cx="7614897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</a:rPr>
              <a:t>Międzynarodowe platformy sprzedaży internetowej</a:t>
            </a:r>
            <a:endParaRPr lang="pl-PL" sz="2400" b="1" dirty="0">
              <a:solidFill>
                <a:srgbClr val="5E5E5E"/>
              </a:solidFill>
              <a:latin typeface="+mj-lt"/>
              <a:cs typeface="Calibri" panose="020F0502020204030204" pitchFamily="34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55996583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CD14BE40-FC40-471A-9A0C-777E213C3A36}"/>
              </a:ext>
            </a:extLst>
          </p:cNvPr>
          <p:cNvSpPr txBox="1"/>
          <p:nvPr/>
        </p:nvSpPr>
        <p:spPr>
          <a:xfrm>
            <a:off x="1731337" y="2314086"/>
            <a:ext cx="8729324" cy="30367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285750" indent="-285750" algn="just" defTabSz="1219169" hangingPunct="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l-PL" dirty="0">
                <a:latin typeface="+mj-lt"/>
                <a:cs typeface="Calibri" panose="020F0502020204030204" pitchFamily="34" charset="0"/>
              </a:rPr>
              <a:t>Rozpoczęcie działalności w branży e-commerce jest ekscytujące, ale rozszerzenie jej na cały świat (lub nawet Europę) wiąże się z wieloma wyzwaniami.</a:t>
            </a:r>
          </a:p>
          <a:p>
            <a:pPr marL="285750" indent="-285750" algn="just" defTabSz="1219169" hangingPunct="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l-PL" dirty="0">
                <a:latin typeface="+mj-lt"/>
                <a:cs typeface="Calibri" panose="020F0502020204030204" pitchFamily="34" charset="0"/>
              </a:rPr>
              <a:t>Kiedy już staniesz się uznanym graczem na rodzimym rynku, możesz się zastanawiać, jak rozwinąć swój biznes online na skalę globalną.</a:t>
            </a:r>
          </a:p>
          <a:p>
            <a:pPr marL="285750" indent="-285750" algn="just" defTabSz="1219169" hangingPunct="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l-PL" dirty="0">
                <a:latin typeface="+mj-lt"/>
                <a:cs typeface="Calibri" panose="020F0502020204030204" pitchFamily="34" charset="0"/>
              </a:rPr>
              <a:t>Globalne skalowanie biznesu e-commerce jest dużym wyzwaniem.</a:t>
            </a:r>
          </a:p>
          <a:p>
            <a:pPr marL="285750" indent="-285750" algn="just" defTabSz="1219169" hangingPunct="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l-PL" dirty="0">
                <a:latin typeface="+mj-lt"/>
                <a:cs typeface="Calibri" panose="020F0502020204030204" pitchFamily="34" charset="0"/>
              </a:rPr>
              <a:t>Jeśli wiesz, co zrobić, jakich narzędzi użyć i jak to zrobić, staje się to łatwe </a:t>
            </a:r>
            <a:br>
              <a:rPr lang="pl-PL" dirty="0">
                <a:latin typeface="+mj-lt"/>
                <a:cs typeface="Calibri" panose="020F0502020204030204" pitchFamily="34" charset="0"/>
              </a:rPr>
            </a:br>
            <a:r>
              <a:rPr lang="pl-PL" dirty="0">
                <a:latin typeface="+mj-lt"/>
                <a:cs typeface="Calibri" panose="020F0502020204030204" pitchFamily="34" charset="0"/>
              </a:rPr>
              <a:t>i osiągalne.</a:t>
            </a:r>
          </a:p>
          <a:p>
            <a:pPr marL="285750" indent="-285750" algn="just" defTabSz="1219169" hangingPunct="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l-PL" dirty="0">
                <a:latin typeface="+mj-lt"/>
                <a:cs typeface="Calibri" panose="020F0502020204030204" pitchFamily="34" charset="0"/>
              </a:rPr>
              <a:t>Zacznij od odpowiedniej strategii, którą przedstawię w kilku punktach.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C3424CA8-867E-6EB8-39CD-EA01EBEA78BE}"/>
              </a:ext>
            </a:extLst>
          </p:cNvPr>
          <p:cNvSpPr txBox="1"/>
          <p:nvPr/>
        </p:nvSpPr>
        <p:spPr>
          <a:xfrm>
            <a:off x="2288551" y="1568479"/>
            <a:ext cx="7614897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</a:rPr>
              <a:t>Międzynarodowe platformy sprzedaży internetowej</a:t>
            </a:r>
            <a:endParaRPr lang="pl-PL" sz="2400" b="1" dirty="0">
              <a:solidFill>
                <a:srgbClr val="5E5E5E"/>
              </a:solidFill>
              <a:latin typeface="+mj-lt"/>
              <a:cs typeface="Calibri" panose="020F0502020204030204" pitchFamily="34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333036228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CD14BE40-FC40-471A-9A0C-777E213C3A36}"/>
              </a:ext>
            </a:extLst>
          </p:cNvPr>
          <p:cNvSpPr txBox="1"/>
          <p:nvPr/>
        </p:nvSpPr>
        <p:spPr>
          <a:xfrm>
            <a:off x="696151" y="3063855"/>
            <a:ext cx="8948057" cy="17748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defTabSz="1219169" hangingPunct="0"/>
            <a:r>
              <a:rPr lang="pl-PL" sz="1600" dirty="0">
                <a:latin typeface="+mj-lt"/>
                <a:cs typeface="Calibri" panose="020F0502020204030204" pitchFamily="34" charset="0"/>
              </a:rPr>
              <a:t>Tworzenie globalnej platformy e-commerce:</a:t>
            </a:r>
          </a:p>
          <a:p>
            <a:pPr marL="285750" indent="-285750" defTabSz="1219169" hangingPunct="0">
              <a:buFont typeface="Arial" panose="020B0604020202020204" pitchFamily="34" charset="0"/>
              <a:buChar char="•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Ceny</a:t>
            </a:r>
          </a:p>
          <a:p>
            <a:pPr marL="285750" indent="-285750" defTabSz="1219169" hangingPunct="0">
              <a:buFont typeface="Arial" panose="020B0604020202020204" pitchFamily="34" charset="0"/>
              <a:buChar char="•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Płatności</a:t>
            </a:r>
          </a:p>
          <a:p>
            <a:pPr marL="285750" indent="-285750" defTabSz="1219169" hangingPunct="0">
              <a:buFont typeface="Arial" panose="020B0604020202020204" pitchFamily="34" charset="0"/>
              <a:buChar char="•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Obsługa klienta</a:t>
            </a:r>
          </a:p>
          <a:p>
            <a:pPr marL="285750" indent="-285750" defTabSz="1219169" hangingPunct="0">
              <a:buFont typeface="Arial" panose="020B0604020202020204" pitchFamily="34" charset="0"/>
              <a:buChar char="•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Wysyłka i logistyka</a:t>
            </a:r>
          </a:p>
          <a:p>
            <a:pPr marL="285750" indent="-285750" defTabSz="1219169" hangingPunct="0">
              <a:buFont typeface="Arial" panose="020B0604020202020204" pitchFamily="34" charset="0"/>
              <a:buChar char="•"/>
            </a:pPr>
            <a:endParaRPr lang="pl-PL" sz="1600" dirty="0">
              <a:latin typeface="+mj-lt"/>
              <a:cs typeface="Calibri" panose="020F0502020204030204" pitchFamily="34" charset="0"/>
            </a:endParaRPr>
          </a:p>
          <a:p>
            <a:pPr defTabSz="1219169" hangingPunct="0"/>
            <a:r>
              <a:rPr lang="pl-PL" sz="1600" dirty="0">
                <a:latin typeface="+mj-lt"/>
                <a:cs typeface="Calibri" panose="020F0502020204030204" pitchFamily="34" charset="0"/>
                <a:hlinkClick r:id="rId2"/>
              </a:rPr>
              <a:t>www.displate.com</a:t>
            </a:r>
            <a:r>
              <a:rPr lang="pl-PL" sz="1600" dirty="0">
                <a:latin typeface="+mj-lt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6C425D03-7692-49EC-A849-F208E31C20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1574" y="1889604"/>
            <a:ext cx="6062663" cy="4123349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  <a:effectLst/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34A88697-8EDD-94D5-77BD-EFA7395BD96D}"/>
              </a:ext>
            </a:extLst>
          </p:cNvPr>
          <p:cNvSpPr txBox="1"/>
          <p:nvPr/>
        </p:nvSpPr>
        <p:spPr>
          <a:xfrm>
            <a:off x="2288551" y="1221072"/>
            <a:ext cx="7614897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</a:rPr>
              <a:t>Międzynarodowe platformy sprzedaży internetowej</a:t>
            </a:r>
            <a:endParaRPr lang="pl-PL" sz="2400" b="1" dirty="0">
              <a:solidFill>
                <a:srgbClr val="5E5E5E"/>
              </a:solidFill>
              <a:latin typeface="+mj-lt"/>
              <a:cs typeface="Calibri" panose="020F0502020204030204" pitchFamily="34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663908963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CD14BE40-FC40-471A-9A0C-777E213C3A36}"/>
              </a:ext>
            </a:extLst>
          </p:cNvPr>
          <p:cNvSpPr txBox="1"/>
          <p:nvPr/>
        </p:nvSpPr>
        <p:spPr>
          <a:xfrm>
            <a:off x="1817062" y="2113577"/>
            <a:ext cx="8557874" cy="37753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just" defTabSz="1219169" hangingPunct="0">
              <a:spcAft>
                <a:spcPts val="600"/>
              </a:spcAft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Globalne trendy w e-handlu:</a:t>
            </a:r>
          </a:p>
          <a:p>
            <a:pPr marL="342900" indent="-342900" algn="just" defTabSz="1219169" hangingPunct="0">
              <a:spcAft>
                <a:spcPts val="600"/>
              </a:spcAft>
              <a:buFont typeface="+mj-lt"/>
              <a:buAutoNum type="arabicPeriod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Odporność łańcucha dostaw</a:t>
            </a:r>
          </a:p>
          <a:p>
            <a:pPr marL="342900" indent="-342900" algn="just" defTabSz="1219169" hangingPunct="0">
              <a:spcAft>
                <a:spcPts val="600"/>
              </a:spcAft>
              <a:buFont typeface="+mj-lt"/>
              <a:buAutoNum type="arabicPeriod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Zakupy online poza granicami kraju.</a:t>
            </a:r>
          </a:p>
          <a:p>
            <a:pPr marL="342900" indent="-342900" algn="just" defTabSz="1219169" hangingPunct="0">
              <a:spcAft>
                <a:spcPts val="600"/>
              </a:spcAft>
              <a:buFont typeface="+mj-lt"/>
              <a:buAutoNum type="arabicPeriod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Ekspansja na rynki Chin i Azji, Australii i Oceanii (APAC).</a:t>
            </a:r>
          </a:p>
          <a:p>
            <a:pPr marL="342900" indent="-342900" algn="just" defTabSz="1219169" hangingPunct="0">
              <a:spcAft>
                <a:spcPts val="600"/>
              </a:spcAft>
              <a:buFont typeface="+mj-lt"/>
              <a:buAutoNum type="arabicPeriod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Język wg lokalizacji</a:t>
            </a:r>
          </a:p>
          <a:p>
            <a:pPr algn="just" defTabSz="1219169" hangingPunct="0">
              <a:spcAft>
                <a:spcPts val="600"/>
              </a:spcAft>
            </a:pPr>
            <a:endParaRPr lang="pl-PL" sz="1600" dirty="0">
              <a:latin typeface="+mj-lt"/>
              <a:cs typeface="Calibri" panose="020F0502020204030204" pitchFamily="34" charset="0"/>
            </a:endParaRPr>
          </a:p>
          <a:p>
            <a:pPr algn="just" defTabSz="1219169" hangingPunct="0">
              <a:spcAft>
                <a:spcPts val="600"/>
              </a:spcAft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Dlaczego warto?</a:t>
            </a:r>
          </a:p>
          <a:p>
            <a:pPr marL="285750" indent="-285750" algn="just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35% konsumentów kupuje na stronach internetowych mających siedzibę poza ich krajem.</a:t>
            </a:r>
          </a:p>
          <a:p>
            <a:pPr marL="285750" indent="-285750" algn="just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67% globalnych transgranicznych nabywców internetowych dokonuje zakupów ze względu </a:t>
            </a:r>
            <a:br>
              <a:rPr lang="pl-PL" sz="1600" dirty="0">
                <a:latin typeface="+mj-lt"/>
                <a:cs typeface="Calibri" panose="020F0502020204030204" pitchFamily="34" charset="0"/>
              </a:rPr>
            </a:br>
            <a:r>
              <a:rPr lang="pl-PL" sz="1600" dirty="0">
                <a:latin typeface="+mj-lt"/>
                <a:cs typeface="Calibri" panose="020F0502020204030204" pitchFamily="34" charset="0"/>
              </a:rPr>
              <a:t>na niższe ceny poza swoim krajem.</a:t>
            </a:r>
          </a:p>
          <a:p>
            <a:pPr marL="285750" indent="-285750" algn="just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994 mld USD to wartość transgranicznego rynku B2C w 2020 r., która w 2015 r. wynosiła </a:t>
            </a:r>
            <a:br>
              <a:rPr lang="pl-PL" sz="1600" dirty="0">
                <a:latin typeface="+mj-lt"/>
                <a:cs typeface="Calibri" panose="020F0502020204030204" pitchFamily="34" charset="0"/>
              </a:rPr>
            </a:br>
            <a:r>
              <a:rPr lang="pl-PL" sz="1600" dirty="0">
                <a:latin typeface="+mj-lt"/>
                <a:cs typeface="Calibri" panose="020F0502020204030204" pitchFamily="34" charset="0"/>
              </a:rPr>
              <a:t>304 mld USD. 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781BC2FC-4A70-7574-BB9E-D6FAA26053AD}"/>
              </a:ext>
            </a:extLst>
          </p:cNvPr>
          <p:cNvSpPr txBox="1"/>
          <p:nvPr/>
        </p:nvSpPr>
        <p:spPr>
          <a:xfrm>
            <a:off x="2288551" y="1168429"/>
            <a:ext cx="7614897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</a:rPr>
              <a:t>Międzynarodowe platformy sprzedaży internetowej</a:t>
            </a:r>
            <a:endParaRPr lang="pl-PL" sz="2400" b="1" dirty="0">
              <a:solidFill>
                <a:srgbClr val="5E5E5E"/>
              </a:solidFill>
              <a:latin typeface="+mj-lt"/>
              <a:cs typeface="Calibri" panose="020F0502020204030204" pitchFamily="34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572448286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CD14BE40-FC40-471A-9A0C-777E213C3A36}"/>
              </a:ext>
            </a:extLst>
          </p:cNvPr>
          <p:cNvSpPr txBox="1"/>
          <p:nvPr/>
        </p:nvSpPr>
        <p:spPr>
          <a:xfrm>
            <a:off x="417059" y="2788739"/>
            <a:ext cx="8948057" cy="20210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defTabSz="1219169" hangingPunct="0"/>
            <a:r>
              <a:rPr lang="pl-PL" sz="1600" dirty="0">
                <a:latin typeface="+mj-lt"/>
                <a:cs typeface="Calibri" panose="020F0502020204030204" pitchFamily="34" charset="0"/>
              </a:rPr>
              <a:t>Najlepsze platformy dla globalnego e-handlu:</a:t>
            </a:r>
          </a:p>
          <a:p>
            <a:pPr marL="371475" indent="-371475" defTabSz="1219169" hangingPunct="0">
              <a:buAutoNum type="arabicPeriod"/>
            </a:pPr>
            <a:r>
              <a:rPr lang="pl-PL" sz="1600" dirty="0" err="1">
                <a:latin typeface="+mj-lt"/>
                <a:cs typeface="Calibri" panose="020F0502020204030204" pitchFamily="34" charset="0"/>
              </a:rPr>
              <a:t>StoreHippo</a:t>
            </a:r>
            <a:endParaRPr lang="pl-PL" sz="1600" dirty="0">
              <a:latin typeface="+mj-lt"/>
              <a:cs typeface="Calibri" panose="020F0502020204030204" pitchFamily="34" charset="0"/>
            </a:endParaRPr>
          </a:p>
          <a:p>
            <a:pPr marL="371475" indent="-371475" defTabSz="1219169" hangingPunct="0">
              <a:buAutoNum type="arabicPeriod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Magneto</a:t>
            </a:r>
          </a:p>
          <a:p>
            <a:pPr marL="371475" indent="-371475" defTabSz="1219169" hangingPunct="0">
              <a:buAutoNum type="arabicPeriod"/>
            </a:pPr>
            <a:r>
              <a:rPr lang="pl-PL" sz="1600" dirty="0" err="1">
                <a:latin typeface="+mj-lt"/>
                <a:cs typeface="Calibri" panose="020F0502020204030204" pitchFamily="34" charset="0"/>
              </a:rPr>
              <a:t>Shopify</a:t>
            </a:r>
            <a:endParaRPr lang="pl-PL" sz="1600" dirty="0">
              <a:latin typeface="+mj-lt"/>
              <a:cs typeface="Calibri" panose="020F0502020204030204" pitchFamily="34" charset="0"/>
            </a:endParaRPr>
          </a:p>
          <a:p>
            <a:pPr marL="371475" indent="-371475" defTabSz="1219169" hangingPunct="0">
              <a:buAutoNum type="arabicPeriod"/>
            </a:pPr>
            <a:r>
              <a:rPr lang="pl-PL" sz="1600" dirty="0" err="1">
                <a:latin typeface="+mj-lt"/>
                <a:cs typeface="Calibri" panose="020F0502020204030204" pitchFamily="34" charset="0"/>
              </a:rPr>
              <a:t>WooCommerce</a:t>
            </a:r>
            <a:endParaRPr lang="pl-PL" sz="1600" dirty="0">
              <a:latin typeface="+mj-lt"/>
              <a:cs typeface="Calibri" panose="020F0502020204030204" pitchFamily="34" charset="0"/>
            </a:endParaRPr>
          </a:p>
          <a:p>
            <a:pPr marL="371475" indent="-371475" defTabSz="1219169" hangingPunct="0">
              <a:buAutoNum type="arabicPeriod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Big Commerce</a:t>
            </a:r>
          </a:p>
          <a:p>
            <a:pPr defTabSz="1219169" hangingPunct="0"/>
            <a:endParaRPr lang="pl-PL" sz="1600" dirty="0">
              <a:latin typeface="+mj-lt"/>
              <a:cs typeface="Calibri" panose="020F0502020204030204" pitchFamily="34" charset="0"/>
              <a:hlinkClick r:id="rId2"/>
            </a:endParaRPr>
          </a:p>
          <a:p>
            <a:pPr defTabSz="1219169" hangingPunct="0"/>
            <a:r>
              <a:rPr lang="pl-PL" sz="1600" dirty="0">
                <a:latin typeface="+mj-lt"/>
                <a:cs typeface="Calibri" panose="020F0502020204030204" pitchFamily="34" charset="0"/>
                <a:hlinkClick r:id="rId2"/>
              </a:rPr>
              <a:t>www.eobuwie.pl</a:t>
            </a:r>
            <a:r>
              <a:rPr lang="pl-PL" sz="1600" dirty="0">
                <a:latin typeface="+mj-lt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44955523-20C4-49D7-B0E1-94AE221B5E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1226" y="1772042"/>
            <a:ext cx="6787355" cy="4054460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  <a:effectLst/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610B479F-9126-2E12-8F6B-374AE4EEF251}"/>
              </a:ext>
            </a:extLst>
          </p:cNvPr>
          <p:cNvSpPr txBox="1"/>
          <p:nvPr/>
        </p:nvSpPr>
        <p:spPr>
          <a:xfrm>
            <a:off x="2288551" y="1199748"/>
            <a:ext cx="7614897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</a:rPr>
              <a:t>Międzynarodowe platformy sprzedaży internetowej</a:t>
            </a:r>
            <a:endParaRPr lang="pl-PL" sz="2400" b="1" dirty="0">
              <a:solidFill>
                <a:srgbClr val="5E5E5E"/>
              </a:solidFill>
              <a:latin typeface="+mj-lt"/>
              <a:cs typeface="Calibri" panose="020F0502020204030204" pitchFamily="34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969153100"/>
      </p:ext>
    </p:ext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ole tekstowe 5">
            <a:extLst>
              <a:ext uri="{FF2B5EF4-FFF2-40B4-BE49-F238E27FC236}">
                <a16:creationId xmlns:a16="http://schemas.microsoft.com/office/drawing/2014/main" id="{AF8FDAE2-3F10-4FC8-A43B-0312BD98CF01}"/>
              </a:ext>
            </a:extLst>
          </p:cNvPr>
          <p:cNvSpPr txBox="1"/>
          <p:nvPr/>
        </p:nvSpPr>
        <p:spPr>
          <a:xfrm>
            <a:off x="1346742" y="5700769"/>
            <a:ext cx="2371725" cy="46679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>
              <a:defRPr/>
            </a:pPr>
            <a:r>
              <a:rPr lang="pl-PL" sz="1600" dirty="0">
                <a:latin typeface="+mj-lt"/>
                <a:cs typeface="Calibri" panose="020F0502020204030204" pitchFamily="34" charset="0"/>
                <a:hlinkClick r:id="rId2"/>
              </a:rPr>
              <a:t>www.gog.com</a:t>
            </a:r>
            <a:r>
              <a:rPr lang="pl-PL" sz="1600" dirty="0">
                <a:latin typeface="+mj-lt"/>
                <a:cs typeface="Calibri" panose="020F0502020204030204" pitchFamily="34" charset="0"/>
              </a:rPr>
              <a:t>  </a:t>
            </a:r>
            <a:r>
              <a:rPr lang="pl-PL" sz="1600" kern="0" dirty="0">
                <a:solidFill>
                  <a:srgbClr val="5E5E5E"/>
                </a:solidFill>
                <a:latin typeface="+mj-lt"/>
                <a:cs typeface="Calibri" panose="020F0502020204030204" pitchFamily="34" charset="0"/>
                <a:sym typeface="Helvetica Neue"/>
              </a:rPr>
              <a:t> </a:t>
            </a:r>
          </a:p>
          <a:p>
            <a:pPr algn="ctr" defTabSz="1219169" hangingPunct="0"/>
            <a:endParaRPr lang="pl-PL" sz="1050" dirty="0">
              <a:solidFill>
                <a:srgbClr val="5E5E5E"/>
              </a:solidFill>
              <a:latin typeface="+mj-lt"/>
              <a:sym typeface="Helvetica Neue"/>
            </a:endParaRP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8E7410F4-F934-47E1-856F-B12ECA8149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168" y="2101268"/>
            <a:ext cx="4232875" cy="3102098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  <a:effectLst/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8EA65B7D-3FAA-4D2B-B79C-5D5334C916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4682" y="2101268"/>
            <a:ext cx="6545426" cy="3102098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  <a:effectLst/>
        </p:spPr>
      </p:pic>
      <p:sp>
        <p:nvSpPr>
          <p:cNvPr id="10" name="pole tekstowe 9">
            <a:extLst>
              <a:ext uri="{FF2B5EF4-FFF2-40B4-BE49-F238E27FC236}">
                <a16:creationId xmlns:a16="http://schemas.microsoft.com/office/drawing/2014/main" id="{A50C2190-A732-4825-B05B-4A9313406689}"/>
              </a:ext>
            </a:extLst>
          </p:cNvPr>
          <p:cNvSpPr txBox="1"/>
          <p:nvPr/>
        </p:nvSpPr>
        <p:spPr>
          <a:xfrm>
            <a:off x="7231532" y="5700769"/>
            <a:ext cx="2371725" cy="46679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>
              <a:defRPr/>
            </a:pPr>
            <a:r>
              <a:rPr lang="pl-PL" sz="1600" dirty="0">
                <a:latin typeface="+mj-lt"/>
                <a:cs typeface="Calibri" panose="020F0502020204030204" pitchFamily="34" charset="0"/>
                <a:hlinkClick r:id="rId5"/>
              </a:rPr>
              <a:t>www.oponeo.pl</a:t>
            </a:r>
            <a:r>
              <a:rPr lang="pl-PL" sz="1600" dirty="0">
                <a:latin typeface="+mj-lt"/>
                <a:cs typeface="Calibri" panose="020F0502020204030204" pitchFamily="34" charset="0"/>
              </a:rPr>
              <a:t>  </a:t>
            </a:r>
            <a:r>
              <a:rPr lang="pl-PL" sz="1600" kern="0" dirty="0">
                <a:solidFill>
                  <a:srgbClr val="5E5E5E"/>
                </a:solidFill>
                <a:latin typeface="+mj-lt"/>
                <a:cs typeface="Calibri" panose="020F0502020204030204" pitchFamily="34" charset="0"/>
                <a:sym typeface="Helvetica Neue"/>
              </a:rPr>
              <a:t> </a:t>
            </a:r>
          </a:p>
          <a:p>
            <a:pPr algn="ctr" defTabSz="1219169" hangingPunct="0"/>
            <a:endParaRPr lang="pl-PL" sz="1050" dirty="0">
              <a:solidFill>
                <a:srgbClr val="5E5E5E"/>
              </a:solidFill>
              <a:latin typeface="+mj-lt"/>
              <a:sym typeface="Helvetica Neue"/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01E9EDCA-94A0-CAE1-6191-6D8E5F3C24A8}"/>
              </a:ext>
            </a:extLst>
          </p:cNvPr>
          <p:cNvSpPr txBox="1"/>
          <p:nvPr/>
        </p:nvSpPr>
        <p:spPr>
          <a:xfrm>
            <a:off x="2288551" y="1251255"/>
            <a:ext cx="7614897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</a:rPr>
              <a:t>Międzynarodowe platformy sprzedaży internetowej</a:t>
            </a:r>
            <a:endParaRPr lang="pl-PL" sz="2400" b="1" dirty="0">
              <a:solidFill>
                <a:srgbClr val="5E5E5E"/>
              </a:solidFill>
              <a:latin typeface="+mj-lt"/>
              <a:cs typeface="Calibri" panose="020F0502020204030204" pitchFamily="34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11253616"/>
      </p:ext>
    </p:ext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3480C993-B8F2-450C-823C-ABFF6BB984CF}"/>
              </a:ext>
            </a:extLst>
          </p:cNvPr>
          <p:cNvSpPr txBox="1"/>
          <p:nvPr/>
        </p:nvSpPr>
        <p:spPr>
          <a:xfrm>
            <a:off x="2452930" y="3218686"/>
            <a:ext cx="7286139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  <a:sym typeface="Helvetica Neue"/>
              </a:rPr>
              <a:t>Własny sklep internetowy poza granicami </a:t>
            </a:r>
            <a:r>
              <a:rPr lang="pl-PL" sz="2400" b="1" dirty="0">
                <a:latin typeface="+mj-lt"/>
                <a:cs typeface="Calibri" panose="020F0502020204030204" pitchFamily="34" charset="0"/>
              </a:rPr>
              <a:t>P</a:t>
            </a:r>
            <a:r>
              <a:rPr lang="pl-PL" sz="2400" b="1" dirty="0">
                <a:latin typeface="+mj-lt"/>
                <a:cs typeface="Calibri" panose="020F0502020204030204" pitchFamily="34" charset="0"/>
                <a:sym typeface="Helvetica Neue"/>
              </a:rPr>
              <a:t>olski</a:t>
            </a:r>
          </a:p>
        </p:txBody>
      </p:sp>
    </p:spTree>
    <p:extLst>
      <p:ext uri="{BB962C8B-B14F-4D97-AF65-F5344CB8AC3E}">
        <p14:creationId xmlns:p14="http://schemas.microsoft.com/office/powerpoint/2010/main" val="3796992456"/>
      </p:ext>
    </p:ext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CD14BE40-FC40-471A-9A0C-777E213C3A36}"/>
              </a:ext>
            </a:extLst>
          </p:cNvPr>
          <p:cNvSpPr txBox="1"/>
          <p:nvPr/>
        </p:nvSpPr>
        <p:spPr>
          <a:xfrm>
            <a:off x="1621970" y="2402661"/>
            <a:ext cx="8948057" cy="18210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defTabSz="1219169" hangingPunct="0">
              <a:spcAft>
                <a:spcPts val="600"/>
              </a:spcAft>
            </a:pPr>
            <a:r>
              <a:rPr lang="pl-PL" dirty="0">
                <a:latin typeface="+mj-lt"/>
                <a:cs typeface="Calibri" panose="020F0502020204030204" pitchFamily="34" charset="0"/>
              </a:rPr>
              <a:t>Na co zwrócić uwagę planując ekspansję naszego e-sklepu poza granicę Polski:</a:t>
            </a:r>
          </a:p>
          <a:p>
            <a:pPr marL="285750" indent="-285750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dirty="0">
                <a:latin typeface="+mj-lt"/>
                <a:cs typeface="Calibri" panose="020F0502020204030204" pitchFamily="34" charset="0"/>
              </a:rPr>
              <a:t>Domena</a:t>
            </a:r>
          </a:p>
          <a:p>
            <a:pPr marL="285750" indent="-285750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dirty="0">
                <a:latin typeface="+mj-lt"/>
                <a:cs typeface="Calibri" panose="020F0502020204030204" pitchFamily="34" charset="0"/>
              </a:rPr>
              <a:t>Platforma</a:t>
            </a:r>
          </a:p>
          <a:p>
            <a:pPr marL="285750" indent="-285750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dirty="0">
                <a:latin typeface="+mj-lt"/>
                <a:cs typeface="Calibri" panose="020F0502020204030204" pitchFamily="34" charset="0"/>
              </a:rPr>
              <a:t>Płatności</a:t>
            </a:r>
          </a:p>
          <a:p>
            <a:pPr marL="285750" indent="-285750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dirty="0">
                <a:latin typeface="+mj-lt"/>
                <a:cs typeface="Calibri" panose="020F0502020204030204" pitchFamily="34" charset="0"/>
              </a:rPr>
              <a:t>Logistyka</a:t>
            </a:r>
          </a:p>
        </p:txBody>
      </p:sp>
      <p:pic>
        <p:nvPicPr>
          <p:cNvPr id="1026" name="Picture 2" descr="Jak łatwo skontaktować się z obsługą PayPal - informatyczna mania">
            <a:extLst>
              <a:ext uri="{FF2B5EF4-FFF2-40B4-BE49-F238E27FC236}">
                <a16:creationId xmlns:a16="http://schemas.microsoft.com/office/drawing/2014/main" id="{0B3FAF83-3924-417F-9A42-7A7C599EA7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6047" y="3986214"/>
            <a:ext cx="2112169" cy="1768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Kod rabatowy DHL » 55zł rabatu | kwiecień 2022">
            <a:extLst>
              <a:ext uri="{FF2B5EF4-FFF2-40B4-BE49-F238E27FC236}">
                <a16:creationId xmlns:a16="http://schemas.microsoft.com/office/drawing/2014/main" id="{381C5A7C-769C-4BE3-8623-C0FCECCBB2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8170" y="3918185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ome.pl Kupony Rabatowe - kwiecień 2022 | home.pl Promocje">
            <a:extLst>
              <a:ext uri="{FF2B5EF4-FFF2-40B4-BE49-F238E27FC236}">
                <a16:creationId xmlns:a16="http://schemas.microsoft.com/office/drawing/2014/main" id="{20F8BDEE-7B13-4CBE-974F-7C2C54806B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3312" y="4269414"/>
            <a:ext cx="2004237" cy="1202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ntegracja z Shopify i Shopify Plus | SALESmanago – AI Customer Data  Platform with Omnichannel Execution">
            <a:extLst>
              <a:ext uri="{FF2B5EF4-FFF2-40B4-BE49-F238E27FC236}">
                <a16:creationId xmlns:a16="http://schemas.microsoft.com/office/drawing/2014/main" id="{9E063A18-0076-41D0-9876-33E3880982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598" y="3651485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0DCE8DA9-8991-AD95-BD96-8720D38E5305}"/>
              </a:ext>
            </a:extLst>
          </p:cNvPr>
          <p:cNvSpPr txBox="1"/>
          <p:nvPr/>
        </p:nvSpPr>
        <p:spPr>
          <a:xfrm>
            <a:off x="2452930" y="1335020"/>
            <a:ext cx="7286139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  <a:sym typeface="Helvetica Neue"/>
              </a:rPr>
              <a:t>Własny sklep internetowy poza granicami </a:t>
            </a:r>
            <a:r>
              <a:rPr lang="pl-PL" sz="2400" b="1" dirty="0">
                <a:latin typeface="+mj-lt"/>
                <a:cs typeface="Calibri" panose="020F0502020204030204" pitchFamily="34" charset="0"/>
              </a:rPr>
              <a:t>P</a:t>
            </a:r>
            <a:r>
              <a:rPr lang="pl-PL" sz="2400" b="1" dirty="0">
                <a:latin typeface="+mj-lt"/>
                <a:cs typeface="Calibri" panose="020F0502020204030204" pitchFamily="34" charset="0"/>
                <a:sym typeface="Helvetica Neue"/>
              </a:rPr>
              <a:t>olski</a:t>
            </a:r>
          </a:p>
        </p:txBody>
      </p:sp>
    </p:spTree>
    <p:extLst>
      <p:ext uri="{BB962C8B-B14F-4D97-AF65-F5344CB8AC3E}">
        <p14:creationId xmlns:p14="http://schemas.microsoft.com/office/powerpoint/2010/main" val="545623269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3480C993-B8F2-450C-823C-ABFF6BB984CF}"/>
              </a:ext>
            </a:extLst>
          </p:cNvPr>
          <p:cNvSpPr txBox="1"/>
          <p:nvPr/>
        </p:nvSpPr>
        <p:spPr>
          <a:xfrm>
            <a:off x="2764971" y="3218686"/>
            <a:ext cx="6662057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  <a:sym typeface="Helvetica Neue"/>
              </a:rPr>
              <a:t>Platformy internetowe B2B i B2C</a:t>
            </a:r>
          </a:p>
        </p:txBody>
      </p:sp>
    </p:spTree>
    <p:extLst>
      <p:ext uri="{BB962C8B-B14F-4D97-AF65-F5344CB8AC3E}">
        <p14:creationId xmlns:p14="http://schemas.microsoft.com/office/powerpoint/2010/main" val="3075844182"/>
      </p:ext>
    </p:ext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CD14BE40-FC40-471A-9A0C-777E213C3A36}"/>
              </a:ext>
            </a:extLst>
          </p:cNvPr>
          <p:cNvSpPr txBox="1"/>
          <p:nvPr/>
        </p:nvSpPr>
        <p:spPr>
          <a:xfrm>
            <a:off x="1621970" y="2085658"/>
            <a:ext cx="8948057" cy="38677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just" defTabSz="1219169" hangingPunct="0">
              <a:spcAft>
                <a:spcPts val="600"/>
              </a:spcAft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Handel elektroniczny B2C a B2B</a:t>
            </a:r>
          </a:p>
          <a:p>
            <a:pPr algn="just" defTabSz="1219169" hangingPunct="0">
              <a:spcAft>
                <a:spcPts val="600"/>
              </a:spcAft>
            </a:pPr>
            <a:endParaRPr lang="pl-PL" sz="1600" dirty="0">
              <a:latin typeface="+mj-lt"/>
              <a:cs typeface="Calibri" panose="020F0502020204030204" pitchFamily="34" charset="0"/>
            </a:endParaRPr>
          </a:p>
          <a:p>
            <a:pPr algn="just" defTabSz="1219169" hangingPunct="0">
              <a:spcAft>
                <a:spcPts val="600"/>
              </a:spcAft>
            </a:pPr>
            <a:r>
              <a:rPr lang="pl-PL" sz="1600" b="1" dirty="0">
                <a:latin typeface="+mj-lt"/>
                <a:cs typeface="Calibri" panose="020F0502020204030204" pitchFamily="34" charset="0"/>
              </a:rPr>
              <a:t>Czym jest handel elektroniczny B2C?</a:t>
            </a:r>
          </a:p>
          <a:p>
            <a:pPr algn="just" defTabSz="1219169" hangingPunct="0">
              <a:spcAft>
                <a:spcPts val="600"/>
              </a:spcAft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Business-to-</a:t>
            </a:r>
            <a:r>
              <a:rPr lang="pl-PL" sz="1600" dirty="0" err="1">
                <a:latin typeface="+mj-lt"/>
                <a:cs typeface="Calibri" panose="020F0502020204030204" pitchFamily="34" charset="0"/>
              </a:rPr>
              <a:t>consumer</a:t>
            </a:r>
            <a:r>
              <a:rPr lang="pl-PL" sz="1600" dirty="0">
                <a:latin typeface="+mj-lt"/>
                <a:cs typeface="Calibri" panose="020F0502020204030204" pitchFamily="34" charset="0"/>
              </a:rPr>
              <a:t> (B2C) oznacza sprzedaż klientom indywidualnym. Proces sprzedaży koncentruje się zatem na potrzebach pojedynczego klienta, a przejście potencjalnych klientów </a:t>
            </a:r>
            <a:br>
              <a:rPr lang="pl-PL" sz="1600" dirty="0">
                <a:latin typeface="+mj-lt"/>
                <a:cs typeface="Calibri" panose="020F0502020204030204" pitchFamily="34" charset="0"/>
              </a:rPr>
            </a:br>
            <a:r>
              <a:rPr lang="pl-PL" sz="1600" dirty="0">
                <a:latin typeface="+mj-lt"/>
                <a:cs typeface="Calibri" panose="020F0502020204030204" pitchFamily="34" charset="0"/>
              </a:rPr>
              <a:t>od początkowego zainteresowania do zakupu jest stosunkowo proste. Cykle sprzedaży są krótsze i bardziej emocjonalne.</a:t>
            </a:r>
          </a:p>
          <a:p>
            <a:pPr algn="just" defTabSz="1219169" hangingPunct="0">
              <a:spcAft>
                <a:spcPts val="600"/>
              </a:spcAft>
            </a:pPr>
            <a:endParaRPr lang="pl-PL" sz="1600" dirty="0">
              <a:latin typeface="+mj-lt"/>
              <a:cs typeface="Calibri" panose="020F0502020204030204" pitchFamily="34" charset="0"/>
            </a:endParaRPr>
          </a:p>
          <a:p>
            <a:pPr algn="just" defTabSz="1219169" hangingPunct="0">
              <a:spcAft>
                <a:spcPts val="600"/>
              </a:spcAft>
            </a:pPr>
            <a:r>
              <a:rPr lang="pl-PL" sz="1600" b="1" dirty="0">
                <a:latin typeface="+mj-lt"/>
                <a:cs typeface="Calibri" panose="020F0502020204030204" pitchFamily="34" charset="0"/>
              </a:rPr>
              <a:t>Czym jest handel elektroniczny B2B?</a:t>
            </a:r>
          </a:p>
          <a:p>
            <a:pPr algn="just" defTabSz="1219169" hangingPunct="0">
              <a:spcAft>
                <a:spcPts val="600"/>
              </a:spcAft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Business-to-business (B2B) oznacza sprzedaż dla firm. Przedsiębiorstwa mają wielu interesariuszy, wymogi zgodności i wiele innych czynników, które sprawiają, że procesy sprzedaży są bardziej skomplikowane. Cykle sprzedaży są dłuższe i kierują się logiką i racjonalnością.</a:t>
            </a:r>
          </a:p>
          <a:p>
            <a:pPr algn="just" defTabSz="1219169" hangingPunct="0">
              <a:spcAft>
                <a:spcPts val="600"/>
              </a:spcAft>
            </a:pPr>
            <a:endParaRPr lang="pl-PL" sz="1600" dirty="0">
              <a:solidFill>
                <a:srgbClr val="5E5E5E"/>
              </a:solidFill>
              <a:latin typeface="+mj-lt"/>
              <a:cs typeface="Calibri" panose="020F0502020204030204" pitchFamily="34" charset="0"/>
              <a:sym typeface="Helvetica Neue"/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0378D653-2CCC-16D4-5874-7FA13E01621D}"/>
              </a:ext>
            </a:extLst>
          </p:cNvPr>
          <p:cNvSpPr txBox="1"/>
          <p:nvPr/>
        </p:nvSpPr>
        <p:spPr>
          <a:xfrm>
            <a:off x="2764971" y="1275586"/>
            <a:ext cx="6662057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  <a:sym typeface="Helvetica Neue"/>
              </a:rPr>
              <a:t>Platformy internetowe B2B i B2C</a:t>
            </a:r>
          </a:p>
        </p:txBody>
      </p:sp>
    </p:spTree>
    <p:extLst>
      <p:ext uri="{BB962C8B-B14F-4D97-AF65-F5344CB8AC3E}">
        <p14:creationId xmlns:p14="http://schemas.microsoft.com/office/powerpoint/2010/main" val="2597059872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C3FE84B2-43C4-492C-9EDC-CA7A32FDFC4F}"/>
              </a:ext>
            </a:extLst>
          </p:cNvPr>
          <p:cNvSpPr txBox="1"/>
          <p:nvPr/>
        </p:nvSpPr>
        <p:spPr>
          <a:xfrm>
            <a:off x="2764971" y="3218686"/>
            <a:ext cx="6662057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  <a:sym typeface="Helvetica Neue"/>
              </a:rPr>
              <a:t>Narzędzia IT w e-commerce</a:t>
            </a:r>
          </a:p>
        </p:txBody>
      </p:sp>
    </p:spTree>
    <p:extLst>
      <p:ext uri="{BB962C8B-B14F-4D97-AF65-F5344CB8AC3E}">
        <p14:creationId xmlns:p14="http://schemas.microsoft.com/office/powerpoint/2010/main" val="4116772933"/>
      </p:ext>
    </p:extLst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CD14BE40-FC40-471A-9A0C-777E213C3A36}"/>
              </a:ext>
            </a:extLst>
          </p:cNvPr>
          <p:cNvSpPr txBox="1"/>
          <p:nvPr/>
        </p:nvSpPr>
        <p:spPr>
          <a:xfrm>
            <a:off x="1621971" y="1905389"/>
            <a:ext cx="8948057" cy="29751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1600" dirty="0">
                <a:latin typeface="+mj-lt"/>
                <a:cs typeface="Calibri" panose="020F0502020204030204" pitchFamily="34" charset="0"/>
              </a:rPr>
              <a:t>Własna sprzedaż międzynarodowa B2B w kanale elektronicznym – kryteria doboru narzędzi: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BE724019-EAE7-4EBB-82DE-1DEA42123744}"/>
              </a:ext>
            </a:extLst>
          </p:cNvPr>
          <p:cNvSpPr txBox="1"/>
          <p:nvPr/>
        </p:nvSpPr>
        <p:spPr>
          <a:xfrm>
            <a:off x="2764971" y="1245688"/>
            <a:ext cx="6662057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  <a:sym typeface="Helvetica Neue"/>
              </a:rPr>
              <a:t>Platformy internetowe B2B i B2C</a:t>
            </a:r>
          </a:p>
        </p:txBody>
      </p:sp>
      <p:grpSp>
        <p:nvGrpSpPr>
          <p:cNvPr id="69" name="Grupa 68">
            <a:extLst>
              <a:ext uri="{FF2B5EF4-FFF2-40B4-BE49-F238E27FC236}">
                <a16:creationId xmlns:a16="http://schemas.microsoft.com/office/drawing/2014/main" id="{4B531953-F4B6-23EC-5A1B-CC19A217CC0C}"/>
              </a:ext>
            </a:extLst>
          </p:cNvPr>
          <p:cNvGrpSpPr/>
          <p:nvPr/>
        </p:nvGrpSpPr>
        <p:grpSpPr>
          <a:xfrm>
            <a:off x="3824457" y="2385887"/>
            <a:ext cx="4643098" cy="378315"/>
            <a:chOff x="0" y="628338"/>
            <a:chExt cx="10543095" cy="397800"/>
          </a:xfrm>
        </p:grpSpPr>
        <p:sp>
          <p:nvSpPr>
            <p:cNvPr id="91" name="Prostokąt: zaokrąglone rogi 90">
              <a:extLst>
                <a:ext uri="{FF2B5EF4-FFF2-40B4-BE49-F238E27FC236}">
                  <a16:creationId xmlns:a16="http://schemas.microsoft.com/office/drawing/2014/main" id="{EC3B859D-5DBE-21D3-DCE8-901694541C74}"/>
                </a:ext>
              </a:extLst>
            </p:cNvPr>
            <p:cNvSpPr/>
            <p:nvPr/>
          </p:nvSpPr>
          <p:spPr>
            <a:xfrm>
              <a:off x="0" y="628338"/>
              <a:ext cx="10543095" cy="397800"/>
            </a:xfrm>
            <a:prstGeom prst="roundRect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L="285750" indent="-285750" algn="ctr">
                <a:buFont typeface="Arial" panose="020B0604020202020204" pitchFamily="34" charset="0"/>
                <a:buChar char="•"/>
              </a:pPr>
              <a:endParaRPr lang="pl-PL" sz="160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92" name="Prostokąt: zaokrąglone rogi 4">
              <a:extLst>
                <a:ext uri="{FF2B5EF4-FFF2-40B4-BE49-F238E27FC236}">
                  <a16:creationId xmlns:a16="http://schemas.microsoft.com/office/drawing/2014/main" id="{01476FC8-0AD4-AAE8-4400-7331B1E8A9D2}"/>
                </a:ext>
              </a:extLst>
            </p:cNvPr>
            <p:cNvSpPr txBox="1"/>
            <p:nvPr/>
          </p:nvSpPr>
          <p:spPr>
            <a:xfrm>
              <a:off x="19419" y="647757"/>
              <a:ext cx="10504257" cy="3589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</a:bodyPr>
            <a:lstStyle/>
            <a:p>
              <a:pPr algn="ctr" defTabSz="1219169" hangingPunct="0"/>
              <a:r>
                <a:rPr lang="pl-PL" sz="1600" dirty="0">
                  <a:solidFill>
                    <a:schemeClr val="tx1"/>
                  </a:solidFill>
                  <a:latin typeface="+mj-lt"/>
                  <a:cs typeface="Calibri" panose="020F0502020204030204" pitchFamily="34" charset="0"/>
                </a:rPr>
                <a:t>Interfejs użytkownika (UI)</a:t>
              </a:r>
            </a:p>
          </p:txBody>
        </p:sp>
      </p:grpSp>
      <p:grpSp>
        <p:nvGrpSpPr>
          <p:cNvPr id="70" name="Grupa 69">
            <a:extLst>
              <a:ext uri="{FF2B5EF4-FFF2-40B4-BE49-F238E27FC236}">
                <a16:creationId xmlns:a16="http://schemas.microsoft.com/office/drawing/2014/main" id="{1ABAB749-8FE1-DC5E-5E6F-9E443D83EFD8}"/>
              </a:ext>
            </a:extLst>
          </p:cNvPr>
          <p:cNvGrpSpPr/>
          <p:nvPr/>
        </p:nvGrpSpPr>
        <p:grpSpPr>
          <a:xfrm>
            <a:off x="3824457" y="2832647"/>
            <a:ext cx="4643098" cy="378315"/>
            <a:chOff x="0" y="1075098"/>
            <a:chExt cx="10543095" cy="397800"/>
          </a:xfrm>
        </p:grpSpPr>
        <p:sp>
          <p:nvSpPr>
            <p:cNvPr id="89" name="Prostokąt: zaokrąglone rogi 88">
              <a:extLst>
                <a:ext uri="{FF2B5EF4-FFF2-40B4-BE49-F238E27FC236}">
                  <a16:creationId xmlns:a16="http://schemas.microsoft.com/office/drawing/2014/main" id="{D02FEE33-35EF-CC85-8025-CF2BBF56C38B}"/>
                </a:ext>
              </a:extLst>
            </p:cNvPr>
            <p:cNvSpPr/>
            <p:nvPr/>
          </p:nvSpPr>
          <p:spPr>
            <a:xfrm>
              <a:off x="0" y="1075098"/>
              <a:ext cx="10543095" cy="397800"/>
            </a:xfrm>
            <a:prstGeom prst="roundRect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L="285750" indent="-285750" algn="ctr">
                <a:buFont typeface="Arial" panose="020B0604020202020204" pitchFamily="34" charset="0"/>
                <a:buChar char="•"/>
              </a:pPr>
              <a:endParaRPr lang="pl-PL" sz="160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90" name="Prostokąt: zaokrąglone rogi 6">
              <a:extLst>
                <a:ext uri="{FF2B5EF4-FFF2-40B4-BE49-F238E27FC236}">
                  <a16:creationId xmlns:a16="http://schemas.microsoft.com/office/drawing/2014/main" id="{95CDADCB-1510-8D75-8A0C-CD4D653C78F0}"/>
                </a:ext>
              </a:extLst>
            </p:cNvPr>
            <p:cNvSpPr txBox="1"/>
            <p:nvPr/>
          </p:nvSpPr>
          <p:spPr>
            <a:xfrm>
              <a:off x="19419" y="1094517"/>
              <a:ext cx="10504257" cy="3589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</a:bodyPr>
            <a:lstStyle/>
            <a:p>
              <a:pPr algn="ctr" defTabSz="1219169" hangingPunct="0"/>
              <a:r>
                <a:rPr lang="pl-PL" sz="1600" dirty="0">
                  <a:solidFill>
                    <a:schemeClr val="tx1"/>
                  </a:solidFill>
                  <a:latin typeface="+mj-lt"/>
                  <a:cs typeface="Calibri" panose="020F0502020204030204" pitchFamily="34" charset="0"/>
                </a:rPr>
                <a:t>Użyteczność</a:t>
              </a:r>
            </a:p>
          </p:txBody>
        </p:sp>
      </p:grpSp>
      <p:grpSp>
        <p:nvGrpSpPr>
          <p:cNvPr id="71" name="Grupa 70">
            <a:extLst>
              <a:ext uri="{FF2B5EF4-FFF2-40B4-BE49-F238E27FC236}">
                <a16:creationId xmlns:a16="http://schemas.microsoft.com/office/drawing/2014/main" id="{74ED5D28-EDB6-2ED2-5877-594FC9CABB37}"/>
              </a:ext>
            </a:extLst>
          </p:cNvPr>
          <p:cNvGrpSpPr/>
          <p:nvPr/>
        </p:nvGrpSpPr>
        <p:grpSpPr>
          <a:xfrm>
            <a:off x="3824457" y="3279407"/>
            <a:ext cx="4643098" cy="378315"/>
            <a:chOff x="0" y="1521858"/>
            <a:chExt cx="10543095" cy="397800"/>
          </a:xfrm>
        </p:grpSpPr>
        <p:sp>
          <p:nvSpPr>
            <p:cNvPr id="87" name="Prostokąt: zaokrąglone rogi 86">
              <a:extLst>
                <a:ext uri="{FF2B5EF4-FFF2-40B4-BE49-F238E27FC236}">
                  <a16:creationId xmlns:a16="http://schemas.microsoft.com/office/drawing/2014/main" id="{CE64806F-9176-8C15-EA46-2304B7C319F3}"/>
                </a:ext>
              </a:extLst>
            </p:cNvPr>
            <p:cNvSpPr/>
            <p:nvPr/>
          </p:nvSpPr>
          <p:spPr>
            <a:xfrm>
              <a:off x="0" y="1521858"/>
              <a:ext cx="10543095" cy="397800"/>
            </a:xfrm>
            <a:prstGeom prst="roundRect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L="285750" indent="-285750" algn="ctr">
                <a:buFont typeface="Arial" panose="020B0604020202020204" pitchFamily="34" charset="0"/>
                <a:buChar char="•"/>
              </a:pPr>
              <a:endParaRPr lang="pl-PL" sz="160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88" name="Prostokąt: zaokrąglone rogi 8">
              <a:extLst>
                <a:ext uri="{FF2B5EF4-FFF2-40B4-BE49-F238E27FC236}">
                  <a16:creationId xmlns:a16="http://schemas.microsoft.com/office/drawing/2014/main" id="{80960A0F-33CF-CCAE-FA0B-307F27004512}"/>
                </a:ext>
              </a:extLst>
            </p:cNvPr>
            <p:cNvSpPr txBox="1"/>
            <p:nvPr/>
          </p:nvSpPr>
          <p:spPr>
            <a:xfrm>
              <a:off x="19419" y="1541277"/>
              <a:ext cx="10504257" cy="3589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</a:bodyPr>
            <a:lstStyle/>
            <a:p>
              <a:pPr algn="ctr" defTabSz="1219169" hangingPunct="0"/>
              <a:r>
                <a:rPr lang="pl-PL" sz="1600" dirty="0">
                  <a:solidFill>
                    <a:schemeClr val="tx1"/>
                  </a:solidFill>
                  <a:latin typeface="+mj-lt"/>
                  <a:cs typeface="Calibri" panose="020F0502020204030204" pitchFamily="34" charset="0"/>
                </a:rPr>
                <a:t>Integracje</a:t>
              </a:r>
            </a:p>
          </p:txBody>
        </p:sp>
      </p:grpSp>
      <p:grpSp>
        <p:nvGrpSpPr>
          <p:cNvPr id="72" name="Grupa 71">
            <a:extLst>
              <a:ext uri="{FF2B5EF4-FFF2-40B4-BE49-F238E27FC236}">
                <a16:creationId xmlns:a16="http://schemas.microsoft.com/office/drawing/2014/main" id="{7E71487A-E1CA-4F1E-E845-7F051E6EE23C}"/>
              </a:ext>
            </a:extLst>
          </p:cNvPr>
          <p:cNvGrpSpPr/>
          <p:nvPr/>
        </p:nvGrpSpPr>
        <p:grpSpPr>
          <a:xfrm>
            <a:off x="3824457" y="3726167"/>
            <a:ext cx="4643098" cy="378315"/>
            <a:chOff x="0" y="1968618"/>
            <a:chExt cx="10543095" cy="397800"/>
          </a:xfrm>
        </p:grpSpPr>
        <p:sp>
          <p:nvSpPr>
            <p:cNvPr id="85" name="Prostokąt: zaokrąglone rogi 84">
              <a:extLst>
                <a:ext uri="{FF2B5EF4-FFF2-40B4-BE49-F238E27FC236}">
                  <a16:creationId xmlns:a16="http://schemas.microsoft.com/office/drawing/2014/main" id="{9BE9F1CB-E858-DD90-7E18-2BD1E53B3274}"/>
                </a:ext>
              </a:extLst>
            </p:cNvPr>
            <p:cNvSpPr/>
            <p:nvPr/>
          </p:nvSpPr>
          <p:spPr>
            <a:xfrm>
              <a:off x="0" y="1968618"/>
              <a:ext cx="10543095" cy="397800"/>
            </a:xfrm>
            <a:prstGeom prst="roundRect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L="285750" indent="-285750" algn="ctr">
                <a:buFont typeface="Arial" panose="020B0604020202020204" pitchFamily="34" charset="0"/>
                <a:buChar char="•"/>
              </a:pPr>
              <a:endParaRPr lang="pl-PL" sz="160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86" name="Prostokąt: zaokrąglone rogi 10">
              <a:extLst>
                <a:ext uri="{FF2B5EF4-FFF2-40B4-BE49-F238E27FC236}">
                  <a16:creationId xmlns:a16="http://schemas.microsoft.com/office/drawing/2014/main" id="{ACCC7A66-92E4-BD03-2917-1D776C5FBF0F}"/>
                </a:ext>
              </a:extLst>
            </p:cNvPr>
            <p:cNvSpPr txBox="1"/>
            <p:nvPr/>
          </p:nvSpPr>
          <p:spPr>
            <a:xfrm>
              <a:off x="19419" y="1988037"/>
              <a:ext cx="10504257" cy="3589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</a:bodyPr>
            <a:lstStyle/>
            <a:p>
              <a:pPr algn="ctr" defTabSz="1219169" hangingPunct="0"/>
              <a:r>
                <a:rPr lang="pl-PL" sz="1600" dirty="0">
                  <a:solidFill>
                    <a:schemeClr val="tx1"/>
                  </a:solidFill>
                  <a:latin typeface="+mj-lt"/>
                  <a:cs typeface="Calibri" panose="020F0502020204030204" pitchFamily="34" charset="0"/>
                </a:rPr>
                <a:t>Wartość za pieniądze </a:t>
              </a:r>
            </a:p>
          </p:txBody>
        </p:sp>
      </p:grpSp>
      <p:grpSp>
        <p:nvGrpSpPr>
          <p:cNvPr id="73" name="Grupa 72">
            <a:extLst>
              <a:ext uri="{FF2B5EF4-FFF2-40B4-BE49-F238E27FC236}">
                <a16:creationId xmlns:a16="http://schemas.microsoft.com/office/drawing/2014/main" id="{A6A36E33-EF13-2C68-F189-72933611F732}"/>
              </a:ext>
            </a:extLst>
          </p:cNvPr>
          <p:cNvGrpSpPr/>
          <p:nvPr/>
        </p:nvGrpSpPr>
        <p:grpSpPr>
          <a:xfrm>
            <a:off x="3824457" y="4172927"/>
            <a:ext cx="4643098" cy="378315"/>
            <a:chOff x="0" y="2415378"/>
            <a:chExt cx="10543095" cy="397800"/>
          </a:xfrm>
        </p:grpSpPr>
        <p:sp>
          <p:nvSpPr>
            <p:cNvPr id="83" name="Prostokąt: zaokrąglone rogi 82">
              <a:extLst>
                <a:ext uri="{FF2B5EF4-FFF2-40B4-BE49-F238E27FC236}">
                  <a16:creationId xmlns:a16="http://schemas.microsoft.com/office/drawing/2014/main" id="{38402DB5-05E8-50B5-0D08-554B99B13C78}"/>
                </a:ext>
              </a:extLst>
            </p:cNvPr>
            <p:cNvSpPr/>
            <p:nvPr/>
          </p:nvSpPr>
          <p:spPr>
            <a:xfrm>
              <a:off x="0" y="2415378"/>
              <a:ext cx="10543095" cy="397800"/>
            </a:xfrm>
            <a:prstGeom prst="roundRect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L="285750" indent="-285750" algn="ctr">
                <a:buFont typeface="Arial" panose="020B0604020202020204" pitchFamily="34" charset="0"/>
                <a:buChar char="•"/>
              </a:pPr>
              <a:endParaRPr lang="pl-PL" sz="160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84" name="Prostokąt: zaokrąglone rogi 12">
              <a:extLst>
                <a:ext uri="{FF2B5EF4-FFF2-40B4-BE49-F238E27FC236}">
                  <a16:creationId xmlns:a16="http://schemas.microsoft.com/office/drawing/2014/main" id="{97EA3D3B-3C6F-CFD8-49D0-2D02E7FE76A1}"/>
                </a:ext>
              </a:extLst>
            </p:cNvPr>
            <p:cNvSpPr txBox="1"/>
            <p:nvPr/>
          </p:nvSpPr>
          <p:spPr>
            <a:xfrm>
              <a:off x="19419" y="2434797"/>
              <a:ext cx="10504257" cy="3589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</a:bodyPr>
            <a:lstStyle/>
            <a:p>
              <a:pPr algn="ctr" defTabSz="1219169" hangingPunct="0"/>
              <a:r>
                <a:rPr lang="pl-PL" sz="1600" dirty="0">
                  <a:solidFill>
                    <a:schemeClr val="tx1"/>
                  </a:solidFill>
                  <a:latin typeface="+mj-lt"/>
                  <a:cs typeface="Calibri" panose="020F0502020204030204" pitchFamily="34" charset="0"/>
                  <a:sym typeface="Helvetica Neue"/>
                </a:rPr>
                <a:t>Wersje językowe</a:t>
              </a:r>
            </a:p>
          </p:txBody>
        </p:sp>
      </p:grpSp>
      <p:grpSp>
        <p:nvGrpSpPr>
          <p:cNvPr id="74" name="Grupa 73">
            <a:extLst>
              <a:ext uri="{FF2B5EF4-FFF2-40B4-BE49-F238E27FC236}">
                <a16:creationId xmlns:a16="http://schemas.microsoft.com/office/drawing/2014/main" id="{0862B27E-F5C5-8B24-FC01-BB63271F0DF8}"/>
              </a:ext>
            </a:extLst>
          </p:cNvPr>
          <p:cNvGrpSpPr/>
          <p:nvPr/>
        </p:nvGrpSpPr>
        <p:grpSpPr>
          <a:xfrm>
            <a:off x="3824457" y="4619687"/>
            <a:ext cx="4643098" cy="378315"/>
            <a:chOff x="0" y="2862138"/>
            <a:chExt cx="10543095" cy="397800"/>
          </a:xfrm>
        </p:grpSpPr>
        <p:sp>
          <p:nvSpPr>
            <p:cNvPr id="81" name="Prostokąt: zaokrąglone rogi 80">
              <a:extLst>
                <a:ext uri="{FF2B5EF4-FFF2-40B4-BE49-F238E27FC236}">
                  <a16:creationId xmlns:a16="http://schemas.microsoft.com/office/drawing/2014/main" id="{F307F45C-7009-5EF4-49D3-4810DC6529A3}"/>
                </a:ext>
              </a:extLst>
            </p:cNvPr>
            <p:cNvSpPr/>
            <p:nvPr/>
          </p:nvSpPr>
          <p:spPr>
            <a:xfrm>
              <a:off x="0" y="2862138"/>
              <a:ext cx="10543095" cy="397800"/>
            </a:xfrm>
            <a:prstGeom prst="roundRect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L="285750" indent="-285750" algn="ctr">
                <a:buFont typeface="Arial" panose="020B0604020202020204" pitchFamily="34" charset="0"/>
                <a:buChar char="•"/>
              </a:pPr>
              <a:endParaRPr lang="pl-PL" sz="160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82" name="Prostokąt: zaokrąglone rogi 14">
              <a:extLst>
                <a:ext uri="{FF2B5EF4-FFF2-40B4-BE49-F238E27FC236}">
                  <a16:creationId xmlns:a16="http://schemas.microsoft.com/office/drawing/2014/main" id="{753182D7-B532-1D21-E3FE-DB22DA68EA40}"/>
                </a:ext>
              </a:extLst>
            </p:cNvPr>
            <p:cNvSpPr txBox="1"/>
            <p:nvPr/>
          </p:nvSpPr>
          <p:spPr>
            <a:xfrm>
              <a:off x="19419" y="2881557"/>
              <a:ext cx="10504257" cy="3589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</a:bodyPr>
            <a:lstStyle/>
            <a:p>
              <a:pPr algn="ctr" defTabSz="1219169" hangingPunct="0"/>
              <a:r>
                <a:rPr lang="pl-PL" sz="1600" dirty="0">
                  <a:solidFill>
                    <a:schemeClr val="tx1"/>
                  </a:solidFill>
                  <a:latin typeface="+mj-lt"/>
                  <a:cs typeface="Calibri" panose="020F0502020204030204" pitchFamily="34" charset="0"/>
                </a:rPr>
                <a:t>Kanały płatności</a:t>
              </a:r>
            </a:p>
          </p:txBody>
        </p:sp>
      </p:grpSp>
      <p:grpSp>
        <p:nvGrpSpPr>
          <p:cNvPr id="75" name="Grupa 74">
            <a:extLst>
              <a:ext uri="{FF2B5EF4-FFF2-40B4-BE49-F238E27FC236}">
                <a16:creationId xmlns:a16="http://schemas.microsoft.com/office/drawing/2014/main" id="{E829197C-FF44-53F4-E095-2E6DB495B3F6}"/>
              </a:ext>
            </a:extLst>
          </p:cNvPr>
          <p:cNvGrpSpPr/>
          <p:nvPr/>
        </p:nvGrpSpPr>
        <p:grpSpPr>
          <a:xfrm>
            <a:off x="3824457" y="5066447"/>
            <a:ext cx="4643098" cy="378315"/>
            <a:chOff x="0" y="3308898"/>
            <a:chExt cx="10543095" cy="397800"/>
          </a:xfrm>
        </p:grpSpPr>
        <p:sp>
          <p:nvSpPr>
            <p:cNvPr id="79" name="Prostokąt: zaokrąglone rogi 78">
              <a:extLst>
                <a:ext uri="{FF2B5EF4-FFF2-40B4-BE49-F238E27FC236}">
                  <a16:creationId xmlns:a16="http://schemas.microsoft.com/office/drawing/2014/main" id="{A5672A98-F166-0EA0-4C98-DE856A7676B6}"/>
                </a:ext>
              </a:extLst>
            </p:cNvPr>
            <p:cNvSpPr/>
            <p:nvPr/>
          </p:nvSpPr>
          <p:spPr>
            <a:xfrm>
              <a:off x="0" y="3308898"/>
              <a:ext cx="10543095" cy="397800"/>
            </a:xfrm>
            <a:prstGeom prst="roundRect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L="285750" indent="-285750" algn="ctr">
                <a:buFont typeface="Arial" panose="020B0604020202020204" pitchFamily="34" charset="0"/>
                <a:buChar char="•"/>
              </a:pPr>
              <a:endParaRPr lang="pl-PL" sz="160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80" name="Prostokąt: zaokrąglone rogi 16">
              <a:extLst>
                <a:ext uri="{FF2B5EF4-FFF2-40B4-BE49-F238E27FC236}">
                  <a16:creationId xmlns:a16="http://schemas.microsoft.com/office/drawing/2014/main" id="{AACD2E6B-AEB9-888F-7AB0-750094B07502}"/>
                </a:ext>
              </a:extLst>
            </p:cNvPr>
            <p:cNvSpPr txBox="1"/>
            <p:nvPr/>
          </p:nvSpPr>
          <p:spPr>
            <a:xfrm>
              <a:off x="19419" y="3328317"/>
              <a:ext cx="10504257" cy="3589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</a:bodyPr>
            <a:lstStyle/>
            <a:p>
              <a:pPr algn="ctr" defTabSz="1219169" hangingPunct="0"/>
              <a:r>
                <a:rPr lang="pl-PL" sz="1600" dirty="0" err="1">
                  <a:solidFill>
                    <a:schemeClr val="tx1"/>
                  </a:solidFill>
                  <a:latin typeface="+mj-lt"/>
                  <a:cs typeface="Calibri" panose="020F0502020204030204" pitchFamily="34" charset="0"/>
                </a:rPr>
                <a:t>Support</a:t>
              </a:r>
              <a:endParaRPr lang="pl-PL" sz="1600" dirty="0">
                <a:solidFill>
                  <a:schemeClr val="tx1"/>
                </a:solidFill>
                <a:latin typeface="+mj-lt"/>
                <a:cs typeface="Calibri" panose="020F0502020204030204" pitchFamily="34" charset="0"/>
              </a:endParaRPr>
            </a:p>
          </p:txBody>
        </p:sp>
      </p:grpSp>
      <p:grpSp>
        <p:nvGrpSpPr>
          <p:cNvPr id="76" name="Grupa 75">
            <a:extLst>
              <a:ext uri="{FF2B5EF4-FFF2-40B4-BE49-F238E27FC236}">
                <a16:creationId xmlns:a16="http://schemas.microsoft.com/office/drawing/2014/main" id="{7637FED0-F75A-7D34-5BC0-F7CF1C18DD6F}"/>
              </a:ext>
            </a:extLst>
          </p:cNvPr>
          <p:cNvGrpSpPr/>
          <p:nvPr/>
        </p:nvGrpSpPr>
        <p:grpSpPr>
          <a:xfrm>
            <a:off x="3824457" y="5513207"/>
            <a:ext cx="4643098" cy="378315"/>
            <a:chOff x="0" y="3755658"/>
            <a:chExt cx="10543095" cy="397800"/>
          </a:xfrm>
        </p:grpSpPr>
        <p:sp>
          <p:nvSpPr>
            <p:cNvPr id="77" name="Prostokąt: zaokrąglone rogi 76">
              <a:extLst>
                <a:ext uri="{FF2B5EF4-FFF2-40B4-BE49-F238E27FC236}">
                  <a16:creationId xmlns:a16="http://schemas.microsoft.com/office/drawing/2014/main" id="{F83B3D28-FDF9-BA28-25CF-071D5E328C8D}"/>
                </a:ext>
              </a:extLst>
            </p:cNvPr>
            <p:cNvSpPr/>
            <p:nvPr/>
          </p:nvSpPr>
          <p:spPr>
            <a:xfrm>
              <a:off x="0" y="3755658"/>
              <a:ext cx="10543095" cy="397800"/>
            </a:xfrm>
            <a:prstGeom prst="roundRect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L="285750" indent="-285750" algn="ctr">
                <a:buFont typeface="Arial" panose="020B0604020202020204" pitchFamily="34" charset="0"/>
                <a:buChar char="•"/>
              </a:pPr>
              <a:endParaRPr lang="pl-PL" sz="160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78" name="Prostokąt: zaokrąglone rogi 18">
              <a:extLst>
                <a:ext uri="{FF2B5EF4-FFF2-40B4-BE49-F238E27FC236}">
                  <a16:creationId xmlns:a16="http://schemas.microsoft.com/office/drawing/2014/main" id="{37C61DF5-605A-3E67-9826-3654622089E1}"/>
                </a:ext>
              </a:extLst>
            </p:cNvPr>
            <p:cNvSpPr txBox="1"/>
            <p:nvPr/>
          </p:nvSpPr>
          <p:spPr>
            <a:xfrm>
              <a:off x="19419" y="3775077"/>
              <a:ext cx="10504257" cy="3589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</a:bodyPr>
            <a:lstStyle/>
            <a:p>
              <a:pPr algn="ctr" defTabSz="1219169" hangingPunct="0"/>
              <a:r>
                <a:rPr lang="pl-PL" sz="1600" dirty="0">
                  <a:solidFill>
                    <a:schemeClr val="tx1"/>
                  </a:solidFill>
                  <a:latin typeface="+mj-lt"/>
                  <a:cs typeface="Calibri" panose="020F0502020204030204" pitchFamily="34" charset="0"/>
                  <a:sym typeface="Helvetica Neue"/>
                </a:rPr>
                <a:t>Desktop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84368109"/>
      </p:ext>
    </p:ext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CD14BE40-FC40-471A-9A0C-777E213C3A36}"/>
              </a:ext>
            </a:extLst>
          </p:cNvPr>
          <p:cNvSpPr txBox="1"/>
          <p:nvPr/>
        </p:nvSpPr>
        <p:spPr>
          <a:xfrm>
            <a:off x="1757702" y="2299312"/>
            <a:ext cx="8948057" cy="29751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1600" dirty="0">
                <a:latin typeface="+mj-lt"/>
                <a:cs typeface="Calibri" panose="020F0502020204030204" pitchFamily="34" charset="0"/>
              </a:rPr>
              <a:t> B2C w kanale elektronicznym – gdzie sprzedawać: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EC96814E-1606-B0D8-C32F-D799F55F9E41}"/>
              </a:ext>
            </a:extLst>
          </p:cNvPr>
          <p:cNvSpPr txBox="1"/>
          <p:nvPr/>
        </p:nvSpPr>
        <p:spPr>
          <a:xfrm>
            <a:off x="2764971" y="1275586"/>
            <a:ext cx="6662057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  <a:sym typeface="Helvetica Neue"/>
              </a:rPr>
              <a:t>Platformy internetowe B2B i B2C</a:t>
            </a:r>
          </a:p>
        </p:txBody>
      </p:sp>
      <p:grpSp>
        <p:nvGrpSpPr>
          <p:cNvPr id="5" name="Grupa 4">
            <a:extLst>
              <a:ext uri="{FF2B5EF4-FFF2-40B4-BE49-F238E27FC236}">
                <a16:creationId xmlns:a16="http://schemas.microsoft.com/office/drawing/2014/main" id="{700101EF-ADC4-3C07-55CE-65F6EBDC1E21}"/>
              </a:ext>
            </a:extLst>
          </p:cNvPr>
          <p:cNvGrpSpPr/>
          <p:nvPr/>
        </p:nvGrpSpPr>
        <p:grpSpPr>
          <a:xfrm>
            <a:off x="3924469" y="2821612"/>
            <a:ext cx="4643098" cy="378315"/>
            <a:chOff x="0" y="628338"/>
            <a:chExt cx="10543095" cy="397800"/>
          </a:xfrm>
        </p:grpSpPr>
        <p:sp>
          <p:nvSpPr>
            <p:cNvPr id="6" name="Prostokąt: zaokrąglone rogi 5">
              <a:extLst>
                <a:ext uri="{FF2B5EF4-FFF2-40B4-BE49-F238E27FC236}">
                  <a16:creationId xmlns:a16="http://schemas.microsoft.com/office/drawing/2014/main" id="{49E25D96-0262-6CBB-A8D8-1C33CC577556}"/>
                </a:ext>
              </a:extLst>
            </p:cNvPr>
            <p:cNvSpPr/>
            <p:nvPr/>
          </p:nvSpPr>
          <p:spPr>
            <a:xfrm>
              <a:off x="0" y="628338"/>
              <a:ext cx="10543095" cy="397800"/>
            </a:xfrm>
            <a:prstGeom prst="roundRect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L="285750" indent="-285750" algn="ctr">
                <a:buFont typeface="Arial" panose="020B0604020202020204" pitchFamily="34" charset="0"/>
                <a:buChar char="•"/>
              </a:pPr>
              <a:endParaRPr lang="pl-PL" sz="160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7" name="Prostokąt: zaokrąglone rogi 4">
              <a:extLst>
                <a:ext uri="{FF2B5EF4-FFF2-40B4-BE49-F238E27FC236}">
                  <a16:creationId xmlns:a16="http://schemas.microsoft.com/office/drawing/2014/main" id="{F97D17DB-7194-974B-A66B-87A7344E2F1A}"/>
                </a:ext>
              </a:extLst>
            </p:cNvPr>
            <p:cNvSpPr txBox="1"/>
            <p:nvPr/>
          </p:nvSpPr>
          <p:spPr>
            <a:xfrm>
              <a:off x="19419" y="647757"/>
              <a:ext cx="10504257" cy="3589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</a:bodyPr>
            <a:lstStyle/>
            <a:p>
              <a:pPr algn="ctr" defTabSz="1219169" hangingPunct="0"/>
              <a:r>
                <a:rPr lang="pl-PL" sz="1600" dirty="0">
                  <a:latin typeface="+mj-lt"/>
                  <a:cs typeface="Calibri" panose="020F0502020204030204" pitchFamily="34" charset="0"/>
                </a:rPr>
                <a:t>Sprzedawcy bezpośredni</a:t>
              </a:r>
            </a:p>
          </p:txBody>
        </p:sp>
      </p:grpSp>
      <p:grpSp>
        <p:nvGrpSpPr>
          <p:cNvPr id="8" name="Grupa 7">
            <a:extLst>
              <a:ext uri="{FF2B5EF4-FFF2-40B4-BE49-F238E27FC236}">
                <a16:creationId xmlns:a16="http://schemas.microsoft.com/office/drawing/2014/main" id="{0B2CECC3-9DDA-F572-033E-9A5D5855A6F7}"/>
              </a:ext>
            </a:extLst>
          </p:cNvPr>
          <p:cNvGrpSpPr/>
          <p:nvPr/>
        </p:nvGrpSpPr>
        <p:grpSpPr>
          <a:xfrm>
            <a:off x="3924469" y="3268372"/>
            <a:ext cx="4643098" cy="378315"/>
            <a:chOff x="0" y="1075098"/>
            <a:chExt cx="10543095" cy="397800"/>
          </a:xfrm>
        </p:grpSpPr>
        <p:sp>
          <p:nvSpPr>
            <p:cNvPr id="9" name="Prostokąt: zaokrąglone rogi 8">
              <a:extLst>
                <a:ext uri="{FF2B5EF4-FFF2-40B4-BE49-F238E27FC236}">
                  <a16:creationId xmlns:a16="http://schemas.microsoft.com/office/drawing/2014/main" id="{70569EF5-EF23-FE56-6D43-5AE2D8212D47}"/>
                </a:ext>
              </a:extLst>
            </p:cNvPr>
            <p:cNvSpPr/>
            <p:nvPr/>
          </p:nvSpPr>
          <p:spPr>
            <a:xfrm>
              <a:off x="0" y="1075098"/>
              <a:ext cx="10543095" cy="397800"/>
            </a:xfrm>
            <a:prstGeom prst="roundRect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L="285750" indent="-285750" algn="ctr">
                <a:buFont typeface="Arial" panose="020B0604020202020204" pitchFamily="34" charset="0"/>
                <a:buChar char="•"/>
              </a:pPr>
              <a:endParaRPr lang="pl-PL" sz="160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0" name="Prostokąt: zaokrąglone rogi 6">
              <a:extLst>
                <a:ext uri="{FF2B5EF4-FFF2-40B4-BE49-F238E27FC236}">
                  <a16:creationId xmlns:a16="http://schemas.microsoft.com/office/drawing/2014/main" id="{5ECDD542-4A4F-9751-8966-054B8FF4A27A}"/>
                </a:ext>
              </a:extLst>
            </p:cNvPr>
            <p:cNvSpPr txBox="1"/>
            <p:nvPr/>
          </p:nvSpPr>
          <p:spPr>
            <a:xfrm>
              <a:off x="19419" y="1094517"/>
              <a:ext cx="10504257" cy="3589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</a:bodyPr>
            <a:lstStyle/>
            <a:p>
              <a:pPr algn="ctr" defTabSz="1219169" hangingPunct="0"/>
              <a:r>
                <a:rPr lang="pl-PL" sz="1600" dirty="0">
                  <a:latin typeface="+mj-lt"/>
                  <a:cs typeface="Calibri" panose="020F0502020204030204" pitchFamily="34" charset="0"/>
                </a:rPr>
                <a:t>Pośrednicy internetowi</a:t>
              </a:r>
            </a:p>
          </p:txBody>
        </p:sp>
      </p:grpSp>
      <p:grpSp>
        <p:nvGrpSpPr>
          <p:cNvPr id="11" name="Grupa 10">
            <a:extLst>
              <a:ext uri="{FF2B5EF4-FFF2-40B4-BE49-F238E27FC236}">
                <a16:creationId xmlns:a16="http://schemas.microsoft.com/office/drawing/2014/main" id="{A94DC96C-9F49-B4C9-E155-F8C0223791F3}"/>
              </a:ext>
            </a:extLst>
          </p:cNvPr>
          <p:cNvGrpSpPr/>
          <p:nvPr/>
        </p:nvGrpSpPr>
        <p:grpSpPr>
          <a:xfrm>
            <a:off x="3924469" y="3715132"/>
            <a:ext cx="4643098" cy="378315"/>
            <a:chOff x="0" y="1521858"/>
            <a:chExt cx="10543095" cy="397800"/>
          </a:xfrm>
        </p:grpSpPr>
        <p:sp>
          <p:nvSpPr>
            <p:cNvPr id="12" name="Prostokąt: zaokrąglone rogi 11">
              <a:extLst>
                <a:ext uri="{FF2B5EF4-FFF2-40B4-BE49-F238E27FC236}">
                  <a16:creationId xmlns:a16="http://schemas.microsoft.com/office/drawing/2014/main" id="{4C5D6E22-198C-B012-6449-643B46F5AE16}"/>
                </a:ext>
              </a:extLst>
            </p:cNvPr>
            <p:cNvSpPr/>
            <p:nvPr/>
          </p:nvSpPr>
          <p:spPr>
            <a:xfrm>
              <a:off x="0" y="1521858"/>
              <a:ext cx="10543095" cy="397800"/>
            </a:xfrm>
            <a:prstGeom prst="roundRect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L="285750" indent="-285750" algn="ctr">
                <a:buFont typeface="Arial" panose="020B0604020202020204" pitchFamily="34" charset="0"/>
                <a:buChar char="•"/>
              </a:pPr>
              <a:endParaRPr lang="pl-PL" sz="160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3" name="Prostokąt: zaokrąglone rogi 8">
              <a:extLst>
                <a:ext uri="{FF2B5EF4-FFF2-40B4-BE49-F238E27FC236}">
                  <a16:creationId xmlns:a16="http://schemas.microsoft.com/office/drawing/2014/main" id="{9E3319AD-3EE2-6A88-B625-4FFD4303AC8A}"/>
                </a:ext>
              </a:extLst>
            </p:cNvPr>
            <p:cNvSpPr txBox="1"/>
            <p:nvPr/>
          </p:nvSpPr>
          <p:spPr>
            <a:xfrm>
              <a:off x="19419" y="1541277"/>
              <a:ext cx="10504257" cy="3589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</a:bodyPr>
            <a:lstStyle/>
            <a:p>
              <a:pPr algn="ctr" defTabSz="1219169" hangingPunct="0"/>
              <a:r>
                <a:rPr lang="pl-PL" sz="1600" dirty="0">
                  <a:latin typeface="+mj-lt"/>
                  <a:cs typeface="Calibri" panose="020F0502020204030204" pitchFamily="34" charset="0"/>
                </a:rPr>
                <a:t>B2C oparte na reklamie</a:t>
              </a:r>
            </a:p>
          </p:txBody>
        </p:sp>
      </p:grpSp>
      <p:grpSp>
        <p:nvGrpSpPr>
          <p:cNvPr id="14" name="Grupa 13">
            <a:extLst>
              <a:ext uri="{FF2B5EF4-FFF2-40B4-BE49-F238E27FC236}">
                <a16:creationId xmlns:a16="http://schemas.microsoft.com/office/drawing/2014/main" id="{C4C8C6E4-E134-46C5-FF1D-A04DCE63F5A7}"/>
              </a:ext>
            </a:extLst>
          </p:cNvPr>
          <p:cNvGrpSpPr/>
          <p:nvPr/>
        </p:nvGrpSpPr>
        <p:grpSpPr>
          <a:xfrm>
            <a:off x="3924469" y="4161892"/>
            <a:ext cx="4643098" cy="378315"/>
            <a:chOff x="0" y="1968618"/>
            <a:chExt cx="10543095" cy="397800"/>
          </a:xfrm>
        </p:grpSpPr>
        <p:sp>
          <p:nvSpPr>
            <p:cNvPr id="15" name="Prostokąt: zaokrąglone rogi 14">
              <a:extLst>
                <a:ext uri="{FF2B5EF4-FFF2-40B4-BE49-F238E27FC236}">
                  <a16:creationId xmlns:a16="http://schemas.microsoft.com/office/drawing/2014/main" id="{CDAAC2B5-A208-3D5A-6CC2-63A426CAAA63}"/>
                </a:ext>
              </a:extLst>
            </p:cNvPr>
            <p:cNvSpPr/>
            <p:nvPr/>
          </p:nvSpPr>
          <p:spPr>
            <a:xfrm>
              <a:off x="0" y="1968618"/>
              <a:ext cx="10543095" cy="397800"/>
            </a:xfrm>
            <a:prstGeom prst="roundRect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L="285750" indent="-285750" algn="ctr">
                <a:buFont typeface="Arial" panose="020B0604020202020204" pitchFamily="34" charset="0"/>
                <a:buChar char="•"/>
              </a:pPr>
              <a:endParaRPr lang="pl-PL" sz="160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6" name="Prostokąt: zaokrąglone rogi 10">
              <a:extLst>
                <a:ext uri="{FF2B5EF4-FFF2-40B4-BE49-F238E27FC236}">
                  <a16:creationId xmlns:a16="http://schemas.microsoft.com/office/drawing/2014/main" id="{25E05904-E722-AB5C-EB90-C6D8A09A7510}"/>
                </a:ext>
              </a:extLst>
            </p:cNvPr>
            <p:cNvSpPr txBox="1"/>
            <p:nvPr/>
          </p:nvSpPr>
          <p:spPr>
            <a:xfrm>
              <a:off x="19419" y="1988037"/>
              <a:ext cx="10504257" cy="3589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</a:bodyPr>
            <a:lstStyle/>
            <a:p>
              <a:pPr algn="ctr" defTabSz="1219169" hangingPunct="0"/>
              <a:r>
                <a:rPr lang="pl-PL" sz="1600" dirty="0">
                  <a:latin typeface="+mj-lt"/>
                  <a:cs typeface="Calibri" panose="020F0502020204030204" pitchFamily="34" charset="0"/>
                </a:rPr>
                <a:t>Serwisy społecznościowe</a:t>
              </a:r>
            </a:p>
          </p:txBody>
        </p:sp>
      </p:grpSp>
      <p:grpSp>
        <p:nvGrpSpPr>
          <p:cNvPr id="17" name="Grupa 16">
            <a:extLst>
              <a:ext uri="{FF2B5EF4-FFF2-40B4-BE49-F238E27FC236}">
                <a16:creationId xmlns:a16="http://schemas.microsoft.com/office/drawing/2014/main" id="{E9D8B430-7271-DFF7-A732-C0F3FA5662FF}"/>
              </a:ext>
            </a:extLst>
          </p:cNvPr>
          <p:cNvGrpSpPr/>
          <p:nvPr/>
        </p:nvGrpSpPr>
        <p:grpSpPr>
          <a:xfrm>
            <a:off x="3924469" y="4608652"/>
            <a:ext cx="4643098" cy="378315"/>
            <a:chOff x="0" y="2415378"/>
            <a:chExt cx="10543095" cy="397800"/>
          </a:xfrm>
        </p:grpSpPr>
        <p:sp>
          <p:nvSpPr>
            <p:cNvPr id="18" name="Prostokąt: zaokrąglone rogi 17">
              <a:extLst>
                <a:ext uri="{FF2B5EF4-FFF2-40B4-BE49-F238E27FC236}">
                  <a16:creationId xmlns:a16="http://schemas.microsoft.com/office/drawing/2014/main" id="{A68BF441-2CDD-5866-66E5-1EFBF1AB20F1}"/>
                </a:ext>
              </a:extLst>
            </p:cNvPr>
            <p:cNvSpPr/>
            <p:nvPr/>
          </p:nvSpPr>
          <p:spPr>
            <a:xfrm>
              <a:off x="0" y="2415378"/>
              <a:ext cx="10543095" cy="397800"/>
            </a:xfrm>
            <a:prstGeom prst="roundRect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L="285750" indent="-285750" algn="ctr">
                <a:buFont typeface="Arial" panose="020B0604020202020204" pitchFamily="34" charset="0"/>
                <a:buChar char="•"/>
              </a:pPr>
              <a:endParaRPr lang="pl-PL" sz="160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9" name="Prostokąt: zaokrąglone rogi 12">
              <a:extLst>
                <a:ext uri="{FF2B5EF4-FFF2-40B4-BE49-F238E27FC236}">
                  <a16:creationId xmlns:a16="http://schemas.microsoft.com/office/drawing/2014/main" id="{03C0F021-ACB9-FB29-38A8-2D77499A3E91}"/>
                </a:ext>
              </a:extLst>
            </p:cNvPr>
            <p:cNvSpPr txBox="1"/>
            <p:nvPr/>
          </p:nvSpPr>
          <p:spPr>
            <a:xfrm>
              <a:off x="19419" y="2434797"/>
              <a:ext cx="10504257" cy="3589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</a:bodyPr>
            <a:lstStyle/>
            <a:p>
              <a:pPr algn="ctr" defTabSz="1219169" hangingPunct="0"/>
              <a:r>
                <a:rPr lang="pl-PL" sz="1600" dirty="0">
                  <a:latin typeface="+mj-lt"/>
                  <a:cs typeface="Calibri" panose="020F0502020204030204" pitchFamily="34" charset="0"/>
                </a:rPr>
                <a:t>Oparte na opłatach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20191141"/>
      </p:ext>
    </p:extLst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CD14BE40-FC40-471A-9A0C-777E213C3A36}"/>
              </a:ext>
            </a:extLst>
          </p:cNvPr>
          <p:cNvSpPr txBox="1"/>
          <p:nvPr/>
        </p:nvSpPr>
        <p:spPr>
          <a:xfrm>
            <a:off x="1621970" y="2235561"/>
            <a:ext cx="8948057" cy="60529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dirty="0">
                <a:latin typeface="+mj-lt"/>
                <a:cs typeface="Calibri" panose="020F0502020204030204" pitchFamily="34" charset="0"/>
              </a:rPr>
              <a:t>Przykłady rozwiązań do sprzedaży zagranicznej:</a:t>
            </a:r>
          </a:p>
          <a:p>
            <a:pPr algn="ctr" defTabSz="1219169" hangingPunct="0"/>
            <a:endParaRPr lang="pl-PL" dirty="0">
              <a:latin typeface="+mj-lt"/>
              <a:cs typeface="Calibri" panose="020F0502020204030204" pitchFamily="34" charset="0"/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08ED151A-8AFE-4252-FDFD-B07E1A9F61D5}"/>
              </a:ext>
            </a:extLst>
          </p:cNvPr>
          <p:cNvSpPr txBox="1"/>
          <p:nvPr/>
        </p:nvSpPr>
        <p:spPr>
          <a:xfrm>
            <a:off x="2764971" y="1275586"/>
            <a:ext cx="6662057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  <a:sym typeface="Helvetica Neue"/>
              </a:rPr>
              <a:t>Platformy internetowe B2B i B2C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8F8B4697-2004-FF00-21F3-265B8378EAE3}"/>
              </a:ext>
            </a:extLst>
          </p:cNvPr>
          <p:cNvSpPr txBox="1"/>
          <p:nvPr/>
        </p:nvSpPr>
        <p:spPr>
          <a:xfrm>
            <a:off x="4554479" y="3466680"/>
            <a:ext cx="3083037" cy="14362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dirty="0">
                <a:latin typeface="+mj-lt"/>
                <a:cs typeface="Calibri" panose="020F0502020204030204" pitchFamily="34" charset="0"/>
              </a:rPr>
              <a:t>Własne sklepy B2B i B2C</a:t>
            </a:r>
          </a:p>
          <a:p>
            <a:pPr algn="ctr" defTabSz="1219169" hangingPunct="0"/>
            <a:r>
              <a:rPr lang="pl-PL" dirty="0">
                <a:latin typeface="+mj-lt"/>
                <a:cs typeface="Calibri" panose="020F0502020204030204" pitchFamily="34" charset="0"/>
                <a:hlinkClick r:id="rId2"/>
              </a:rPr>
              <a:t>www.shopify.com</a:t>
            </a:r>
            <a:endParaRPr lang="pl-PL" dirty="0">
              <a:latin typeface="+mj-lt"/>
              <a:cs typeface="Calibri" panose="020F0502020204030204" pitchFamily="34" charset="0"/>
            </a:endParaRPr>
          </a:p>
          <a:p>
            <a:pPr algn="ctr" defTabSz="1219169" hangingPunct="0"/>
            <a:r>
              <a:rPr lang="pl-PL" dirty="0">
                <a:latin typeface="+mj-lt"/>
                <a:cs typeface="Calibri" panose="020F0502020204030204" pitchFamily="34" charset="0"/>
                <a:hlinkClick r:id="rId3"/>
              </a:rPr>
              <a:t>www.idosell.com</a:t>
            </a:r>
            <a:endParaRPr lang="pl-PL" dirty="0">
              <a:latin typeface="+mj-lt"/>
              <a:cs typeface="Calibri" panose="020F0502020204030204" pitchFamily="34" charset="0"/>
            </a:endParaRPr>
          </a:p>
          <a:p>
            <a:pPr algn="ctr" defTabSz="1219169" hangingPunct="0"/>
            <a:r>
              <a:rPr lang="pl-PL" dirty="0">
                <a:latin typeface="+mj-lt"/>
                <a:cs typeface="Calibri" panose="020F0502020204030204" pitchFamily="34" charset="0"/>
                <a:hlinkClick r:id="rId4"/>
              </a:rPr>
              <a:t>www.shoper.pl</a:t>
            </a:r>
            <a:endParaRPr lang="pl-PL" dirty="0">
              <a:latin typeface="+mj-lt"/>
              <a:cs typeface="Calibri" panose="020F0502020204030204" pitchFamily="34" charset="0"/>
            </a:endParaRPr>
          </a:p>
          <a:p>
            <a:pPr algn="ctr" defTabSz="1219169" hangingPunct="0"/>
            <a:endParaRPr lang="pl-PL" dirty="0">
              <a:latin typeface="+mj-lt"/>
              <a:cs typeface="Calibri" panose="020F0502020204030204" pitchFamily="34" charset="0"/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A091308E-943E-D796-8A0C-15D791038DE0}"/>
              </a:ext>
            </a:extLst>
          </p:cNvPr>
          <p:cNvSpPr txBox="1"/>
          <p:nvPr/>
        </p:nvSpPr>
        <p:spPr>
          <a:xfrm>
            <a:off x="1131037" y="3466680"/>
            <a:ext cx="3267868" cy="14362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dirty="0">
                <a:latin typeface="+mj-lt"/>
                <a:cs typeface="Calibri" panose="020F0502020204030204" pitchFamily="34" charset="0"/>
              </a:rPr>
              <a:t>Zewnętrzne platformy B2B</a:t>
            </a:r>
          </a:p>
          <a:p>
            <a:pPr algn="ctr" defTabSz="1219169" hangingPunct="0"/>
            <a:r>
              <a:rPr lang="pl-PL" dirty="0">
                <a:latin typeface="+mj-lt"/>
                <a:cs typeface="Calibri" panose="020F0502020204030204" pitchFamily="34" charset="0"/>
                <a:hlinkClick r:id="rId5"/>
              </a:rPr>
              <a:t>www.merxu.com</a:t>
            </a:r>
            <a:endParaRPr lang="pl-PL" dirty="0">
              <a:latin typeface="+mj-lt"/>
              <a:cs typeface="Calibri" panose="020F0502020204030204" pitchFamily="34" charset="0"/>
            </a:endParaRPr>
          </a:p>
          <a:p>
            <a:pPr algn="ctr" defTabSz="1219169" hangingPunct="0"/>
            <a:r>
              <a:rPr lang="pl-PL" dirty="0">
                <a:latin typeface="+mj-lt"/>
                <a:cs typeface="Calibri" panose="020F0502020204030204" pitchFamily="34" charset="0"/>
                <a:hlinkClick r:id="rId6"/>
              </a:rPr>
              <a:t>www.alibaba.com</a:t>
            </a:r>
            <a:endParaRPr lang="pl-PL" dirty="0">
              <a:latin typeface="+mj-lt"/>
              <a:cs typeface="Calibri" panose="020F0502020204030204" pitchFamily="34" charset="0"/>
            </a:endParaRPr>
          </a:p>
          <a:p>
            <a:pPr algn="ctr" defTabSz="1219169" hangingPunct="0"/>
            <a:r>
              <a:rPr lang="pl-PL" dirty="0">
                <a:latin typeface="+mj-lt"/>
                <a:cs typeface="Calibri" panose="020F0502020204030204" pitchFamily="34" charset="0"/>
                <a:hlinkClick r:id="rId7"/>
              </a:rPr>
              <a:t>www.globalsources.com</a:t>
            </a:r>
            <a:endParaRPr lang="pl-PL" dirty="0">
              <a:latin typeface="+mj-lt"/>
              <a:cs typeface="Calibri" panose="020F0502020204030204" pitchFamily="34" charset="0"/>
            </a:endParaRPr>
          </a:p>
          <a:p>
            <a:pPr algn="ctr" defTabSz="1219169" hangingPunct="0"/>
            <a:endParaRPr lang="pl-PL" dirty="0">
              <a:latin typeface="+mj-lt"/>
              <a:cs typeface="Calibri" panose="020F0502020204030204" pitchFamily="34" charset="0"/>
            </a:endParaRP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D6E37066-0F96-01F5-AE04-C7EC27356D37}"/>
              </a:ext>
            </a:extLst>
          </p:cNvPr>
          <p:cNvSpPr txBox="1"/>
          <p:nvPr/>
        </p:nvSpPr>
        <p:spPr>
          <a:xfrm>
            <a:off x="4952999" y="3466680"/>
            <a:ext cx="8948057" cy="14362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dirty="0">
                <a:latin typeface="+mj-lt"/>
                <a:cs typeface="Calibri" panose="020F0502020204030204" pitchFamily="34" charset="0"/>
              </a:rPr>
              <a:t>Marketplace na świecie:</a:t>
            </a:r>
          </a:p>
          <a:p>
            <a:pPr algn="ctr" defTabSz="1219169" hangingPunct="0"/>
            <a:r>
              <a:rPr lang="pl-PL" dirty="0">
                <a:latin typeface="+mj-lt"/>
                <a:cs typeface="Calibri" panose="020F0502020204030204" pitchFamily="34" charset="0"/>
                <a:hlinkClick r:id="rId8"/>
              </a:rPr>
              <a:t>www.amazon.com</a:t>
            </a:r>
            <a:endParaRPr lang="pl-PL" dirty="0">
              <a:latin typeface="+mj-lt"/>
              <a:cs typeface="Calibri" panose="020F0502020204030204" pitchFamily="34" charset="0"/>
            </a:endParaRPr>
          </a:p>
          <a:p>
            <a:pPr algn="ctr" defTabSz="1219169" hangingPunct="0"/>
            <a:r>
              <a:rPr lang="pl-PL" dirty="0">
                <a:latin typeface="+mj-lt"/>
                <a:cs typeface="Calibri" panose="020F0502020204030204" pitchFamily="34" charset="0"/>
                <a:hlinkClick r:id="rId9"/>
              </a:rPr>
              <a:t>www.ebay.com</a:t>
            </a:r>
            <a:endParaRPr lang="pl-PL" dirty="0">
              <a:latin typeface="+mj-lt"/>
              <a:cs typeface="Calibri" panose="020F0502020204030204" pitchFamily="34" charset="0"/>
            </a:endParaRPr>
          </a:p>
          <a:p>
            <a:pPr algn="ctr" defTabSz="1219169" hangingPunct="0"/>
            <a:r>
              <a:rPr lang="pl-PL" dirty="0">
                <a:latin typeface="+mj-lt"/>
                <a:cs typeface="Calibri" panose="020F0502020204030204" pitchFamily="34" charset="0"/>
                <a:hlinkClick r:id="rId10"/>
              </a:rPr>
              <a:t>www.aliexpress.com</a:t>
            </a:r>
            <a:endParaRPr lang="pl-PL" dirty="0">
              <a:latin typeface="+mj-lt"/>
              <a:cs typeface="Calibri" panose="020F0502020204030204" pitchFamily="34" charset="0"/>
            </a:endParaRPr>
          </a:p>
          <a:p>
            <a:pPr algn="ctr" defTabSz="1219169" hangingPunct="0"/>
            <a:endParaRPr lang="pl-PL" dirty="0">
              <a:latin typeface="+mj-lt"/>
              <a:cs typeface="Calibri" panose="020F0502020204030204" pitchFamily="34" charset="0"/>
            </a:endParaRPr>
          </a:p>
        </p:txBody>
      </p:sp>
      <p:cxnSp>
        <p:nvCxnSpPr>
          <p:cNvPr id="9" name="Łącznik prosty 8">
            <a:extLst>
              <a:ext uri="{FF2B5EF4-FFF2-40B4-BE49-F238E27FC236}">
                <a16:creationId xmlns:a16="http://schemas.microsoft.com/office/drawing/2014/main" id="{6E15E36E-36AB-6087-49F7-26A2D8576425}"/>
              </a:ext>
            </a:extLst>
          </p:cNvPr>
          <p:cNvCxnSpPr/>
          <p:nvPr/>
        </p:nvCxnSpPr>
        <p:spPr>
          <a:xfrm>
            <a:off x="4398905" y="3364706"/>
            <a:ext cx="0" cy="1538265"/>
          </a:xfrm>
          <a:prstGeom prst="line">
            <a:avLst/>
          </a:prstGeom>
          <a:ln w="28575">
            <a:solidFill>
              <a:srgbClr val="B01E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Łącznik prosty 9">
            <a:extLst>
              <a:ext uri="{FF2B5EF4-FFF2-40B4-BE49-F238E27FC236}">
                <a16:creationId xmlns:a16="http://schemas.microsoft.com/office/drawing/2014/main" id="{8C7E44F2-8251-9FFF-91C5-9B92CECB8E27}"/>
              </a:ext>
            </a:extLst>
          </p:cNvPr>
          <p:cNvCxnSpPr/>
          <p:nvPr/>
        </p:nvCxnSpPr>
        <p:spPr>
          <a:xfrm>
            <a:off x="7808855" y="3364706"/>
            <a:ext cx="0" cy="1538265"/>
          </a:xfrm>
          <a:prstGeom prst="line">
            <a:avLst/>
          </a:prstGeom>
          <a:ln w="28575">
            <a:solidFill>
              <a:srgbClr val="B01E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2287991"/>
      </p:ext>
    </p:extLst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CD14BE40-FC40-471A-9A0C-777E213C3A36}"/>
              </a:ext>
            </a:extLst>
          </p:cNvPr>
          <p:cNvSpPr txBox="1"/>
          <p:nvPr/>
        </p:nvSpPr>
        <p:spPr>
          <a:xfrm>
            <a:off x="1166811" y="2056434"/>
            <a:ext cx="10086975" cy="5437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defTabSz="1219169" hangingPunct="0"/>
            <a:r>
              <a:rPr lang="pl-PL" sz="1600" dirty="0">
                <a:latin typeface="+mj-lt"/>
                <a:cs typeface="Calibri" panose="020F0502020204030204" pitchFamily="34" charset="0"/>
                <a:hlinkClick r:id="rId2"/>
              </a:rPr>
              <a:t>www.idosell.com</a:t>
            </a:r>
            <a:r>
              <a:rPr lang="pl-PL" sz="1600" dirty="0">
                <a:latin typeface="+mj-lt"/>
                <a:cs typeface="Calibri" panose="020F0502020204030204" pitchFamily="34" charset="0"/>
              </a:rPr>
              <a:t>                                      </a:t>
            </a:r>
            <a:r>
              <a:rPr lang="pl-PL" sz="1600" dirty="0">
                <a:latin typeface="+mj-lt"/>
                <a:cs typeface="Calibri" panose="020F0502020204030204" pitchFamily="34" charset="0"/>
                <a:hlinkClick r:id="rId3"/>
              </a:rPr>
              <a:t>www.merxu.com</a:t>
            </a:r>
            <a:r>
              <a:rPr lang="pl-PL" sz="1600" dirty="0">
                <a:latin typeface="+mj-lt"/>
                <a:cs typeface="Calibri" panose="020F0502020204030204" pitchFamily="34" charset="0"/>
              </a:rPr>
              <a:t>                                              </a:t>
            </a:r>
            <a:r>
              <a:rPr lang="pl-PL" sz="1600" dirty="0">
                <a:latin typeface="+mj-lt"/>
                <a:cs typeface="Calibri" panose="020F0502020204030204" pitchFamily="34" charset="0"/>
                <a:hlinkClick r:id="rId4"/>
              </a:rPr>
              <a:t>www.amazon.com</a:t>
            </a:r>
            <a:endParaRPr lang="pl-PL" sz="1600" dirty="0">
              <a:latin typeface="+mj-lt"/>
              <a:cs typeface="Calibri" panose="020F0502020204030204" pitchFamily="34" charset="0"/>
            </a:endParaRPr>
          </a:p>
          <a:p>
            <a:pPr defTabSz="1219169" hangingPunct="0"/>
            <a:endParaRPr lang="pl-PL" sz="1600" dirty="0">
              <a:latin typeface="+mj-lt"/>
              <a:cs typeface="Calibri" panose="020F0502020204030204" pitchFamily="34" charset="0"/>
            </a:endParaRP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E061767F-00A3-48DA-9F74-FC1F11C819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642" y="2666133"/>
            <a:ext cx="3105565" cy="2128394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  <a:effectLst/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02A7B591-8C01-441E-A0C9-EA9C08B4CFA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583" y="2671009"/>
            <a:ext cx="3791818" cy="2123519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  <a:effectLst/>
        </p:spPr>
      </p:pic>
      <p:pic>
        <p:nvPicPr>
          <p:cNvPr id="13" name="Obraz 12" descr="Obraz zawierający tekst, zrzut ekranu, ekran&#10;&#10;Opis wygenerowany automatycznie">
            <a:extLst>
              <a:ext uri="{FF2B5EF4-FFF2-40B4-BE49-F238E27FC236}">
                <a16:creationId xmlns:a16="http://schemas.microsoft.com/office/drawing/2014/main" id="{9539D35F-0E26-4F1B-B4E6-B30D14D8543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6777" y="2671009"/>
            <a:ext cx="4044581" cy="2123518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  <a:effectLst/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2069B9E9-6616-7D77-1A00-57DAA69913C0}"/>
              </a:ext>
            </a:extLst>
          </p:cNvPr>
          <p:cNvSpPr txBox="1"/>
          <p:nvPr/>
        </p:nvSpPr>
        <p:spPr>
          <a:xfrm>
            <a:off x="2764971" y="1275586"/>
            <a:ext cx="6662057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  <a:sym typeface="Helvetica Neue"/>
              </a:rPr>
              <a:t>Platformy internetowe B2B i B2C</a:t>
            </a:r>
          </a:p>
        </p:txBody>
      </p:sp>
    </p:spTree>
    <p:extLst>
      <p:ext uri="{BB962C8B-B14F-4D97-AF65-F5344CB8AC3E}">
        <p14:creationId xmlns:p14="http://schemas.microsoft.com/office/powerpoint/2010/main" val="1807772018"/>
      </p:ext>
    </p:extLst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3480C993-B8F2-450C-823C-ABFF6BB984CF}"/>
              </a:ext>
            </a:extLst>
          </p:cNvPr>
          <p:cNvSpPr txBox="1"/>
          <p:nvPr/>
        </p:nvSpPr>
        <p:spPr>
          <a:xfrm>
            <a:off x="2817844" y="1206792"/>
            <a:ext cx="6662057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  <a:sym typeface="Helvetica Neue"/>
              </a:rPr>
              <a:t>Co wybrać?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CD14BE40-FC40-471A-9A0C-777E213C3A36}"/>
              </a:ext>
            </a:extLst>
          </p:cNvPr>
          <p:cNvSpPr txBox="1"/>
          <p:nvPr/>
        </p:nvSpPr>
        <p:spPr>
          <a:xfrm>
            <a:off x="971550" y="1894867"/>
            <a:ext cx="10086975" cy="66684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defTabSz="1219169" hangingPunct="0"/>
            <a:endParaRPr lang="pl-PL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1219169" hangingPunct="0"/>
            <a:endParaRPr lang="pl-PL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1568A414-F174-49EA-97A7-A85636C749FC}"/>
              </a:ext>
            </a:extLst>
          </p:cNvPr>
          <p:cNvSpPr txBox="1"/>
          <p:nvPr/>
        </p:nvSpPr>
        <p:spPr>
          <a:xfrm>
            <a:off x="1674843" y="2106648"/>
            <a:ext cx="8948057" cy="354456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just" defTabSz="1219169" hangingPunct="0">
              <a:spcAft>
                <a:spcPts val="600"/>
              </a:spcAft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Najlepszym rozwiązaniem dla rozwoju eksportu poprzez kanały sprzedaży elektronicznej od zera jest równoległe:</a:t>
            </a:r>
          </a:p>
          <a:p>
            <a:pPr marL="285750" indent="-285750" algn="just" defTabSz="1219169" hangingPunct="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Budowanie własnego sklepu/platformy dostosowanej do rynku docelowego – opcja droższa </a:t>
            </a:r>
            <a:br>
              <a:rPr lang="pl-PL" sz="1600" dirty="0">
                <a:latin typeface="+mj-lt"/>
                <a:cs typeface="Calibri" panose="020F0502020204030204" pitchFamily="34" charset="0"/>
              </a:rPr>
            </a:br>
            <a:r>
              <a:rPr lang="pl-PL" sz="1600" dirty="0">
                <a:latin typeface="+mj-lt"/>
                <a:cs typeface="Calibri" panose="020F0502020204030204" pitchFamily="34" charset="0"/>
              </a:rPr>
              <a:t>i bardziej czasochłonna</a:t>
            </a:r>
          </a:p>
          <a:p>
            <a:pPr marL="285750" indent="-285750" algn="just" defTabSz="1219169" hangingPunct="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Wejście na </a:t>
            </a:r>
            <a:r>
              <a:rPr lang="pl-PL" sz="1600" dirty="0" err="1">
                <a:latin typeface="+mj-lt"/>
                <a:cs typeface="Calibri" panose="020F0502020204030204" pitchFamily="34" charset="0"/>
              </a:rPr>
              <a:t>marketplace</a:t>
            </a:r>
            <a:r>
              <a:rPr lang="pl-PL" sz="1600" dirty="0">
                <a:latin typeface="+mj-lt"/>
                <a:cs typeface="Calibri" panose="020F0502020204030204" pitchFamily="34" charset="0"/>
              </a:rPr>
              <a:t> dostępne na danym rynku – szybka i niedroga ścieżka </a:t>
            </a:r>
            <a:br>
              <a:rPr lang="pl-PL" sz="1600" dirty="0">
                <a:latin typeface="+mj-lt"/>
                <a:cs typeface="Calibri" panose="020F0502020204030204" pitchFamily="34" charset="0"/>
              </a:rPr>
            </a:br>
            <a:r>
              <a:rPr lang="pl-PL" sz="1600" dirty="0">
                <a:latin typeface="+mj-lt"/>
                <a:cs typeface="Calibri" panose="020F0502020204030204" pitchFamily="34" charset="0"/>
              </a:rPr>
              <a:t>do realizacji sprzedaży zagranicznej</a:t>
            </a:r>
          </a:p>
          <a:p>
            <a:pPr algn="just" defTabSz="1219169" hangingPunct="0">
              <a:spcAft>
                <a:spcPts val="600"/>
              </a:spcAft>
            </a:pPr>
            <a:endParaRPr lang="pl-PL" sz="1600" dirty="0">
              <a:latin typeface="+mj-lt"/>
              <a:cs typeface="Calibri" panose="020F0502020204030204" pitchFamily="34" charset="0"/>
            </a:endParaRPr>
          </a:p>
          <a:p>
            <a:pPr algn="just" defTabSz="1219169" hangingPunct="0">
              <a:spcAft>
                <a:spcPts val="600"/>
              </a:spcAft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Najlepszym przykładem powyższego rozwiązania jest wejście na niemiecki Amazon </a:t>
            </a:r>
            <a:br>
              <a:rPr lang="pl-PL" sz="1600" dirty="0">
                <a:latin typeface="+mj-lt"/>
                <a:cs typeface="Calibri" panose="020F0502020204030204" pitchFamily="34" charset="0"/>
              </a:rPr>
            </a:br>
            <a:r>
              <a:rPr lang="pl-PL" sz="1600" dirty="0">
                <a:latin typeface="+mj-lt"/>
                <a:cs typeface="Calibri" panose="020F0502020204030204" pitchFamily="34" charset="0"/>
              </a:rPr>
              <a:t>oraz udostępnienie niemieckiej wersji własnego sklepu wraz wysyłką na teren Niemiec.</a:t>
            </a:r>
          </a:p>
          <a:p>
            <a:pPr algn="just" defTabSz="1219169" hangingPunct="0">
              <a:spcAft>
                <a:spcPts val="600"/>
              </a:spcAft>
            </a:pPr>
            <a:endParaRPr lang="pl-PL" sz="1600" dirty="0">
              <a:latin typeface="+mj-lt"/>
              <a:cs typeface="Calibri" panose="020F0502020204030204" pitchFamily="34" charset="0"/>
            </a:endParaRPr>
          </a:p>
          <a:p>
            <a:pPr algn="just" defTabSz="1219169" hangingPunct="0">
              <a:spcAft>
                <a:spcPts val="600"/>
              </a:spcAft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W obu przypadkach należy zastosować się do uwag zamieszczonych w tej prezentacji: marketing, gwarancja, obsługa klienta, wysyłka, zwroty itd. </a:t>
            </a:r>
          </a:p>
        </p:txBody>
      </p:sp>
    </p:spTree>
    <p:extLst>
      <p:ext uri="{BB962C8B-B14F-4D97-AF65-F5344CB8AC3E}">
        <p14:creationId xmlns:p14="http://schemas.microsoft.com/office/powerpoint/2010/main" val="80544557"/>
      </p:ext>
    </p:extLst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3480C993-B8F2-450C-823C-ABFF6BB984CF}"/>
              </a:ext>
            </a:extLst>
          </p:cNvPr>
          <p:cNvSpPr txBox="1"/>
          <p:nvPr/>
        </p:nvSpPr>
        <p:spPr>
          <a:xfrm>
            <a:off x="2764971" y="1242282"/>
            <a:ext cx="6662057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</a:rPr>
              <a:t>Ćwiczenie nr 1</a:t>
            </a:r>
            <a:endParaRPr lang="pl-PL" sz="2400" b="1" dirty="0">
              <a:solidFill>
                <a:srgbClr val="5E5E5E"/>
              </a:solidFill>
              <a:latin typeface="+mj-lt"/>
              <a:cs typeface="Calibri" panose="020F0502020204030204" pitchFamily="34" charset="0"/>
              <a:sym typeface="Helvetica Neue"/>
            </a:endParaRP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CD14BE40-FC40-471A-9A0C-777E213C3A36}"/>
              </a:ext>
            </a:extLst>
          </p:cNvPr>
          <p:cNvSpPr txBox="1"/>
          <p:nvPr/>
        </p:nvSpPr>
        <p:spPr>
          <a:xfrm>
            <a:off x="971550" y="1894867"/>
            <a:ext cx="10086975" cy="66684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defTabSz="1219169" hangingPunct="0"/>
            <a:endParaRPr lang="pl-PL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1219169" hangingPunct="0"/>
            <a:endParaRPr lang="pl-PL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1568A414-F174-49EA-97A7-A85636C749FC}"/>
              </a:ext>
            </a:extLst>
          </p:cNvPr>
          <p:cNvSpPr txBox="1"/>
          <p:nvPr/>
        </p:nvSpPr>
        <p:spPr>
          <a:xfrm>
            <a:off x="1893506" y="1994894"/>
            <a:ext cx="8404986" cy="372922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just" defTabSz="1219169" hangingPunct="0">
              <a:spcAft>
                <a:spcPts val="600"/>
              </a:spcAft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Samolot – narzędzia e-commerce i e-eksport – używając klawiatury wleć samolotem </a:t>
            </a:r>
            <a:br>
              <a:rPr lang="pl-PL" sz="1600" dirty="0">
                <a:latin typeface="+mj-lt"/>
                <a:cs typeface="Calibri" panose="020F0502020204030204" pitchFamily="34" charset="0"/>
              </a:rPr>
            </a:br>
            <a:r>
              <a:rPr lang="pl-PL" sz="1600" dirty="0">
                <a:latin typeface="+mj-lt"/>
                <a:cs typeface="Calibri" panose="020F0502020204030204" pitchFamily="34" charset="0"/>
              </a:rPr>
              <a:t>w odpowiednią odpowiedź i unikaj tych niepoprawnych</a:t>
            </a:r>
          </a:p>
          <a:p>
            <a:pPr algn="just" defTabSz="1219169" hangingPunct="0">
              <a:spcAft>
                <a:spcPts val="600"/>
              </a:spcAft>
            </a:pPr>
            <a:endParaRPr lang="pl-PL" sz="1600" dirty="0">
              <a:latin typeface="+mj-lt"/>
              <a:cs typeface="Calibri" panose="020F0502020204030204" pitchFamily="34" charset="0"/>
            </a:endParaRPr>
          </a:p>
          <a:p>
            <a:pPr algn="just" defTabSz="1219169" hangingPunct="0">
              <a:spcAft>
                <a:spcPts val="600"/>
              </a:spcAft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Poniżej zamieszczony został link do interaktywnego ćwiczenia z e-commerce </a:t>
            </a:r>
            <a:br>
              <a:rPr lang="pl-PL" sz="1600" dirty="0">
                <a:latin typeface="+mj-lt"/>
                <a:cs typeface="Calibri" panose="020F0502020204030204" pitchFamily="34" charset="0"/>
              </a:rPr>
            </a:br>
            <a:r>
              <a:rPr lang="pl-PL" sz="1600" dirty="0">
                <a:latin typeface="+mj-lt"/>
                <a:cs typeface="Calibri" panose="020F0502020204030204" pitchFamily="34" charset="0"/>
              </a:rPr>
              <a:t>i e-eksport. Ćwiczenie zawiera cztery zadania z pytaniami o podstawowe narzędzia. </a:t>
            </a:r>
            <a:br>
              <a:rPr lang="pl-PL" sz="1600" dirty="0">
                <a:latin typeface="+mj-lt"/>
                <a:cs typeface="Calibri" panose="020F0502020204030204" pitchFamily="34" charset="0"/>
              </a:rPr>
            </a:br>
            <a:r>
              <a:rPr lang="pl-PL" sz="1600" dirty="0">
                <a:latin typeface="+mj-lt"/>
                <a:cs typeface="Calibri" panose="020F0502020204030204" pitchFamily="34" charset="0"/>
              </a:rPr>
              <a:t>Należy nalecieć samolotem na poprawne odpowiedzi i unikać tych niepoprawnych.</a:t>
            </a:r>
          </a:p>
          <a:p>
            <a:pPr algn="just" defTabSz="1219169" hangingPunct="0">
              <a:spcAft>
                <a:spcPts val="600"/>
              </a:spcAft>
            </a:pPr>
            <a:endParaRPr lang="pl-PL" sz="1600" dirty="0">
              <a:latin typeface="+mj-lt"/>
              <a:cs typeface="Calibri" panose="020F0502020204030204" pitchFamily="34" charset="0"/>
            </a:endParaRPr>
          </a:p>
          <a:p>
            <a:pPr algn="just" defTabSz="1219169" hangingPunct="0">
              <a:spcAft>
                <a:spcPts val="600"/>
              </a:spcAft>
            </a:pPr>
            <a:r>
              <a:rPr lang="pl-PL" sz="1600" dirty="0">
                <a:latin typeface="+mj-lt"/>
                <a:cs typeface="Calibri" panose="020F0502020204030204" pitchFamily="34" charset="0"/>
                <a:hlinkClick r:id="rId2"/>
              </a:rPr>
              <a:t>https://wordwall.net/pl/resource/32568424</a:t>
            </a:r>
            <a:endParaRPr lang="pl-PL" sz="1600" dirty="0">
              <a:latin typeface="+mj-lt"/>
              <a:cs typeface="Calibri" panose="020F0502020204030204" pitchFamily="34" charset="0"/>
            </a:endParaRPr>
          </a:p>
          <a:p>
            <a:pPr algn="just" defTabSz="1219169" hangingPunct="0">
              <a:spcAft>
                <a:spcPts val="600"/>
              </a:spcAft>
            </a:pPr>
            <a:endParaRPr lang="pl-PL" sz="1600" dirty="0">
              <a:latin typeface="+mj-lt"/>
              <a:cs typeface="Calibri" panose="020F0502020204030204" pitchFamily="34" charset="0"/>
            </a:endParaRPr>
          </a:p>
          <a:p>
            <a:pPr algn="just" defTabSz="1219169" hangingPunct="0">
              <a:spcAft>
                <a:spcPts val="600"/>
              </a:spcAft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Zawartość ćwiczenia: 4 zadania </a:t>
            </a:r>
          </a:p>
          <a:p>
            <a:pPr algn="just" defTabSz="1219169" hangingPunct="0">
              <a:spcAft>
                <a:spcPts val="600"/>
              </a:spcAft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Czas trwania ćwiczenia: 5 minut</a:t>
            </a:r>
          </a:p>
          <a:p>
            <a:pPr algn="just" defTabSz="1219169" hangingPunct="0">
              <a:spcAft>
                <a:spcPts val="600"/>
              </a:spcAft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Punktacja: prawidłowa odpowiedź = 1 pkt</a:t>
            </a:r>
          </a:p>
        </p:txBody>
      </p:sp>
    </p:spTree>
    <p:extLst>
      <p:ext uri="{BB962C8B-B14F-4D97-AF65-F5344CB8AC3E}">
        <p14:creationId xmlns:p14="http://schemas.microsoft.com/office/powerpoint/2010/main" val="2894557369"/>
      </p:ext>
    </p:extLst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3480C993-B8F2-450C-823C-ABFF6BB984CF}"/>
              </a:ext>
            </a:extLst>
          </p:cNvPr>
          <p:cNvSpPr txBox="1"/>
          <p:nvPr/>
        </p:nvSpPr>
        <p:spPr>
          <a:xfrm>
            <a:off x="2643673" y="3218686"/>
            <a:ext cx="6904653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</a:rPr>
              <a:t>Cła i inne opłaty w handlu internetowym</a:t>
            </a:r>
            <a:endParaRPr lang="pl-PL" sz="2400" b="1" dirty="0">
              <a:solidFill>
                <a:srgbClr val="5E5E5E"/>
              </a:solidFill>
              <a:latin typeface="+mj-lt"/>
              <a:cs typeface="Calibri" panose="020F0502020204030204" pitchFamily="34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068453496"/>
      </p:ext>
    </p:extLst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3480C993-B8F2-450C-823C-ABFF6BB984CF}"/>
              </a:ext>
            </a:extLst>
          </p:cNvPr>
          <p:cNvSpPr txBox="1"/>
          <p:nvPr/>
        </p:nvSpPr>
        <p:spPr>
          <a:xfrm>
            <a:off x="2696546" y="1528388"/>
            <a:ext cx="6904653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</a:rPr>
              <a:t>Cła i inne opłaty w handlu internetowym</a:t>
            </a:r>
            <a:endParaRPr lang="pl-PL" sz="2400" b="1" dirty="0">
              <a:solidFill>
                <a:srgbClr val="5E5E5E"/>
              </a:solidFill>
              <a:latin typeface="+mj-lt"/>
              <a:cs typeface="Calibri" panose="020F0502020204030204" pitchFamily="34" charset="0"/>
              <a:sym typeface="Helvetica Neue"/>
            </a:endParaRP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CD14BE40-FC40-471A-9A0C-777E213C3A36}"/>
              </a:ext>
            </a:extLst>
          </p:cNvPr>
          <p:cNvSpPr txBox="1"/>
          <p:nvPr/>
        </p:nvSpPr>
        <p:spPr>
          <a:xfrm>
            <a:off x="1621971" y="2632323"/>
            <a:ext cx="8948057" cy="21287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just" defTabSz="1219169" hangingPunct="0">
              <a:spcAft>
                <a:spcPts val="600"/>
              </a:spcAft>
            </a:pPr>
            <a:r>
              <a:rPr lang="pl-PL" sz="2000" dirty="0">
                <a:latin typeface="+mj-lt"/>
                <a:cs typeface="Calibri" panose="020F0502020204030204" pitchFamily="34" charset="0"/>
              </a:rPr>
              <a:t>Nierówna gra w globalnym e-handlu:</a:t>
            </a:r>
          </a:p>
          <a:p>
            <a:pPr marL="342900" indent="-342900" algn="just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dirty="0">
                <a:latin typeface="+mj-lt"/>
                <a:cs typeface="Calibri" panose="020F0502020204030204" pitchFamily="34" charset="0"/>
              </a:rPr>
              <a:t>Import do Europy - Gdyby podatek VAT i cła od importu detalicznych produktów internetowych do Europy były naliczane prawidłowo, według stawek urzędowych, mogłoby to przynieść 3 mld euro dochodu publicznego – Duński Urząd Celny. </a:t>
            </a:r>
          </a:p>
          <a:p>
            <a:pPr marL="342900" indent="-342900" algn="just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dirty="0">
                <a:latin typeface="+mj-lt"/>
                <a:cs typeface="Calibri" panose="020F0502020204030204" pitchFamily="34" charset="0"/>
              </a:rPr>
              <a:t>Eksport z Europy – zawsze zgodnie z prawem.</a:t>
            </a:r>
          </a:p>
        </p:txBody>
      </p:sp>
    </p:spTree>
    <p:extLst>
      <p:ext uri="{BB962C8B-B14F-4D97-AF65-F5344CB8AC3E}">
        <p14:creationId xmlns:p14="http://schemas.microsoft.com/office/powerpoint/2010/main" val="70726554"/>
      </p:ext>
    </p:extLst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CD14BE40-FC40-471A-9A0C-777E213C3A36}"/>
              </a:ext>
            </a:extLst>
          </p:cNvPr>
          <p:cNvSpPr txBox="1"/>
          <p:nvPr/>
        </p:nvSpPr>
        <p:spPr>
          <a:xfrm>
            <a:off x="1674843" y="2192811"/>
            <a:ext cx="8948057" cy="343683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just" defTabSz="1219169" hangingPunct="0">
              <a:spcAft>
                <a:spcPts val="600"/>
              </a:spcAft>
            </a:pPr>
            <a:r>
              <a:rPr lang="pl-PL" dirty="0">
                <a:latin typeface="+mj-lt"/>
                <a:cs typeface="Calibri" panose="020F0502020204030204" pitchFamily="34" charset="0"/>
              </a:rPr>
              <a:t>Zrozumienie ceł i podatków ma kluczowe znaczenie dla firm e-commerce, </a:t>
            </a:r>
            <a:br>
              <a:rPr lang="pl-PL" dirty="0">
                <a:latin typeface="+mj-lt"/>
                <a:cs typeface="Calibri" panose="020F0502020204030204" pitchFamily="34" charset="0"/>
              </a:rPr>
            </a:br>
            <a:r>
              <a:rPr lang="pl-PL" dirty="0">
                <a:latin typeface="+mj-lt"/>
                <a:cs typeface="Calibri" panose="020F0502020204030204" pitchFamily="34" charset="0"/>
              </a:rPr>
              <a:t>które prowadzą międzynarodową wysyłkę. Wynika to z faktu, że opłaty celne mogą mieć wpływ na koszty, proces wysyłki, a co najważniejsze - na doświadczenia klientów:</a:t>
            </a:r>
          </a:p>
          <a:p>
            <a:pPr marL="371475" indent="-371475" algn="just" defTabSz="1219169" hangingPunct="0">
              <a:spcAft>
                <a:spcPts val="600"/>
              </a:spcAft>
              <a:buAutoNum type="arabicPeriod"/>
            </a:pPr>
            <a:r>
              <a:rPr lang="pl-PL" dirty="0">
                <a:latin typeface="+mj-lt"/>
                <a:cs typeface="Calibri" panose="020F0502020204030204" pitchFamily="34" charset="0"/>
              </a:rPr>
              <a:t>Co tak naprawdę oznacza termin "cło i podatki"?</a:t>
            </a:r>
          </a:p>
          <a:p>
            <a:pPr marL="371475" indent="-371475" algn="just" defTabSz="1219169" hangingPunct="0">
              <a:spcAft>
                <a:spcPts val="600"/>
              </a:spcAft>
              <a:buAutoNum type="arabicPeriod"/>
            </a:pPr>
            <a:r>
              <a:rPr lang="pl-PL" dirty="0">
                <a:latin typeface="+mj-lt"/>
                <a:cs typeface="Calibri" panose="020F0502020204030204" pitchFamily="34" charset="0"/>
              </a:rPr>
              <a:t>Jak cła i podatki wpływają na wysyłkę w handlu elektronicznym?</a:t>
            </a:r>
          </a:p>
          <a:p>
            <a:pPr marL="371475" indent="-371475" algn="just" defTabSz="1219169" hangingPunct="0">
              <a:spcAft>
                <a:spcPts val="600"/>
              </a:spcAft>
              <a:buAutoNum type="arabicPeriod"/>
            </a:pPr>
            <a:r>
              <a:rPr lang="pl-PL" dirty="0">
                <a:latin typeface="+mj-lt"/>
                <a:cs typeface="Calibri" panose="020F0502020204030204" pitchFamily="34" charset="0"/>
              </a:rPr>
              <a:t>Czy cła i podatki są inne dla przesyłek w handlu elektronicznym?</a:t>
            </a:r>
          </a:p>
          <a:p>
            <a:pPr marL="371475" indent="-371475" algn="just" defTabSz="1219169" hangingPunct="0">
              <a:spcAft>
                <a:spcPts val="600"/>
              </a:spcAft>
              <a:buAutoNum type="arabicPeriod"/>
            </a:pPr>
            <a:r>
              <a:rPr lang="pl-PL" dirty="0">
                <a:latin typeface="+mj-lt"/>
                <a:cs typeface="Calibri" panose="020F0502020204030204" pitchFamily="34" charset="0"/>
              </a:rPr>
              <a:t>Czy od mojej paczki e-commerce zostaną naliczone cła i podatki?</a:t>
            </a:r>
          </a:p>
          <a:p>
            <a:pPr marL="371475" indent="-371475" algn="just" defTabSz="1219169" hangingPunct="0">
              <a:spcAft>
                <a:spcPts val="600"/>
              </a:spcAft>
              <a:buAutoNum type="arabicPeriod"/>
            </a:pPr>
            <a:r>
              <a:rPr lang="pl-PL" dirty="0">
                <a:latin typeface="+mj-lt"/>
                <a:cs typeface="Calibri" panose="020F0502020204030204" pitchFamily="34" charset="0"/>
              </a:rPr>
              <a:t>Które przesyłki są zwolnione z cła i podatków?</a:t>
            </a:r>
          </a:p>
          <a:p>
            <a:pPr marL="371475" indent="-371475" algn="just" defTabSz="1219169" hangingPunct="0">
              <a:spcAft>
                <a:spcPts val="600"/>
              </a:spcAft>
              <a:buAutoNum type="arabicPeriod"/>
            </a:pPr>
            <a:r>
              <a:rPr lang="pl-PL" dirty="0">
                <a:latin typeface="+mj-lt"/>
                <a:cs typeface="Calibri" panose="020F0502020204030204" pitchFamily="34" charset="0"/>
              </a:rPr>
              <a:t>W jakiej wysokości zostanie naliczone cło i podatek?</a:t>
            </a:r>
          </a:p>
          <a:p>
            <a:pPr marL="371475" indent="-371475" algn="just" defTabSz="1219169" hangingPunct="0">
              <a:spcAft>
                <a:spcPts val="600"/>
              </a:spcAft>
              <a:buAutoNum type="arabicPeriod"/>
            </a:pPr>
            <a:r>
              <a:rPr lang="pl-PL" dirty="0">
                <a:latin typeface="+mj-lt"/>
                <a:cs typeface="Calibri" panose="020F0502020204030204" pitchFamily="34" charset="0"/>
              </a:rPr>
              <a:t>Kto płaci cło i podatki od przesyłki e-handlowej?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B8769E2C-E3EA-82CC-D663-10F04B9CD90F}"/>
              </a:ext>
            </a:extLst>
          </p:cNvPr>
          <p:cNvSpPr txBox="1"/>
          <p:nvPr/>
        </p:nvSpPr>
        <p:spPr>
          <a:xfrm>
            <a:off x="2696546" y="1371226"/>
            <a:ext cx="6904653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</a:rPr>
              <a:t>Cła i inne opłaty w handlu internetowym</a:t>
            </a:r>
            <a:endParaRPr lang="pl-PL" sz="2400" b="1" dirty="0">
              <a:solidFill>
                <a:srgbClr val="5E5E5E"/>
              </a:solidFill>
              <a:latin typeface="+mj-lt"/>
              <a:cs typeface="Calibri" panose="020F0502020204030204" pitchFamily="34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57597269"/>
      </p:ext>
    </p:extLst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3480C993-B8F2-450C-823C-ABFF6BB984CF}"/>
              </a:ext>
            </a:extLst>
          </p:cNvPr>
          <p:cNvSpPr txBox="1"/>
          <p:nvPr/>
        </p:nvSpPr>
        <p:spPr>
          <a:xfrm>
            <a:off x="2317684" y="3218686"/>
            <a:ext cx="7905021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</a:rPr>
              <a:t>Systemy płatności w międzynarodowym e-commerce</a:t>
            </a:r>
            <a:endParaRPr lang="pl-PL" sz="2400" b="1" dirty="0">
              <a:solidFill>
                <a:srgbClr val="5E5E5E"/>
              </a:solidFill>
              <a:latin typeface="+mj-lt"/>
              <a:cs typeface="Calibri" panose="020F0502020204030204" pitchFamily="34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145248614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CD14BE40-FC40-471A-9A0C-777E213C3A36}"/>
              </a:ext>
            </a:extLst>
          </p:cNvPr>
          <p:cNvSpPr txBox="1"/>
          <p:nvPr/>
        </p:nvSpPr>
        <p:spPr>
          <a:xfrm>
            <a:off x="1689909" y="2534687"/>
            <a:ext cx="8812180" cy="25135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342900" indent="-342900" algn="just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dirty="0">
                <a:latin typeface="Calibri" panose="020F0502020204030204" pitchFamily="34" charset="0"/>
                <a:cs typeface="Calibri" panose="020F0502020204030204" pitchFamily="34" charset="0"/>
              </a:rPr>
              <a:t>Tworząc własną platformę sprzedaży w kanale elektronicznym nie wystarczy skorzystać z darmowego narzędzia i postawić ją w zasobach globalnego Internetu.</a:t>
            </a:r>
          </a:p>
          <a:p>
            <a:pPr marL="342900" indent="-342900" algn="just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dirty="0">
                <a:latin typeface="Calibri" panose="020F0502020204030204" pitchFamily="34" charset="0"/>
                <a:cs typeface="Calibri" panose="020F0502020204030204" pitchFamily="34" charset="0"/>
              </a:rPr>
              <a:t>Musisz skorzystać z wielu narzędzi, które pozwolą Ci osiągną sukces.</a:t>
            </a:r>
          </a:p>
          <a:p>
            <a:pPr marL="342900" indent="-342900" algn="just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dirty="0">
                <a:latin typeface="Calibri" panose="020F0502020204030204" pitchFamily="34" charset="0"/>
                <a:cs typeface="Calibri" panose="020F0502020204030204" pitchFamily="34" charset="0"/>
              </a:rPr>
              <a:t>Istnieje wiele rozwiązań wspierających e-Commerce na dosłownie każdej płaszczyźnie.</a:t>
            </a:r>
          </a:p>
          <a:p>
            <a:pPr marL="342900" indent="-342900" algn="just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dirty="0">
                <a:latin typeface="Calibri" panose="020F0502020204030204" pitchFamily="34" charset="0"/>
                <a:cs typeface="Calibri" panose="020F0502020204030204" pitchFamily="34" charset="0"/>
              </a:rPr>
              <a:t>Jeśli chcesz sprzedawać poza granicę swojego kraju, tym bardziej musisz </a:t>
            </a:r>
            <a:br>
              <a:rPr lang="pl-PL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2000" dirty="0">
                <a:latin typeface="Calibri" panose="020F0502020204030204" pitchFamily="34" charset="0"/>
                <a:cs typeface="Calibri" panose="020F0502020204030204" pitchFamily="34" charset="0"/>
              </a:rPr>
              <a:t>z nich korzystać.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B1B4AC0F-5BEA-6C2D-3A9C-27B840BA18D1}"/>
              </a:ext>
            </a:extLst>
          </p:cNvPr>
          <p:cNvSpPr txBox="1"/>
          <p:nvPr/>
        </p:nvSpPr>
        <p:spPr>
          <a:xfrm>
            <a:off x="2764971" y="1511329"/>
            <a:ext cx="6662057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  <a:sym typeface="Helvetica Neue"/>
              </a:rPr>
              <a:t>Narzędzia IT w e-commerce</a:t>
            </a:r>
          </a:p>
        </p:txBody>
      </p:sp>
    </p:spTree>
    <p:extLst>
      <p:ext uri="{BB962C8B-B14F-4D97-AF65-F5344CB8AC3E}">
        <p14:creationId xmlns:p14="http://schemas.microsoft.com/office/powerpoint/2010/main" val="462070092"/>
      </p:ext>
    </p:extLst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CD14BE40-FC40-471A-9A0C-777E213C3A36}"/>
              </a:ext>
            </a:extLst>
          </p:cNvPr>
          <p:cNvSpPr txBox="1"/>
          <p:nvPr/>
        </p:nvSpPr>
        <p:spPr>
          <a:xfrm>
            <a:off x="1621971" y="2707848"/>
            <a:ext cx="8948057" cy="240578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just" defTabSz="1219169" hangingPunct="0">
              <a:spcAft>
                <a:spcPts val="600"/>
              </a:spcAft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Przejście do kasy to najważniejszy krok w lejku sprzedaży w Twoim sklepie internetowym. </a:t>
            </a:r>
            <a:br>
              <a:rPr lang="pl-PL" sz="1600" dirty="0">
                <a:latin typeface="+mj-lt"/>
                <a:cs typeface="Calibri" panose="020F0502020204030204" pitchFamily="34" charset="0"/>
              </a:rPr>
            </a:br>
            <a:r>
              <a:rPr lang="pl-PL" sz="1600" dirty="0">
                <a:latin typeface="+mj-lt"/>
                <a:cs typeface="Calibri" panose="020F0502020204030204" pitchFamily="34" charset="0"/>
              </a:rPr>
              <a:t>Aby zwiększyć możliwości sprzedaży na tym etapie, należy sprawić, aby proces zakupu </a:t>
            </a:r>
            <a:br>
              <a:rPr lang="pl-PL" sz="1600" dirty="0">
                <a:latin typeface="+mj-lt"/>
                <a:cs typeface="Calibri" panose="020F0502020204030204" pitchFamily="34" charset="0"/>
              </a:rPr>
            </a:br>
            <a:r>
              <a:rPr lang="pl-PL" sz="1600" dirty="0">
                <a:latin typeface="+mj-lt"/>
                <a:cs typeface="Calibri" panose="020F0502020204030204" pitchFamily="34" charset="0"/>
              </a:rPr>
              <a:t>był jak najmniej uciążliwy dla klientów. Dlatego właśnie powinieneś oferować proste, bezpieczne </a:t>
            </a:r>
            <a:br>
              <a:rPr lang="pl-PL" sz="1600" dirty="0">
                <a:latin typeface="+mj-lt"/>
                <a:cs typeface="Calibri" panose="020F0502020204030204" pitchFamily="34" charset="0"/>
              </a:rPr>
            </a:br>
            <a:r>
              <a:rPr lang="pl-PL" sz="1600" dirty="0">
                <a:latin typeface="+mj-lt"/>
                <a:cs typeface="Calibri" panose="020F0502020204030204" pitchFamily="34" charset="0"/>
              </a:rPr>
              <a:t>i zróżnicowane metody płatności w swoim sklepie </a:t>
            </a:r>
            <a:r>
              <a:rPr lang="pl-PL" sz="1600" dirty="0" err="1">
                <a:latin typeface="+mj-lt"/>
                <a:cs typeface="Calibri" panose="020F0502020204030204" pitchFamily="34" charset="0"/>
              </a:rPr>
              <a:t>eCommerce</a:t>
            </a:r>
            <a:r>
              <a:rPr lang="pl-PL" sz="1600" dirty="0">
                <a:latin typeface="+mj-lt"/>
                <a:cs typeface="Calibri" panose="020F0502020204030204" pitchFamily="34" charset="0"/>
              </a:rPr>
              <a:t>. </a:t>
            </a:r>
          </a:p>
          <a:p>
            <a:pPr algn="just" defTabSz="1219169" hangingPunct="0">
              <a:spcAft>
                <a:spcPts val="600"/>
              </a:spcAft>
            </a:pPr>
            <a:endParaRPr lang="pl-PL" sz="1600" dirty="0">
              <a:latin typeface="+mj-lt"/>
              <a:cs typeface="Calibri" panose="020F0502020204030204" pitchFamily="34" charset="0"/>
            </a:endParaRPr>
          </a:p>
          <a:p>
            <a:pPr algn="just" defTabSz="1219169" hangingPunct="0">
              <a:spcAft>
                <a:spcPts val="600"/>
              </a:spcAft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Odpowiedzmy zatem na pytania:</a:t>
            </a:r>
          </a:p>
          <a:p>
            <a:pPr marL="285750" indent="-285750" algn="just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Dlaczego powinieneś oferować różne metody płatności?</a:t>
            </a:r>
          </a:p>
          <a:p>
            <a:pPr marL="285750" indent="-285750" algn="just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Jak wybrać najlepszą metodę płatności dla Twojego sklepu e-commerce?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BCB2D513-C272-6BE5-0B08-1024823FEC27}"/>
              </a:ext>
            </a:extLst>
          </p:cNvPr>
          <p:cNvSpPr txBox="1"/>
          <p:nvPr/>
        </p:nvSpPr>
        <p:spPr>
          <a:xfrm>
            <a:off x="2196362" y="1482755"/>
            <a:ext cx="7905021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</a:rPr>
              <a:t>Systemy płatności w międzynarodowym e-commerce</a:t>
            </a:r>
            <a:endParaRPr lang="pl-PL" sz="2400" b="1" dirty="0">
              <a:solidFill>
                <a:srgbClr val="5E5E5E"/>
              </a:solidFill>
              <a:latin typeface="+mj-lt"/>
              <a:cs typeface="Calibri" panose="020F0502020204030204" pitchFamily="34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524485854"/>
      </p:ext>
    </p:extLst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CD14BE40-FC40-471A-9A0C-777E213C3A36}"/>
              </a:ext>
            </a:extLst>
          </p:cNvPr>
          <p:cNvSpPr txBox="1"/>
          <p:nvPr/>
        </p:nvSpPr>
        <p:spPr>
          <a:xfrm>
            <a:off x="1642039" y="2036766"/>
            <a:ext cx="8907917" cy="385233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defTabSz="1219169" hangingPunct="0">
              <a:spcAft>
                <a:spcPts val="600"/>
              </a:spcAft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Najpopularniejsze systemy płatności w globalnym e-Commerce. Oczywiście należy je dopasować do naszego rynku docelowego.</a:t>
            </a:r>
          </a:p>
          <a:p>
            <a:pPr marL="285750" indent="-285750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Płatność kartą kredytową</a:t>
            </a:r>
          </a:p>
          <a:p>
            <a:pPr marL="285750" indent="-285750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Płatność kartą debetową</a:t>
            </a:r>
          </a:p>
          <a:p>
            <a:pPr marL="285750" indent="-285750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Przelew bankowy</a:t>
            </a:r>
          </a:p>
          <a:p>
            <a:pPr marL="285750" indent="-285750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Wpłata bezpośrednia</a:t>
            </a:r>
          </a:p>
          <a:p>
            <a:pPr marL="285750" indent="-285750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Gotówka</a:t>
            </a:r>
          </a:p>
          <a:p>
            <a:pPr marL="285750" indent="-285750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Płatności za pomocą aplikacji</a:t>
            </a:r>
          </a:p>
          <a:p>
            <a:pPr marL="285750" indent="-285750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Czeki elektroniczne</a:t>
            </a:r>
          </a:p>
          <a:p>
            <a:pPr marL="285750" indent="-285750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600" dirty="0" err="1">
                <a:latin typeface="+mj-lt"/>
                <a:cs typeface="Calibri" panose="020F0502020204030204" pitchFamily="34" charset="0"/>
              </a:rPr>
              <a:t>Kryptowaluta</a:t>
            </a:r>
            <a:endParaRPr lang="pl-PL" sz="1600" dirty="0">
              <a:latin typeface="+mj-lt"/>
              <a:cs typeface="Calibri" panose="020F0502020204030204" pitchFamily="34" charset="0"/>
            </a:endParaRPr>
          </a:p>
          <a:p>
            <a:pPr marL="285750" indent="-285750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Portfele elektroniczne</a:t>
            </a:r>
          </a:p>
          <a:p>
            <a:pPr marL="285750" indent="-285750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Bramki płatności </a:t>
            </a:r>
            <a:r>
              <a:rPr lang="pl-PL" sz="1600" dirty="0" err="1">
                <a:latin typeface="+mj-lt"/>
                <a:cs typeface="Calibri" panose="020F0502020204030204" pitchFamily="34" charset="0"/>
              </a:rPr>
              <a:t>eCommerce</a:t>
            </a:r>
            <a:endParaRPr lang="pl-PL" sz="1600" dirty="0">
              <a:latin typeface="+mj-lt"/>
              <a:cs typeface="Calibri" panose="020F0502020204030204" pitchFamily="34" charset="0"/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D90972E6-975B-2FE0-F0B8-DC98C3499BA5}"/>
              </a:ext>
            </a:extLst>
          </p:cNvPr>
          <p:cNvSpPr txBox="1"/>
          <p:nvPr/>
        </p:nvSpPr>
        <p:spPr>
          <a:xfrm>
            <a:off x="2143488" y="1289874"/>
            <a:ext cx="7905021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</a:rPr>
              <a:t>Systemy płatności w międzynarodowym e-commerce</a:t>
            </a:r>
            <a:endParaRPr lang="pl-PL" sz="2400" b="1" dirty="0">
              <a:solidFill>
                <a:srgbClr val="5E5E5E"/>
              </a:solidFill>
              <a:latin typeface="+mj-lt"/>
              <a:cs typeface="Calibri" panose="020F0502020204030204" pitchFamily="34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577392412"/>
      </p:ext>
    </p:extLst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3480C993-B8F2-450C-823C-ABFF6BB984CF}"/>
              </a:ext>
            </a:extLst>
          </p:cNvPr>
          <p:cNvSpPr txBox="1"/>
          <p:nvPr/>
        </p:nvSpPr>
        <p:spPr>
          <a:xfrm>
            <a:off x="2289110" y="3218686"/>
            <a:ext cx="7613780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</a:rPr>
              <a:t>Aspekty logistyczne w e-eksporcie</a:t>
            </a:r>
            <a:endParaRPr lang="pl-PL" sz="2400" b="1" dirty="0">
              <a:solidFill>
                <a:srgbClr val="5E5E5E"/>
              </a:solidFill>
              <a:latin typeface="+mj-lt"/>
              <a:cs typeface="Calibri" panose="020F0502020204030204" pitchFamily="34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43484755"/>
      </p:ext>
    </p:extLst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CD14BE40-FC40-471A-9A0C-777E213C3A36}"/>
              </a:ext>
            </a:extLst>
          </p:cNvPr>
          <p:cNvSpPr txBox="1"/>
          <p:nvPr/>
        </p:nvSpPr>
        <p:spPr>
          <a:xfrm>
            <a:off x="1621971" y="2618007"/>
            <a:ext cx="8948057" cy="25288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defTabSz="1219169" hangingPunct="0">
              <a:spcAft>
                <a:spcPts val="600"/>
              </a:spcAft>
            </a:pPr>
            <a:r>
              <a:rPr lang="pl-PL" dirty="0">
                <a:latin typeface="+mj-lt"/>
                <a:cs typeface="Calibri" panose="020F0502020204030204" pitchFamily="34" charset="0"/>
              </a:rPr>
              <a:t>Dlaczego spedycja międzynarodowa w handlu elektronicznym jest inna?</a:t>
            </a:r>
          </a:p>
          <a:p>
            <a:pPr marL="285750" indent="-285750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dirty="0">
                <a:latin typeface="+mj-lt"/>
                <a:cs typeface="Calibri" panose="020F0502020204030204" pitchFamily="34" charset="0"/>
              </a:rPr>
              <a:t>Usługi przewoźników międzynarodowych</a:t>
            </a:r>
          </a:p>
          <a:p>
            <a:pPr marL="285750" indent="-285750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dirty="0">
                <a:latin typeface="+mj-lt"/>
                <a:cs typeface="Calibri" panose="020F0502020204030204" pitchFamily="34" charset="0"/>
              </a:rPr>
              <a:t>Formalności celne</a:t>
            </a:r>
          </a:p>
          <a:p>
            <a:pPr marL="285750" indent="-285750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dirty="0">
                <a:latin typeface="+mj-lt"/>
                <a:cs typeface="Calibri" panose="020F0502020204030204" pitchFamily="34" charset="0"/>
              </a:rPr>
              <a:t>Przepisy rządowe</a:t>
            </a:r>
          </a:p>
          <a:p>
            <a:pPr marL="285750" indent="-285750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dirty="0">
                <a:latin typeface="+mj-lt"/>
                <a:cs typeface="Calibri" panose="020F0502020204030204" pitchFamily="34" charset="0"/>
              </a:rPr>
              <a:t>Cła i podatki</a:t>
            </a:r>
          </a:p>
          <a:p>
            <a:pPr marL="285750" indent="-285750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dirty="0">
                <a:latin typeface="+mj-lt"/>
                <a:cs typeface="Calibri" panose="020F0502020204030204" pitchFamily="34" charset="0"/>
              </a:rPr>
              <a:t>Najlepsze praktyki</a:t>
            </a:r>
          </a:p>
          <a:p>
            <a:pPr marL="285750" indent="-285750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dirty="0">
                <a:latin typeface="+mj-lt"/>
                <a:cs typeface="Calibri" panose="020F0502020204030204" pitchFamily="34" charset="0"/>
              </a:rPr>
              <a:t>Zwroty międzynarodowe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8264E39A-3244-EF57-2EF2-53853B6A1301}"/>
              </a:ext>
            </a:extLst>
          </p:cNvPr>
          <p:cNvSpPr txBox="1"/>
          <p:nvPr/>
        </p:nvSpPr>
        <p:spPr>
          <a:xfrm>
            <a:off x="2289110" y="1632774"/>
            <a:ext cx="7613780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</a:rPr>
              <a:t>Aspekty logistyczne w e-eksporcie</a:t>
            </a:r>
            <a:endParaRPr lang="pl-PL" sz="2400" b="1" dirty="0">
              <a:solidFill>
                <a:srgbClr val="5E5E5E"/>
              </a:solidFill>
              <a:latin typeface="+mj-lt"/>
              <a:cs typeface="Calibri" panose="020F0502020204030204" pitchFamily="34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469083432"/>
      </p:ext>
    </p:extLst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3480C993-B8F2-450C-823C-ABFF6BB984CF}"/>
              </a:ext>
            </a:extLst>
          </p:cNvPr>
          <p:cNvSpPr txBox="1"/>
          <p:nvPr/>
        </p:nvSpPr>
        <p:spPr>
          <a:xfrm>
            <a:off x="2289110" y="3218686"/>
            <a:ext cx="7613780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</a:rPr>
              <a:t>Bariery związane z e-eksportem</a:t>
            </a:r>
            <a:endParaRPr lang="pl-PL" sz="2400" b="1" dirty="0">
              <a:solidFill>
                <a:srgbClr val="5E5E5E"/>
              </a:solidFill>
              <a:latin typeface="+mj-lt"/>
              <a:cs typeface="Calibri" panose="020F0502020204030204" pitchFamily="34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696059002"/>
      </p:ext>
    </p:extLst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CD14BE40-FC40-471A-9A0C-777E213C3A36}"/>
              </a:ext>
            </a:extLst>
          </p:cNvPr>
          <p:cNvSpPr txBox="1"/>
          <p:nvPr/>
        </p:nvSpPr>
        <p:spPr>
          <a:xfrm>
            <a:off x="1621971" y="2563265"/>
            <a:ext cx="8948057" cy="11131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>
              <a:spcAft>
                <a:spcPts val="600"/>
              </a:spcAft>
            </a:pPr>
            <a:r>
              <a:rPr lang="pl-PL" dirty="0">
                <a:latin typeface="+mj-lt"/>
                <a:cs typeface="Calibri" panose="020F0502020204030204" pitchFamily="34" charset="0"/>
              </a:rPr>
              <a:t>Pięć największych wyzwań związanych z transgranicznym handlem elektronicznym:</a:t>
            </a:r>
          </a:p>
          <a:p>
            <a:pPr marL="285750" indent="-285750" algn="ctr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pl-PL" dirty="0">
              <a:latin typeface="+mj-lt"/>
              <a:cs typeface="Calibri" panose="020F0502020204030204" pitchFamily="34" charset="0"/>
            </a:endParaRPr>
          </a:p>
          <a:p>
            <a:pPr marL="285750" indent="-285750" algn="ctr" defTabSz="1219169" hangingPunct="0">
              <a:spcAft>
                <a:spcPts val="600"/>
              </a:spcAft>
              <a:buFont typeface="Wingdings" panose="05000000000000000000" pitchFamily="2" charset="2"/>
              <a:buChar char="q"/>
            </a:pPr>
            <a:endParaRPr lang="pl-PL" dirty="0">
              <a:latin typeface="+mj-lt"/>
              <a:cs typeface="Calibri" panose="020F0502020204030204" pitchFamily="34" charset="0"/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7D256C2A-B82E-FA6B-1B19-EDFDC51A4FBC}"/>
              </a:ext>
            </a:extLst>
          </p:cNvPr>
          <p:cNvSpPr txBox="1"/>
          <p:nvPr/>
        </p:nvSpPr>
        <p:spPr>
          <a:xfrm>
            <a:off x="2289110" y="1632773"/>
            <a:ext cx="7613780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</a:rPr>
              <a:t>Bariery związane z e-eksportem</a:t>
            </a:r>
            <a:endParaRPr lang="pl-PL" sz="2400" b="1" dirty="0">
              <a:solidFill>
                <a:srgbClr val="5E5E5E"/>
              </a:solidFill>
              <a:latin typeface="+mj-lt"/>
              <a:cs typeface="Calibri" panose="020F0502020204030204" pitchFamily="34" charset="0"/>
              <a:sym typeface="Helvetica Neue"/>
            </a:endParaRPr>
          </a:p>
        </p:txBody>
      </p:sp>
      <p:grpSp>
        <p:nvGrpSpPr>
          <p:cNvPr id="5" name="Grupa 4">
            <a:extLst>
              <a:ext uri="{FF2B5EF4-FFF2-40B4-BE49-F238E27FC236}">
                <a16:creationId xmlns:a16="http://schemas.microsoft.com/office/drawing/2014/main" id="{304E7DD4-578E-E436-DF6A-5E7616176B08}"/>
              </a:ext>
            </a:extLst>
          </p:cNvPr>
          <p:cNvGrpSpPr/>
          <p:nvPr/>
        </p:nvGrpSpPr>
        <p:grpSpPr>
          <a:xfrm>
            <a:off x="3881606" y="3119828"/>
            <a:ext cx="4643098" cy="378315"/>
            <a:chOff x="0" y="628338"/>
            <a:chExt cx="10543095" cy="397800"/>
          </a:xfrm>
        </p:grpSpPr>
        <p:sp>
          <p:nvSpPr>
            <p:cNvPr id="6" name="Prostokąt: zaokrąglone rogi 5">
              <a:extLst>
                <a:ext uri="{FF2B5EF4-FFF2-40B4-BE49-F238E27FC236}">
                  <a16:creationId xmlns:a16="http://schemas.microsoft.com/office/drawing/2014/main" id="{DD389212-B4E9-008D-D7E3-98032D40435C}"/>
                </a:ext>
              </a:extLst>
            </p:cNvPr>
            <p:cNvSpPr/>
            <p:nvPr/>
          </p:nvSpPr>
          <p:spPr>
            <a:xfrm>
              <a:off x="0" y="628338"/>
              <a:ext cx="10543095" cy="397800"/>
            </a:xfrm>
            <a:prstGeom prst="roundRect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L="285750" indent="-285750" algn="ctr">
                <a:buFont typeface="Arial" panose="020B0604020202020204" pitchFamily="34" charset="0"/>
                <a:buChar char="•"/>
              </a:pPr>
              <a:endParaRPr lang="pl-PL" sz="160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7" name="Prostokąt: zaokrąglone rogi 4">
              <a:extLst>
                <a:ext uri="{FF2B5EF4-FFF2-40B4-BE49-F238E27FC236}">
                  <a16:creationId xmlns:a16="http://schemas.microsoft.com/office/drawing/2014/main" id="{FF5E2A24-5815-E44E-A186-EF751F3AD51C}"/>
                </a:ext>
              </a:extLst>
            </p:cNvPr>
            <p:cNvSpPr txBox="1"/>
            <p:nvPr/>
          </p:nvSpPr>
          <p:spPr>
            <a:xfrm>
              <a:off x="19419" y="647757"/>
              <a:ext cx="10504257" cy="3589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</a:bodyPr>
            <a:lstStyle/>
            <a:p>
              <a:pPr algn="ctr" defTabSz="1219169" hangingPunct="0"/>
              <a:r>
                <a:rPr lang="pl-PL" sz="1600" dirty="0">
                  <a:latin typeface="+mj-lt"/>
                  <a:cs typeface="Calibri" panose="020F0502020204030204" pitchFamily="34" charset="0"/>
                </a:rPr>
                <a:t>Waluty</a:t>
              </a:r>
            </a:p>
          </p:txBody>
        </p:sp>
      </p:grpSp>
      <p:grpSp>
        <p:nvGrpSpPr>
          <p:cNvPr id="8" name="Grupa 7">
            <a:extLst>
              <a:ext uri="{FF2B5EF4-FFF2-40B4-BE49-F238E27FC236}">
                <a16:creationId xmlns:a16="http://schemas.microsoft.com/office/drawing/2014/main" id="{56A13846-8145-A84C-6C14-4F7B7FBFE410}"/>
              </a:ext>
            </a:extLst>
          </p:cNvPr>
          <p:cNvGrpSpPr/>
          <p:nvPr/>
        </p:nvGrpSpPr>
        <p:grpSpPr>
          <a:xfrm>
            <a:off x="3881606" y="3566588"/>
            <a:ext cx="4643098" cy="378315"/>
            <a:chOff x="0" y="1075098"/>
            <a:chExt cx="10543095" cy="397800"/>
          </a:xfrm>
        </p:grpSpPr>
        <p:sp>
          <p:nvSpPr>
            <p:cNvPr id="9" name="Prostokąt: zaokrąglone rogi 8">
              <a:extLst>
                <a:ext uri="{FF2B5EF4-FFF2-40B4-BE49-F238E27FC236}">
                  <a16:creationId xmlns:a16="http://schemas.microsoft.com/office/drawing/2014/main" id="{23776256-E312-698E-5E49-79312864AB24}"/>
                </a:ext>
              </a:extLst>
            </p:cNvPr>
            <p:cNvSpPr/>
            <p:nvPr/>
          </p:nvSpPr>
          <p:spPr>
            <a:xfrm>
              <a:off x="0" y="1075098"/>
              <a:ext cx="10543095" cy="397800"/>
            </a:xfrm>
            <a:prstGeom prst="roundRect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L="285750" indent="-285750" algn="ctr">
                <a:buFont typeface="Arial" panose="020B0604020202020204" pitchFamily="34" charset="0"/>
                <a:buChar char="•"/>
              </a:pPr>
              <a:endParaRPr lang="pl-PL" sz="160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0" name="Prostokąt: zaokrąglone rogi 6">
              <a:extLst>
                <a:ext uri="{FF2B5EF4-FFF2-40B4-BE49-F238E27FC236}">
                  <a16:creationId xmlns:a16="http://schemas.microsoft.com/office/drawing/2014/main" id="{F503826F-84EF-2D65-E414-536B63215A62}"/>
                </a:ext>
              </a:extLst>
            </p:cNvPr>
            <p:cNvSpPr txBox="1"/>
            <p:nvPr/>
          </p:nvSpPr>
          <p:spPr>
            <a:xfrm>
              <a:off x="19419" y="1094517"/>
              <a:ext cx="10504257" cy="3589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</a:bodyPr>
            <a:lstStyle/>
            <a:p>
              <a:pPr algn="ctr" defTabSz="1219169" hangingPunct="0">
                <a:spcAft>
                  <a:spcPts val="600"/>
                </a:spcAft>
              </a:pPr>
              <a:r>
                <a:rPr lang="pl-PL" sz="1600" dirty="0">
                  <a:latin typeface="+mj-lt"/>
                  <a:cs typeface="Calibri" panose="020F0502020204030204" pitchFamily="34" charset="0"/>
                </a:rPr>
                <a:t>Metody płatności</a:t>
              </a:r>
            </a:p>
          </p:txBody>
        </p:sp>
      </p:grpSp>
      <p:grpSp>
        <p:nvGrpSpPr>
          <p:cNvPr id="11" name="Grupa 10">
            <a:extLst>
              <a:ext uri="{FF2B5EF4-FFF2-40B4-BE49-F238E27FC236}">
                <a16:creationId xmlns:a16="http://schemas.microsoft.com/office/drawing/2014/main" id="{A302DA4B-B6C4-08A5-D317-795592935AFF}"/>
              </a:ext>
            </a:extLst>
          </p:cNvPr>
          <p:cNvGrpSpPr/>
          <p:nvPr/>
        </p:nvGrpSpPr>
        <p:grpSpPr>
          <a:xfrm>
            <a:off x="3881606" y="4013348"/>
            <a:ext cx="4643098" cy="378315"/>
            <a:chOff x="0" y="1521858"/>
            <a:chExt cx="10543095" cy="397800"/>
          </a:xfrm>
        </p:grpSpPr>
        <p:sp>
          <p:nvSpPr>
            <p:cNvPr id="12" name="Prostokąt: zaokrąglone rogi 11">
              <a:extLst>
                <a:ext uri="{FF2B5EF4-FFF2-40B4-BE49-F238E27FC236}">
                  <a16:creationId xmlns:a16="http://schemas.microsoft.com/office/drawing/2014/main" id="{00706684-BE51-9D12-EA19-87B90FBA958A}"/>
                </a:ext>
              </a:extLst>
            </p:cNvPr>
            <p:cNvSpPr/>
            <p:nvPr/>
          </p:nvSpPr>
          <p:spPr>
            <a:xfrm>
              <a:off x="0" y="1521858"/>
              <a:ext cx="10543095" cy="397800"/>
            </a:xfrm>
            <a:prstGeom prst="roundRect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L="285750" indent="-285750" algn="ctr">
                <a:buFont typeface="Arial" panose="020B0604020202020204" pitchFamily="34" charset="0"/>
                <a:buChar char="•"/>
              </a:pPr>
              <a:endParaRPr lang="pl-PL" sz="160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3" name="Prostokąt: zaokrąglone rogi 8">
              <a:extLst>
                <a:ext uri="{FF2B5EF4-FFF2-40B4-BE49-F238E27FC236}">
                  <a16:creationId xmlns:a16="http://schemas.microsoft.com/office/drawing/2014/main" id="{0335FA5C-9113-F131-C53F-A78F9964E36C}"/>
                </a:ext>
              </a:extLst>
            </p:cNvPr>
            <p:cNvSpPr txBox="1"/>
            <p:nvPr/>
          </p:nvSpPr>
          <p:spPr>
            <a:xfrm>
              <a:off x="19419" y="1541277"/>
              <a:ext cx="10504257" cy="3589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</a:bodyPr>
            <a:lstStyle/>
            <a:p>
              <a:pPr algn="ctr" defTabSz="1219169" hangingPunct="0">
                <a:spcAft>
                  <a:spcPts val="600"/>
                </a:spcAft>
              </a:pPr>
              <a:r>
                <a:rPr lang="pl-PL" sz="1600" dirty="0">
                  <a:latin typeface="+mj-lt"/>
                  <a:cs typeface="Calibri" panose="020F0502020204030204" pitchFamily="34" charset="0"/>
                </a:rPr>
                <a:t>Wysyłka</a:t>
              </a:r>
            </a:p>
          </p:txBody>
        </p:sp>
      </p:grpSp>
      <p:grpSp>
        <p:nvGrpSpPr>
          <p:cNvPr id="14" name="Grupa 13">
            <a:extLst>
              <a:ext uri="{FF2B5EF4-FFF2-40B4-BE49-F238E27FC236}">
                <a16:creationId xmlns:a16="http://schemas.microsoft.com/office/drawing/2014/main" id="{B4666482-DD71-31DA-74F6-4D62EE78F7FC}"/>
              </a:ext>
            </a:extLst>
          </p:cNvPr>
          <p:cNvGrpSpPr/>
          <p:nvPr/>
        </p:nvGrpSpPr>
        <p:grpSpPr>
          <a:xfrm>
            <a:off x="3881606" y="4460108"/>
            <a:ext cx="4643098" cy="378315"/>
            <a:chOff x="0" y="1968618"/>
            <a:chExt cx="10543095" cy="397800"/>
          </a:xfrm>
        </p:grpSpPr>
        <p:sp>
          <p:nvSpPr>
            <p:cNvPr id="15" name="Prostokąt: zaokrąglone rogi 14">
              <a:extLst>
                <a:ext uri="{FF2B5EF4-FFF2-40B4-BE49-F238E27FC236}">
                  <a16:creationId xmlns:a16="http://schemas.microsoft.com/office/drawing/2014/main" id="{72FD3630-2BC1-FC71-2D0A-BEFD216B6E88}"/>
                </a:ext>
              </a:extLst>
            </p:cNvPr>
            <p:cNvSpPr/>
            <p:nvPr/>
          </p:nvSpPr>
          <p:spPr>
            <a:xfrm>
              <a:off x="0" y="1968618"/>
              <a:ext cx="10543095" cy="397800"/>
            </a:xfrm>
            <a:prstGeom prst="roundRect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L="285750" indent="-285750" algn="ctr">
                <a:buFont typeface="Arial" panose="020B0604020202020204" pitchFamily="34" charset="0"/>
                <a:buChar char="•"/>
              </a:pPr>
              <a:endParaRPr lang="pl-PL" sz="160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6" name="Prostokąt: zaokrąglone rogi 10">
              <a:extLst>
                <a:ext uri="{FF2B5EF4-FFF2-40B4-BE49-F238E27FC236}">
                  <a16:creationId xmlns:a16="http://schemas.microsoft.com/office/drawing/2014/main" id="{4A978964-5205-1746-F397-DE970DCEF7D8}"/>
                </a:ext>
              </a:extLst>
            </p:cNvPr>
            <p:cNvSpPr txBox="1"/>
            <p:nvPr/>
          </p:nvSpPr>
          <p:spPr>
            <a:xfrm>
              <a:off x="19419" y="1988037"/>
              <a:ext cx="10504257" cy="3589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</a:bodyPr>
            <a:lstStyle/>
            <a:p>
              <a:pPr algn="ctr" defTabSz="1219169" hangingPunct="0">
                <a:spcAft>
                  <a:spcPts val="600"/>
                </a:spcAft>
              </a:pPr>
              <a:r>
                <a:rPr lang="pl-PL" sz="1600" dirty="0">
                  <a:latin typeface="+mj-lt"/>
                  <a:cs typeface="Calibri" panose="020F0502020204030204" pitchFamily="34" charset="0"/>
                </a:rPr>
                <a:t>Zwroty</a:t>
              </a:r>
            </a:p>
          </p:txBody>
        </p:sp>
      </p:grpSp>
      <p:grpSp>
        <p:nvGrpSpPr>
          <p:cNvPr id="17" name="Grupa 16">
            <a:extLst>
              <a:ext uri="{FF2B5EF4-FFF2-40B4-BE49-F238E27FC236}">
                <a16:creationId xmlns:a16="http://schemas.microsoft.com/office/drawing/2014/main" id="{7F859CFD-888F-AAC6-FAA8-5C836C3116DF}"/>
              </a:ext>
            </a:extLst>
          </p:cNvPr>
          <p:cNvGrpSpPr/>
          <p:nvPr/>
        </p:nvGrpSpPr>
        <p:grpSpPr>
          <a:xfrm>
            <a:off x="3881606" y="4906868"/>
            <a:ext cx="4643098" cy="378315"/>
            <a:chOff x="0" y="2415378"/>
            <a:chExt cx="10543095" cy="397800"/>
          </a:xfrm>
        </p:grpSpPr>
        <p:sp>
          <p:nvSpPr>
            <p:cNvPr id="18" name="Prostokąt: zaokrąglone rogi 17">
              <a:extLst>
                <a:ext uri="{FF2B5EF4-FFF2-40B4-BE49-F238E27FC236}">
                  <a16:creationId xmlns:a16="http://schemas.microsoft.com/office/drawing/2014/main" id="{489CADBF-E4B5-34D7-C066-02F02586B312}"/>
                </a:ext>
              </a:extLst>
            </p:cNvPr>
            <p:cNvSpPr/>
            <p:nvPr/>
          </p:nvSpPr>
          <p:spPr>
            <a:xfrm>
              <a:off x="0" y="2415378"/>
              <a:ext cx="10543095" cy="397800"/>
            </a:xfrm>
            <a:prstGeom prst="roundRect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L="285750" indent="-285750" algn="ctr">
                <a:buFont typeface="Arial" panose="020B0604020202020204" pitchFamily="34" charset="0"/>
                <a:buChar char="•"/>
              </a:pPr>
              <a:endParaRPr lang="pl-PL" sz="160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9" name="Prostokąt: zaokrąglone rogi 12">
              <a:extLst>
                <a:ext uri="{FF2B5EF4-FFF2-40B4-BE49-F238E27FC236}">
                  <a16:creationId xmlns:a16="http://schemas.microsoft.com/office/drawing/2014/main" id="{5687A581-F63B-6145-3A8B-22B007D9FC91}"/>
                </a:ext>
              </a:extLst>
            </p:cNvPr>
            <p:cNvSpPr txBox="1"/>
            <p:nvPr/>
          </p:nvSpPr>
          <p:spPr>
            <a:xfrm>
              <a:off x="19419" y="2434797"/>
              <a:ext cx="10504257" cy="3589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</a:bodyPr>
            <a:lstStyle/>
            <a:p>
              <a:pPr algn="ctr" defTabSz="1219169" hangingPunct="0">
                <a:spcAft>
                  <a:spcPts val="600"/>
                </a:spcAft>
              </a:pPr>
              <a:r>
                <a:rPr lang="pl-PL" sz="1600" dirty="0">
                  <a:latin typeface="+mj-lt"/>
                  <a:cs typeface="Calibri" panose="020F0502020204030204" pitchFamily="34" charset="0"/>
                </a:rPr>
                <a:t>Język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459428"/>
      </p:ext>
    </p:extLst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3480C993-B8F2-450C-823C-ABFF6BB984CF}"/>
              </a:ext>
            </a:extLst>
          </p:cNvPr>
          <p:cNvSpPr txBox="1"/>
          <p:nvPr/>
        </p:nvSpPr>
        <p:spPr>
          <a:xfrm>
            <a:off x="2289110" y="3218686"/>
            <a:ext cx="7613780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</a:rPr>
              <a:t>Bezpieczeństwo transakcji w e-eksporcie</a:t>
            </a:r>
            <a:endParaRPr lang="pl-PL" sz="2400" b="1" dirty="0">
              <a:solidFill>
                <a:srgbClr val="5E5E5E"/>
              </a:solidFill>
              <a:latin typeface="+mj-lt"/>
              <a:cs typeface="Calibri" panose="020F0502020204030204" pitchFamily="34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098585379"/>
      </p:ext>
    </p:extLst>
  </p:cSld>
  <p:clrMapOvr>
    <a:masterClrMapping/>
  </p:clrMapOvr>
  <p:transition spd="med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CD14BE40-FC40-471A-9A0C-777E213C3A36}"/>
              </a:ext>
            </a:extLst>
          </p:cNvPr>
          <p:cNvSpPr txBox="1"/>
          <p:nvPr/>
        </p:nvSpPr>
        <p:spPr>
          <a:xfrm>
            <a:off x="1621971" y="2971950"/>
            <a:ext cx="8948057" cy="18210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defTabSz="1219169" hangingPunct="0">
              <a:spcAft>
                <a:spcPts val="600"/>
              </a:spcAft>
            </a:pPr>
            <a:r>
              <a:rPr lang="pl-PL" dirty="0">
                <a:latin typeface="+mj-lt"/>
                <a:cs typeface="Calibri" panose="020F0502020204030204" pitchFamily="34" charset="0"/>
              </a:rPr>
              <a:t>Do podstaw bezpieczeństwa w e-handlu należą:</a:t>
            </a:r>
          </a:p>
          <a:p>
            <a:pPr marL="285750" indent="-285750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dirty="0">
                <a:latin typeface="+mj-lt"/>
                <a:cs typeface="Calibri" panose="020F0502020204030204" pitchFamily="34" charset="0"/>
              </a:rPr>
              <a:t>Prywatność</a:t>
            </a:r>
          </a:p>
          <a:p>
            <a:pPr marL="285750" indent="-285750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dirty="0">
                <a:latin typeface="+mj-lt"/>
                <a:cs typeface="Calibri" panose="020F0502020204030204" pitchFamily="34" charset="0"/>
              </a:rPr>
              <a:t>Integralność</a:t>
            </a:r>
          </a:p>
          <a:p>
            <a:pPr marL="285750" indent="-285750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dirty="0">
                <a:latin typeface="+mj-lt"/>
                <a:cs typeface="Calibri" panose="020F0502020204030204" pitchFamily="34" charset="0"/>
              </a:rPr>
              <a:t>Uwierzytelnianie</a:t>
            </a:r>
          </a:p>
          <a:p>
            <a:pPr marL="285750" indent="-285750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dirty="0">
                <a:latin typeface="+mj-lt"/>
                <a:cs typeface="Calibri" panose="020F0502020204030204" pitchFamily="34" charset="0"/>
              </a:rPr>
              <a:t>Niezaprzeczalność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A5E72A46-D709-D2A3-501C-E44FDE38A8F9}"/>
              </a:ext>
            </a:extLst>
          </p:cNvPr>
          <p:cNvSpPr txBox="1"/>
          <p:nvPr/>
        </p:nvSpPr>
        <p:spPr>
          <a:xfrm>
            <a:off x="2289110" y="1732786"/>
            <a:ext cx="7613780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</a:rPr>
              <a:t>Bezpieczeństwo transakcji w e-eksporcie</a:t>
            </a:r>
            <a:endParaRPr lang="pl-PL" sz="2400" b="1" dirty="0">
              <a:solidFill>
                <a:srgbClr val="5E5E5E"/>
              </a:solidFill>
              <a:latin typeface="+mj-lt"/>
              <a:cs typeface="Calibri" panose="020F0502020204030204" pitchFamily="34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284703029"/>
      </p:ext>
    </p:extLst>
  </p:cSld>
  <p:clrMapOvr>
    <a:masterClrMapping/>
  </p:clrMapOvr>
  <p:transition spd="med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CD14BE40-FC40-471A-9A0C-777E213C3A36}"/>
              </a:ext>
            </a:extLst>
          </p:cNvPr>
          <p:cNvSpPr txBox="1"/>
          <p:nvPr/>
        </p:nvSpPr>
        <p:spPr>
          <a:xfrm>
            <a:off x="1621971" y="2913178"/>
            <a:ext cx="8948057" cy="14670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defTabSz="1219169" hangingPunct="0">
              <a:spcAft>
                <a:spcPts val="600"/>
              </a:spcAft>
            </a:pPr>
            <a:r>
              <a:rPr lang="pl-PL" dirty="0">
                <a:latin typeface="+mj-lt"/>
                <a:cs typeface="Calibri" panose="020F0502020204030204" pitchFamily="34" charset="0"/>
              </a:rPr>
              <a:t>Najczęstsze problemy związane z bezpieczeństwem w handlu elektronicznym:</a:t>
            </a:r>
          </a:p>
          <a:p>
            <a:pPr marL="371475" indent="-371475" defTabSz="1219169" hangingPunct="0">
              <a:spcAft>
                <a:spcPts val="600"/>
              </a:spcAft>
              <a:buAutoNum type="arabicPeriod"/>
            </a:pPr>
            <a:r>
              <a:rPr lang="pl-PL" dirty="0">
                <a:latin typeface="+mj-lt"/>
                <a:cs typeface="Calibri" panose="020F0502020204030204" pitchFamily="34" charset="0"/>
              </a:rPr>
              <a:t>Brak zaufania do prywatności i bezpieczeństwa e-handlu</a:t>
            </a:r>
          </a:p>
          <a:p>
            <a:pPr marL="371475" indent="-371475" defTabSz="1219169" hangingPunct="0">
              <a:spcAft>
                <a:spcPts val="600"/>
              </a:spcAft>
              <a:buAutoNum type="arabicPeriod"/>
            </a:pPr>
            <a:r>
              <a:rPr lang="pl-PL" dirty="0">
                <a:latin typeface="+mj-lt"/>
                <a:cs typeface="Calibri" panose="020F0502020204030204" pitchFamily="34" charset="0"/>
              </a:rPr>
              <a:t>Złośliwe oprogramowanie, wirusy i oszustwa internetowe</a:t>
            </a:r>
          </a:p>
          <a:p>
            <a:pPr marL="371475" indent="-371475" defTabSz="1219169" hangingPunct="0">
              <a:spcAft>
                <a:spcPts val="600"/>
              </a:spcAft>
              <a:buAutoNum type="arabicPeriod"/>
            </a:pPr>
            <a:r>
              <a:rPr lang="pl-PL" dirty="0">
                <a:latin typeface="+mj-lt"/>
                <a:cs typeface="Calibri" panose="020F0502020204030204" pitchFamily="34" charset="0"/>
              </a:rPr>
              <a:t>Niepewność i złożoność transakcji internetowych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E5BCCE71-5D17-986F-E4B1-ADFE4FEAAE56}"/>
              </a:ext>
            </a:extLst>
          </p:cNvPr>
          <p:cNvSpPr txBox="1"/>
          <p:nvPr/>
        </p:nvSpPr>
        <p:spPr>
          <a:xfrm>
            <a:off x="2289110" y="1761361"/>
            <a:ext cx="7613780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</a:rPr>
              <a:t>Bezpieczeństwo transakcji w e-eksporcie</a:t>
            </a:r>
            <a:endParaRPr lang="pl-PL" sz="2400" b="1" dirty="0">
              <a:solidFill>
                <a:srgbClr val="5E5E5E"/>
              </a:solidFill>
              <a:latin typeface="+mj-lt"/>
              <a:cs typeface="Calibri" panose="020F0502020204030204" pitchFamily="34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044549123"/>
      </p:ext>
    </p:extLst>
  </p:cSld>
  <p:clrMapOvr>
    <a:masterClrMapping/>
  </p:clrMapOvr>
  <p:transition spd="med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CD14BE40-FC40-471A-9A0C-777E213C3A36}"/>
              </a:ext>
            </a:extLst>
          </p:cNvPr>
          <p:cNvSpPr txBox="1"/>
          <p:nvPr/>
        </p:nvSpPr>
        <p:spPr>
          <a:xfrm>
            <a:off x="1621971" y="2759259"/>
            <a:ext cx="8948057" cy="21749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defTabSz="1219169" hangingPunct="0">
              <a:spcAft>
                <a:spcPts val="600"/>
              </a:spcAft>
            </a:pPr>
            <a:r>
              <a:rPr lang="pl-PL" dirty="0">
                <a:latin typeface="+mj-lt"/>
                <a:cs typeface="Calibri" panose="020F0502020204030204" pitchFamily="34" charset="0"/>
              </a:rPr>
              <a:t>Środki bezpieczeństwa witryny e-commerce, które zapewnią Ci ochronę 24/7:</a:t>
            </a:r>
          </a:p>
          <a:p>
            <a:pPr marL="371475" indent="-371475" defTabSz="1219169" hangingPunct="0">
              <a:spcAft>
                <a:spcPts val="600"/>
              </a:spcAft>
              <a:buAutoNum type="arabicPeriod"/>
            </a:pPr>
            <a:r>
              <a:rPr lang="pl-PL" dirty="0">
                <a:latin typeface="+mj-lt"/>
                <a:cs typeface="Calibri" panose="020F0502020204030204" pitchFamily="34" charset="0"/>
              </a:rPr>
              <a:t>Stosuj wielowarstwowe zabezpieczenia</a:t>
            </a:r>
          </a:p>
          <a:p>
            <a:pPr marL="371475" indent="-371475" defTabSz="1219169" hangingPunct="0">
              <a:spcAft>
                <a:spcPts val="600"/>
              </a:spcAft>
              <a:buAutoNum type="arabicPeriod"/>
            </a:pPr>
            <a:r>
              <a:rPr lang="pl-PL" dirty="0">
                <a:latin typeface="+mj-lt"/>
                <a:cs typeface="Calibri" panose="020F0502020204030204" pitchFamily="34" charset="0"/>
              </a:rPr>
              <a:t>Zainstaluj certyfikat SSL (</a:t>
            </a:r>
            <a:r>
              <a:rPr lang="pl-PL" dirty="0" err="1">
                <a:latin typeface="+mj-lt"/>
                <a:cs typeface="Calibri" panose="020F0502020204030204" pitchFamily="34" charset="0"/>
              </a:rPr>
              <a:t>Secure</a:t>
            </a:r>
            <a:r>
              <a:rPr lang="pl-PL" dirty="0">
                <a:latin typeface="+mj-lt"/>
                <a:cs typeface="Calibri" panose="020F0502020204030204" pitchFamily="34" charset="0"/>
              </a:rPr>
              <a:t> Server </a:t>
            </a:r>
            <a:r>
              <a:rPr lang="pl-PL" dirty="0" err="1">
                <a:latin typeface="+mj-lt"/>
                <a:cs typeface="Calibri" panose="020F0502020204030204" pitchFamily="34" charset="0"/>
              </a:rPr>
              <a:t>Layer</a:t>
            </a:r>
            <a:r>
              <a:rPr lang="pl-PL" dirty="0">
                <a:latin typeface="+mj-lt"/>
                <a:cs typeface="Calibri" panose="020F0502020204030204" pitchFamily="34" charset="0"/>
              </a:rPr>
              <a:t>)</a:t>
            </a:r>
          </a:p>
          <a:p>
            <a:pPr marL="371475" indent="-371475" defTabSz="1219169" hangingPunct="0">
              <a:spcAft>
                <a:spcPts val="600"/>
              </a:spcAft>
              <a:buAutoNum type="arabicPeriod"/>
            </a:pPr>
            <a:r>
              <a:rPr lang="pl-PL" dirty="0">
                <a:latin typeface="+mj-lt"/>
                <a:cs typeface="Calibri" panose="020F0502020204030204" pitchFamily="34" charset="0"/>
              </a:rPr>
              <a:t>Stosuj solidne zapory sieciowe</a:t>
            </a:r>
          </a:p>
          <a:p>
            <a:pPr marL="371475" indent="-371475" defTabSz="1219169" hangingPunct="0">
              <a:spcAft>
                <a:spcPts val="600"/>
              </a:spcAft>
              <a:buAutoNum type="arabicPeriod"/>
            </a:pPr>
            <a:r>
              <a:rPr lang="pl-PL" dirty="0">
                <a:latin typeface="+mj-lt"/>
                <a:cs typeface="Calibri" panose="020F0502020204030204" pitchFamily="34" charset="0"/>
              </a:rPr>
              <a:t>Oprogramowanie </a:t>
            </a:r>
            <a:r>
              <a:rPr lang="pl-PL" dirty="0" err="1">
                <a:latin typeface="+mj-lt"/>
                <a:cs typeface="Calibri" panose="020F0502020204030204" pitchFamily="34" charset="0"/>
              </a:rPr>
              <a:t>Anti-Malware</a:t>
            </a:r>
            <a:endParaRPr lang="pl-PL" dirty="0">
              <a:latin typeface="+mj-lt"/>
              <a:cs typeface="Calibri" panose="020F0502020204030204" pitchFamily="34" charset="0"/>
            </a:endParaRPr>
          </a:p>
          <a:p>
            <a:pPr marL="371475" indent="-371475" defTabSz="1219169" hangingPunct="0">
              <a:spcAft>
                <a:spcPts val="600"/>
              </a:spcAft>
              <a:buAutoNum type="arabicPeriod"/>
            </a:pPr>
            <a:r>
              <a:rPr lang="pl-PL" dirty="0">
                <a:latin typeface="+mj-lt"/>
                <a:cs typeface="Calibri" panose="020F0502020204030204" pitchFamily="34" charset="0"/>
              </a:rPr>
              <a:t>Przestrzegaj wymagań PCI-DSS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3509E927-9B47-E974-8E0F-D44B23632093}"/>
              </a:ext>
            </a:extLst>
          </p:cNvPr>
          <p:cNvSpPr txBox="1"/>
          <p:nvPr/>
        </p:nvSpPr>
        <p:spPr>
          <a:xfrm>
            <a:off x="2289110" y="1597055"/>
            <a:ext cx="7613780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</a:rPr>
              <a:t>Bezpieczeństwo transakcji w e-eksporcie</a:t>
            </a:r>
            <a:endParaRPr lang="pl-PL" sz="2400" b="1" dirty="0">
              <a:solidFill>
                <a:srgbClr val="5E5E5E"/>
              </a:solidFill>
              <a:latin typeface="+mj-lt"/>
              <a:cs typeface="Calibri" panose="020F0502020204030204" pitchFamily="34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4122786471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CD14BE40-FC40-471A-9A0C-777E213C3A36}"/>
              </a:ext>
            </a:extLst>
          </p:cNvPr>
          <p:cNvSpPr txBox="1"/>
          <p:nvPr/>
        </p:nvSpPr>
        <p:spPr>
          <a:xfrm>
            <a:off x="2134482" y="1880361"/>
            <a:ext cx="8948057" cy="5437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defTabSz="1219169" hangingPunct="0"/>
            <a:r>
              <a:rPr lang="pl-PL" sz="1600" dirty="0">
                <a:latin typeface="+mj-lt"/>
                <a:cs typeface="Calibri" panose="020F0502020204030204" pitchFamily="34" charset="0"/>
              </a:rPr>
              <a:t>Narzędzia dla witryn</a:t>
            </a:r>
          </a:p>
          <a:p>
            <a:pPr marL="285750" indent="-285750" defTabSz="1219169" hangingPunct="0">
              <a:buFont typeface="Wingdings" panose="05000000000000000000" pitchFamily="2" charset="2"/>
              <a:buChar char="Ø"/>
            </a:pPr>
            <a:r>
              <a:rPr lang="pl-PL" sz="1600" dirty="0" err="1">
                <a:latin typeface="+mj-lt"/>
                <a:cs typeface="Calibri" panose="020F0502020204030204" pitchFamily="34" charset="0"/>
              </a:rPr>
              <a:t>Presta</a:t>
            </a:r>
            <a:r>
              <a:rPr lang="pl-PL" sz="1600" dirty="0">
                <a:latin typeface="+mj-lt"/>
                <a:cs typeface="Calibri" panose="020F0502020204030204" pitchFamily="34" charset="0"/>
              </a:rPr>
              <a:t> Shop np. </a:t>
            </a:r>
            <a:r>
              <a:rPr lang="pl-PL" sz="1600" dirty="0">
                <a:latin typeface="+mj-lt"/>
                <a:cs typeface="Calibri" panose="020F0502020204030204" pitchFamily="34" charset="0"/>
                <a:hlinkClick r:id="rId2"/>
              </a:rPr>
              <a:t>https://sklepmartes.pl/</a:t>
            </a:r>
            <a:r>
              <a:rPr lang="pl-PL" sz="1600" dirty="0">
                <a:latin typeface="+mj-lt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12" name="Obraz 11">
            <a:extLst>
              <a:ext uri="{FF2B5EF4-FFF2-40B4-BE49-F238E27FC236}">
                <a16:creationId xmlns:a16="http://schemas.microsoft.com/office/drawing/2014/main" id="{CD2D970A-44F0-438C-B3B7-AA32ACB3A7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4482" y="2554028"/>
            <a:ext cx="7923034" cy="3561299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chemeClr val="bg1">
                <a:lumMod val="85000"/>
              </a:schemeClr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6695104D-1BEB-B82D-57B7-08DE98F0B52B}"/>
              </a:ext>
            </a:extLst>
          </p:cNvPr>
          <p:cNvSpPr txBox="1"/>
          <p:nvPr/>
        </p:nvSpPr>
        <p:spPr>
          <a:xfrm>
            <a:off x="2764971" y="1089848"/>
            <a:ext cx="6662057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  <a:sym typeface="Helvetica Neue"/>
              </a:rPr>
              <a:t>Narzędzia IT w e-commerce</a:t>
            </a:r>
          </a:p>
        </p:txBody>
      </p:sp>
    </p:spTree>
    <p:extLst>
      <p:ext uri="{BB962C8B-B14F-4D97-AF65-F5344CB8AC3E}">
        <p14:creationId xmlns:p14="http://schemas.microsoft.com/office/powerpoint/2010/main" val="1774507575"/>
      </p:ext>
    </p:extLst>
  </p:cSld>
  <p:clrMapOvr>
    <a:masterClrMapping/>
  </p:clrMapOvr>
  <p:transition spd="med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3480C993-B8F2-450C-823C-ABFF6BB984CF}"/>
              </a:ext>
            </a:extLst>
          </p:cNvPr>
          <p:cNvSpPr txBox="1"/>
          <p:nvPr/>
        </p:nvSpPr>
        <p:spPr>
          <a:xfrm>
            <a:off x="2289110" y="3218686"/>
            <a:ext cx="7613780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  <a:sym typeface="Helvetica Neue"/>
              </a:rPr>
              <a:t>G</a:t>
            </a:r>
            <a:r>
              <a:rPr lang="pl-PL" sz="2400" b="1" dirty="0">
                <a:latin typeface="+mj-lt"/>
                <a:cs typeface="Calibri" panose="020F0502020204030204" pitchFamily="34" charset="0"/>
              </a:rPr>
              <a:t>warancja i rękojmia</a:t>
            </a:r>
            <a:endParaRPr lang="pl-PL" sz="2400" b="1" dirty="0">
              <a:latin typeface="+mj-lt"/>
              <a:cs typeface="Calibri" panose="020F0502020204030204" pitchFamily="34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52471263"/>
      </p:ext>
    </p:extLst>
  </p:cSld>
  <p:clrMapOvr>
    <a:masterClrMapping/>
  </p:clrMapOvr>
  <p:transition spd="med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CD14BE40-FC40-471A-9A0C-777E213C3A36}"/>
              </a:ext>
            </a:extLst>
          </p:cNvPr>
          <p:cNvSpPr txBox="1"/>
          <p:nvPr/>
        </p:nvSpPr>
        <p:spPr>
          <a:xfrm>
            <a:off x="1950657" y="3144516"/>
            <a:ext cx="8290686" cy="15901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342900" indent="-342900" algn="just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dirty="0">
                <a:latin typeface="+mj-lt"/>
                <a:cs typeface="Calibri" panose="020F0502020204030204" pitchFamily="34" charset="0"/>
              </a:rPr>
              <a:t>Rękojmia to zbiór uprawnień kupującego, który nabył daną rzecz, </a:t>
            </a:r>
            <a:br>
              <a:rPr lang="pl-PL" dirty="0">
                <a:latin typeface="+mj-lt"/>
                <a:cs typeface="Calibri" panose="020F0502020204030204" pitchFamily="34" charset="0"/>
              </a:rPr>
            </a:br>
            <a:r>
              <a:rPr lang="pl-PL" dirty="0">
                <a:latin typeface="+mj-lt"/>
                <a:cs typeface="Calibri" panose="020F0502020204030204" pitchFamily="34" charset="0"/>
              </a:rPr>
              <a:t>oraz zbiór obowiązków prawnych nałożonych na stronę sprzedającą</a:t>
            </a:r>
          </a:p>
          <a:p>
            <a:pPr marL="342900" indent="-342900" algn="just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dirty="0">
                <a:latin typeface="+mj-lt"/>
                <a:cs typeface="Calibri" panose="020F0502020204030204" pitchFamily="34" charset="0"/>
              </a:rPr>
              <a:t>Gwarancja nie wynika bezpośrednio z mocy prawa, ale z odpowiedniego oświadczenia złożonego przez gwaranta, którym może być producent rzeczy, importer, dystrybutor lub sprzedawca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340D2A7B-EB5F-163C-25D3-461E87D8AFAD}"/>
              </a:ext>
            </a:extLst>
          </p:cNvPr>
          <p:cNvSpPr txBox="1"/>
          <p:nvPr/>
        </p:nvSpPr>
        <p:spPr>
          <a:xfrm>
            <a:off x="2289110" y="2075687"/>
            <a:ext cx="7613780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  <a:sym typeface="Helvetica Neue"/>
              </a:rPr>
              <a:t>G</a:t>
            </a:r>
            <a:r>
              <a:rPr lang="pl-PL" sz="2400" b="1" dirty="0">
                <a:latin typeface="+mj-lt"/>
                <a:cs typeface="Calibri" panose="020F0502020204030204" pitchFamily="34" charset="0"/>
              </a:rPr>
              <a:t>warancja i rękojmia</a:t>
            </a:r>
            <a:endParaRPr lang="pl-PL" sz="2400" b="1" dirty="0">
              <a:latin typeface="+mj-lt"/>
              <a:cs typeface="Calibri" panose="020F0502020204030204" pitchFamily="34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213681948"/>
      </p:ext>
    </p:extLst>
  </p:cSld>
  <p:clrMapOvr>
    <a:masterClrMapping/>
  </p:clrMapOvr>
  <p:transition spd="med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CD14BE40-FC40-471A-9A0C-777E213C3A36}"/>
              </a:ext>
            </a:extLst>
          </p:cNvPr>
          <p:cNvSpPr txBox="1"/>
          <p:nvPr/>
        </p:nvSpPr>
        <p:spPr>
          <a:xfrm>
            <a:off x="1621970" y="3125868"/>
            <a:ext cx="8948057" cy="11131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defTabSz="1219169" hangingPunct="0">
              <a:spcAft>
                <a:spcPts val="600"/>
              </a:spcAft>
            </a:pPr>
            <a:r>
              <a:rPr lang="pl-PL" dirty="0">
                <a:latin typeface="+mj-lt"/>
                <a:cs typeface="Calibri" panose="020F0502020204030204" pitchFamily="34" charset="0"/>
              </a:rPr>
              <a:t>Nadchodzące zmiany:</a:t>
            </a:r>
          </a:p>
          <a:p>
            <a:pPr marL="285750" indent="-285750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dirty="0">
                <a:latin typeface="+mj-lt"/>
                <a:cs typeface="Calibri" panose="020F0502020204030204" pitchFamily="34" charset="0"/>
              </a:rPr>
              <a:t>Dyrektywa towarowa</a:t>
            </a:r>
          </a:p>
          <a:p>
            <a:pPr marL="285750" indent="-285750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dirty="0">
                <a:latin typeface="+mj-lt"/>
                <a:cs typeface="Calibri" panose="020F0502020204030204" pitchFamily="34" charset="0"/>
              </a:rPr>
              <a:t>Zmiany w reklamacji konsumenckiej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F14C3A66-9D4D-EBC1-B5C2-BCA0DC460E27}"/>
              </a:ext>
            </a:extLst>
          </p:cNvPr>
          <p:cNvSpPr txBox="1"/>
          <p:nvPr/>
        </p:nvSpPr>
        <p:spPr>
          <a:xfrm>
            <a:off x="2289109" y="2068542"/>
            <a:ext cx="7613780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  <a:sym typeface="Helvetica Neue"/>
              </a:rPr>
              <a:t>G</a:t>
            </a:r>
            <a:r>
              <a:rPr lang="pl-PL" sz="2400" b="1" dirty="0">
                <a:latin typeface="+mj-lt"/>
                <a:cs typeface="Calibri" panose="020F0502020204030204" pitchFamily="34" charset="0"/>
              </a:rPr>
              <a:t>warancja i rękojmia</a:t>
            </a:r>
            <a:endParaRPr lang="pl-PL" sz="2400" b="1" dirty="0">
              <a:latin typeface="+mj-lt"/>
              <a:cs typeface="Calibri" panose="020F0502020204030204" pitchFamily="34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245004911"/>
      </p:ext>
    </p:extLst>
  </p:cSld>
  <p:clrMapOvr>
    <a:masterClrMapping/>
  </p:clrMapOvr>
  <p:transition spd="med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3480C993-B8F2-450C-823C-ABFF6BB984CF}"/>
              </a:ext>
            </a:extLst>
          </p:cNvPr>
          <p:cNvSpPr txBox="1"/>
          <p:nvPr/>
        </p:nvSpPr>
        <p:spPr>
          <a:xfrm>
            <a:off x="2289110" y="3218686"/>
            <a:ext cx="7613780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</a:rPr>
              <a:t>E-Commerce a ochrona danych osobowych</a:t>
            </a:r>
            <a:endParaRPr lang="pl-PL" sz="2400" b="1" dirty="0">
              <a:solidFill>
                <a:srgbClr val="5E5E5E"/>
              </a:solidFill>
              <a:latin typeface="+mj-lt"/>
              <a:cs typeface="Calibri" panose="020F0502020204030204" pitchFamily="34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389021555"/>
      </p:ext>
    </p:extLst>
  </p:cSld>
  <p:clrMapOvr>
    <a:masterClrMapping/>
  </p:clrMapOvr>
  <p:transition spd="med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CD14BE40-FC40-471A-9A0C-777E213C3A36}"/>
              </a:ext>
            </a:extLst>
          </p:cNvPr>
          <p:cNvSpPr txBox="1"/>
          <p:nvPr/>
        </p:nvSpPr>
        <p:spPr>
          <a:xfrm>
            <a:off x="1621971" y="2040769"/>
            <a:ext cx="8948057" cy="360611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defTabSz="1219169" hangingPunct="0">
              <a:spcAft>
                <a:spcPts val="600"/>
              </a:spcAft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Najważniejsze elementy ochrony danych osobowych w e-handlu:</a:t>
            </a:r>
          </a:p>
          <a:p>
            <a:pPr marL="285750" indent="-285750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Firmy kurierskie a dane osobowe</a:t>
            </a:r>
          </a:p>
          <a:p>
            <a:pPr marL="285750" indent="-285750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Dokumenty sklepu a RODO</a:t>
            </a:r>
          </a:p>
          <a:p>
            <a:pPr marL="285750" indent="-285750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Rejestr przetwarzania danych</a:t>
            </a:r>
          </a:p>
          <a:p>
            <a:pPr marL="285750" indent="-285750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Pozyskanie zgód</a:t>
            </a:r>
          </a:p>
          <a:p>
            <a:pPr marL="285750" indent="-285750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Obowiązki sklepu wobec osób, których dane dotyczą:</a:t>
            </a:r>
          </a:p>
          <a:p>
            <a:pPr marL="571500" indent="-285750" defTabSz="1219169" hangingPunct="0">
              <a:spcAft>
                <a:spcPts val="600"/>
              </a:spcAft>
              <a:buSzPct val="50000"/>
              <a:buFont typeface="Courier New" panose="02070309020205020404" pitchFamily="49" charset="0"/>
              <a:buChar char="o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Prawo dostępu</a:t>
            </a:r>
          </a:p>
          <a:p>
            <a:pPr marL="571500" indent="-285750" defTabSz="1219169" hangingPunct="0">
              <a:spcAft>
                <a:spcPts val="600"/>
              </a:spcAft>
              <a:buSzPct val="50000"/>
              <a:buFont typeface="Courier New" panose="02070309020205020404" pitchFamily="49" charset="0"/>
              <a:buChar char="o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Prawo do sprostowania</a:t>
            </a:r>
          </a:p>
          <a:p>
            <a:pPr marL="571500" indent="-285750" defTabSz="1219169" hangingPunct="0">
              <a:spcAft>
                <a:spcPts val="600"/>
              </a:spcAft>
              <a:buSzPct val="50000"/>
              <a:buFont typeface="Courier New" panose="02070309020205020404" pitchFamily="49" charset="0"/>
              <a:buChar char="o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Prawo do bycia zapomnianym</a:t>
            </a:r>
          </a:p>
          <a:p>
            <a:pPr marL="285750" indent="-285750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Bezpieczeństwo danych</a:t>
            </a:r>
          </a:p>
          <a:p>
            <a:pPr marL="285750" indent="-285750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Pracownicy sklepu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968AF406-0ADD-92E8-1FFF-8EF13287172A}"/>
              </a:ext>
            </a:extLst>
          </p:cNvPr>
          <p:cNvSpPr txBox="1"/>
          <p:nvPr/>
        </p:nvSpPr>
        <p:spPr>
          <a:xfrm>
            <a:off x="2289110" y="1296841"/>
            <a:ext cx="7613780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</a:rPr>
              <a:t>E-Commerce a ochrona danych osobowych</a:t>
            </a:r>
            <a:endParaRPr lang="pl-PL" sz="2400" b="1" dirty="0">
              <a:solidFill>
                <a:srgbClr val="5E5E5E"/>
              </a:solidFill>
              <a:latin typeface="+mj-lt"/>
              <a:cs typeface="Calibri" panose="020F0502020204030204" pitchFamily="34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96877845"/>
      </p:ext>
    </p:extLst>
  </p:cSld>
  <p:clrMapOvr>
    <a:masterClrMapping/>
  </p:clrMapOvr>
  <p:transition spd="med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3480C993-B8F2-450C-823C-ABFF6BB984CF}"/>
              </a:ext>
            </a:extLst>
          </p:cNvPr>
          <p:cNvSpPr txBox="1"/>
          <p:nvPr/>
        </p:nvSpPr>
        <p:spPr>
          <a:xfrm>
            <a:off x="2289110" y="3218686"/>
            <a:ext cx="7613780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  <a:sym typeface="Helvetica Neue"/>
              </a:rPr>
              <a:t>VAT polski, OSS, VAT lokalny</a:t>
            </a:r>
          </a:p>
        </p:txBody>
      </p:sp>
    </p:spTree>
    <p:extLst>
      <p:ext uri="{BB962C8B-B14F-4D97-AF65-F5344CB8AC3E}">
        <p14:creationId xmlns:p14="http://schemas.microsoft.com/office/powerpoint/2010/main" val="2611131845"/>
      </p:ext>
    </p:extLst>
  </p:cSld>
  <p:clrMapOvr>
    <a:masterClrMapping/>
  </p:clrMapOvr>
  <p:transition spd="med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CD14BE40-FC40-471A-9A0C-777E213C3A36}"/>
              </a:ext>
            </a:extLst>
          </p:cNvPr>
          <p:cNvSpPr txBox="1"/>
          <p:nvPr/>
        </p:nvSpPr>
        <p:spPr>
          <a:xfrm>
            <a:off x="1621971" y="2507534"/>
            <a:ext cx="8948057" cy="282128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just" defTabSz="1219169" hangingPunct="0">
              <a:spcAft>
                <a:spcPts val="600"/>
              </a:spcAft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W handlu elektronicznym w Europie rozróżniamy dwa modele naliczania podatku VAT:</a:t>
            </a:r>
          </a:p>
          <a:p>
            <a:pPr marL="285750" indent="-285750" algn="just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VAT polski – jeśli sprzedajesz swoje produkty np. poprzez Amazon do Niemiec, ale wysyłasz </a:t>
            </a:r>
            <a:br>
              <a:rPr lang="pl-PL" sz="1600" dirty="0">
                <a:latin typeface="+mj-lt"/>
                <a:cs typeface="Calibri" panose="020F0502020204030204" pitchFamily="34" charset="0"/>
              </a:rPr>
            </a:br>
            <a:r>
              <a:rPr lang="pl-PL" sz="1600" dirty="0">
                <a:latin typeface="+mj-lt"/>
                <a:cs typeface="Calibri" panose="020F0502020204030204" pitchFamily="34" charset="0"/>
              </a:rPr>
              <a:t>je z Polski, to VAT należny rozliczysz w swoim urzędzie skarbowym</a:t>
            </a:r>
          </a:p>
          <a:p>
            <a:pPr marL="285750" indent="-285750" algn="just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OSS (ONE STOP SHOP) – rozliczany lokalnie i kwartalnie VAT ze sprzedaży zagranicznej </a:t>
            </a:r>
            <a:br>
              <a:rPr lang="pl-PL" sz="1600" dirty="0">
                <a:latin typeface="+mj-lt"/>
                <a:cs typeface="Calibri" panose="020F0502020204030204" pitchFamily="34" charset="0"/>
              </a:rPr>
            </a:br>
            <a:r>
              <a:rPr lang="pl-PL" sz="1600" dirty="0">
                <a:latin typeface="+mj-lt"/>
                <a:cs typeface="Calibri" panose="020F0502020204030204" pitchFamily="34" charset="0"/>
              </a:rPr>
              <a:t>w kanale elektronicznym. WAŻNE: dotyczy tylko transakcji B2C i jest wymuszony przekroczeniem limitu 10 000 EUR/rok. Na szczęście nie musisz rejestrować numeru VAT </a:t>
            </a:r>
            <a:br>
              <a:rPr lang="pl-PL" sz="1600" dirty="0">
                <a:latin typeface="+mj-lt"/>
                <a:cs typeface="Calibri" panose="020F0502020204030204" pitchFamily="34" charset="0"/>
              </a:rPr>
            </a:br>
            <a:r>
              <a:rPr lang="pl-PL" sz="1600" dirty="0">
                <a:latin typeface="+mj-lt"/>
                <a:cs typeface="Calibri" panose="020F0502020204030204" pitchFamily="34" charset="0"/>
              </a:rPr>
              <a:t>w kraju sprzedaży</a:t>
            </a:r>
          </a:p>
          <a:p>
            <a:pPr marL="285750" indent="-2857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VAT Lokalny – naliczany i opłacany w miejscu magazynowania towaru. Jeśli chcesz sprzedawać towar, który magazynujesz w Niemczech do klientów niemieckich np. poprzez Kaufland.de, musisz mieć niemiecki numer VAT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FB071B31-55F1-C0CF-B3E6-A50021194754}"/>
              </a:ext>
            </a:extLst>
          </p:cNvPr>
          <p:cNvSpPr txBox="1"/>
          <p:nvPr/>
        </p:nvSpPr>
        <p:spPr>
          <a:xfrm>
            <a:off x="2289109" y="1675636"/>
            <a:ext cx="7613780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  <a:sym typeface="Helvetica Neue"/>
              </a:rPr>
              <a:t>VAT polski, OSS, VAT lokalny</a:t>
            </a:r>
          </a:p>
        </p:txBody>
      </p:sp>
    </p:spTree>
    <p:extLst>
      <p:ext uri="{BB962C8B-B14F-4D97-AF65-F5344CB8AC3E}">
        <p14:creationId xmlns:p14="http://schemas.microsoft.com/office/powerpoint/2010/main" val="1550497550"/>
      </p:ext>
    </p:extLst>
  </p:cSld>
  <p:clrMapOvr>
    <a:masterClrMapping/>
  </p:clrMapOvr>
  <p:transition spd="med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3480C993-B8F2-450C-823C-ABFF6BB984CF}"/>
              </a:ext>
            </a:extLst>
          </p:cNvPr>
          <p:cNvSpPr txBox="1"/>
          <p:nvPr/>
        </p:nvSpPr>
        <p:spPr>
          <a:xfrm>
            <a:off x="2289110" y="3218686"/>
            <a:ext cx="7613780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 err="1">
                <a:latin typeface="+mj-lt"/>
                <a:cs typeface="Calibri" panose="020F0502020204030204" pitchFamily="34" charset="0"/>
              </a:rPr>
              <a:t>Fullfilment</a:t>
            </a:r>
            <a:r>
              <a:rPr lang="pl-PL" sz="2400" b="1" dirty="0">
                <a:latin typeface="+mj-lt"/>
                <a:cs typeface="Calibri" panose="020F0502020204030204" pitchFamily="34" charset="0"/>
              </a:rPr>
              <a:t>, czy wysyłka z własnego magazynu</a:t>
            </a:r>
            <a:endParaRPr lang="pl-PL" sz="2400" b="1" dirty="0">
              <a:solidFill>
                <a:srgbClr val="5E5E5E"/>
              </a:solidFill>
              <a:latin typeface="+mj-lt"/>
              <a:cs typeface="Calibri" panose="020F0502020204030204" pitchFamily="34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508210514"/>
      </p:ext>
    </p:extLst>
  </p:cSld>
  <p:clrMapOvr>
    <a:masterClrMapping/>
  </p:clrMapOvr>
  <p:transition spd="med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CD14BE40-FC40-471A-9A0C-777E213C3A36}"/>
              </a:ext>
            </a:extLst>
          </p:cNvPr>
          <p:cNvSpPr txBox="1"/>
          <p:nvPr/>
        </p:nvSpPr>
        <p:spPr>
          <a:xfrm>
            <a:off x="1977798" y="2135689"/>
            <a:ext cx="8236404" cy="354456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just" defTabSz="1219169" hangingPunct="0">
              <a:spcAft>
                <a:spcPts val="600"/>
              </a:spcAft>
            </a:pPr>
            <a:r>
              <a:rPr lang="pl-PL" sz="1400" dirty="0">
                <a:latin typeface="+mj-lt"/>
                <a:cs typeface="Calibri" panose="020F0502020204030204" pitchFamily="34" charset="0"/>
              </a:rPr>
              <a:t>Na podstawie Amazon przedstawimy różnicę zagadnienia.</a:t>
            </a:r>
          </a:p>
          <a:p>
            <a:pPr algn="just" defTabSz="1219169" hangingPunct="0">
              <a:spcAft>
                <a:spcPts val="600"/>
              </a:spcAft>
            </a:pPr>
            <a:endParaRPr lang="pl-PL" sz="1400" dirty="0">
              <a:latin typeface="+mj-lt"/>
              <a:cs typeface="Calibri" panose="020F0502020204030204" pitchFamily="34" charset="0"/>
            </a:endParaRPr>
          </a:p>
          <a:p>
            <a:pPr algn="just" defTabSz="1219169" hangingPunct="0">
              <a:spcAft>
                <a:spcPts val="600"/>
              </a:spcAft>
            </a:pPr>
            <a:r>
              <a:rPr lang="pl-PL" sz="1400" b="1" dirty="0">
                <a:latin typeface="+mj-lt"/>
                <a:cs typeface="Calibri" panose="020F0502020204030204" pitchFamily="34" charset="0"/>
              </a:rPr>
              <a:t>Co to jest usługa </a:t>
            </a:r>
            <a:r>
              <a:rPr lang="pl-PL" sz="1400" b="1" dirty="0" err="1">
                <a:latin typeface="+mj-lt"/>
                <a:cs typeface="Calibri" panose="020F0502020204030204" pitchFamily="34" charset="0"/>
              </a:rPr>
              <a:t>Fulfillment</a:t>
            </a:r>
            <a:r>
              <a:rPr lang="pl-PL" sz="1400" b="1" dirty="0">
                <a:latin typeface="+mj-lt"/>
                <a:cs typeface="Calibri" panose="020F0502020204030204" pitchFamily="34" charset="0"/>
              </a:rPr>
              <a:t> by Amazon - FBA?</a:t>
            </a:r>
          </a:p>
          <a:p>
            <a:pPr algn="just" defTabSz="1219169" hangingPunct="0">
              <a:spcAft>
                <a:spcPts val="600"/>
              </a:spcAft>
            </a:pPr>
            <a:r>
              <a:rPr lang="pl-PL" sz="1400" dirty="0">
                <a:latin typeface="+mj-lt"/>
                <a:cs typeface="Calibri" panose="020F0502020204030204" pitchFamily="34" charset="0"/>
              </a:rPr>
              <a:t>"Ty sprzedajesz. My to wysyłamy", jak mówi firma Amazon. W ramach usługi FBA sprzedawca przechowuje produkty w centrach realizacji zamówień firmy Amazon, gdzie Amazon kompletuje, pakuje </a:t>
            </a:r>
            <a:br>
              <a:rPr lang="pl-PL" sz="1400" dirty="0">
                <a:latin typeface="+mj-lt"/>
                <a:cs typeface="Calibri" panose="020F0502020204030204" pitchFamily="34" charset="0"/>
              </a:rPr>
            </a:br>
            <a:r>
              <a:rPr lang="pl-PL" sz="1400" dirty="0">
                <a:latin typeface="+mj-lt"/>
                <a:cs typeface="Calibri" panose="020F0502020204030204" pitchFamily="34" charset="0"/>
              </a:rPr>
              <a:t>i wysyła te produkty</a:t>
            </a:r>
          </a:p>
          <a:p>
            <a:pPr algn="just" defTabSz="1219169" hangingPunct="0">
              <a:spcAft>
                <a:spcPts val="600"/>
              </a:spcAft>
            </a:pPr>
            <a:endParaRPr lang="pl-PL" sz="1400" dirty="0">
              <a:latin typeface="+mj-lt"/>
              <a:cs typeface="Calibri" panose="020F0502020204030204" pitchFamily="34" charset="0"/>
            </a:endParaRPr>
          </a:p>
          <a:p>
            <a:pPr algn="just" defTabSz="1219169" hangingPunct="0">
              <a:spcAft>
                <a:spcPts val="600"/>
              </a:spcAft>
            </a:pPr>
            <a:r>
              <a:rPr lang="pl-PL" sz="1400" b="1" dirty="0">
                <a:latin typeface="+mj-lt"/>
                <a:cs typeface="Calibri" panose="020F0502020204030204" pitchFamily="34" charset="0"/>
              </a:rPr>
              <a:t>Co to jest usługa Amazon </a:t>
            </a:r>
            <a:r>
              <a:rPr lang="pl-PL" sz="1400" b="1" dirty="0" err="1">
                <a:latin typeface="+mj-lt"/>
                <a:cs typeface="Calibri" panose="020F0502020204030204" pitchFamily="34" charset="0"/>
              </a:rPr>
              <a:t>Fulfillment</a:t>
            </a:r>
            <a:r>
              <a:rPr lang="pl-PL" sz="1400" b="1" dirty="0">
                <a:latin typeface="+mj-lt"/>
                <a:cs typeface="Calibri" panose="020F0502020204030204" pitchFamily="34" charset="0"/>
              </a:rPr>
              <a:t> By Merchant - FBM?</a:t>
            </a:r>
          </a:p>
          <a:p>
            <a:pPr algn="just" defTabSz="1219169" hangingPunct="0">
              <a:spcAft>
                <a:spcPts val="600"/>
              </a:spcAft>
            </a:pPr>
            <a:r>
              <a:rPr lang="pl-PL" sz="1400" dirty="0">
                <a:latin typeface="+mj-lt"/>
                <a:cs typeface="Calibri" panose="020F0502020204030204" pitchFamily="34" charset="0"/>
              </a:rPr>
              <a:t>W ramach FBM sprzedawca wystawia produkt na Amazon, a sam zajmuje się jego przechowywaniem </a:t>
            </a:r>
            <a:br>
              <a:rPr lang="pl-PL" sz="1400" dirty="0">
                <a:latin typeface="+mj-lt"/>
                <a:cs typeface="Calibri" panose="020F0502020204030204" pitchFamily="34" charset="0"/>
              </a:rPr>
            </a:br>
            <a:r>
              <a:rPr lang="pl-PL" sz="1400" dirty="0">
                <a:latin typeface="+mj-lt"/>
                <a:cs typeface="Calibri" panose="020F0502020204030204" pitchFamily="34" charset="0"/>
              </a:rPr>
              <a:t>i wszystkimi aspektami realizacji zamówienia. </a:t>
            </a:r>
          </a:p>
          <a:p>
            <a:pPr algn="just" defTabSz="1219169" hangingPunct="0">
              <a:spcAft>
                <a:spcPts val="600"/>
              </a:spcAft>
            </a:pPr>
            <a:endParaRPr lang="pl-PL" sz="1400" dirty="0">
              <a:latin typeface="+mj-lt"/>
              <a:cs typeface="Calibri" panose="020F0502020204030204" pitchFamily="34" charset="0"/>
            </a:endParaRPr>
          </a:p>
          <a:p>
            <a:pPr algn="just" defTabSz="1219169" hangingPunct="0">
              <a:spcAft>
                <a:spcPts val="600"/>
              </a:spcAft>
            </a:pPr>
            <a:r>
              <a:rPr lang="pl-PL" sz="1400" dirty="0">
                <a:latin typeface="+mj-lt"/>
                <a:cs typeface="Calibri" panose="020F0502020204030204" pitchFamily="34" charset="0"/>
              </a:rPr>
              <a:t>Powyższe rozwiązanie możliwe jest na każdej platformie – również we własnym sklepie internetowym. Powstały wyspecjalizowane firmy zajmujące się wyłącznie </a:t>
            </a:r>
            <a:r>
              <a:rPr lang="pl-PL" sz="1400" dirty="0" err="1">
                <a:latin typeface="+mj-lt"/>
                <a:cs typeface="Calibri" panose="020F0502020204030204" pitchFamily="34" charset="0"/>
              </a:rPr>
              <a:t>fullfimentem</a:t>
            </a:r>
            <a:r>
              <a:rPr lang="pl-PL" sz="1400" dirty="0">
                <a:latin typeface="+mj-lt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A49B43B2-1718-BC03-3847-B4C4E7CA47C3}"/>
              </a:ext>
            </a:extLst>
          </p:cNvPr>
          <p:cNvSpPr txBox="1"/>
          <p:nvPr/>
        </p:nvSpPr>
        <p:spPr>
          <a:xfrm>
            <a:off x="2346260" y="1304161"/>
            <a:ext cx="7613780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 err="1">
                <a:latin typeface="+mj-lt"/>
                <a:cs typeface="Calibri" panose="020F0502020204030204" pitchFamily="34" charset="0"/>
              </a:rPr>
              <a:t>Fullfilment</a:t>
            </a:r>
            <a:r>
              <a:rPr lang="pl-PL" sz="2400" b="1" dirty="0">
                <a:latin typeface="+mj-lt"/>
                <a:cs typeface="Calibri" panose="020F0502020204030204" pitchFamily="34" charset="0"/>
              </a:rPr>
              <a:t>, czy wysyłka z własnego magazynu</a:t>
            </a:r>
            <a:endParaRPr lang="pl-PL" sz="2400" b="1" dirty="0">
              <a:solidFill>
                <a:srgbClr val="5E5E5E"/>
              </a:solidFill>
              <a:latin typeface="+mj-lt"/>
              <a:cs typeface="Calibri" panose="020F0502020204030204" pitchFamily="34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411955153"/>
      </p:ext>
    </p:extLst>
  </p:cSld>
  <p:clrMapOvr>
    <a:masterClrMapping/>
  </p:clrMapOvr>
  <p:transition spd="med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CD14BE40-FC40-471A-9A0C-777E213C3A36}"/>
              </a:ext>
            </a:extLst>
          </p:cNvPr>
          <p:cNvSpPr txBox="1"/>
          <p:nvPr/>
        </p:nvSpPr>
        <p:spPr>
          <a:xfrm>
            <a:off x="1620949" y="2834244"/>
            <a:ext cx="4221276" cy="19902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defTabSz="1219169" hangingPunct="0">
              <a:spcAft>
                <a:spcPts val="600"/>
              </a:spcAft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Za FBA przemawiają:</a:t>
            </a:r>
          </a:p>
          <a:p>
            <a:pPr marL="285750" indent="-285750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Kwalifikowalność do programu </a:t>
            </a:r>
            <a:r>
              <a:rPr lang="pl-PL" sz="1600" dirty="0" err="1">
                <a:latin typeface="+mj-lt"/>
                <a:cs typeface="Calibri" panose="020F0502020204030204" pitchFamily="34" charset="0"/>
              </a:rPr>
              <a:t>Prime</a:t>
            </a:r>
            <a:endParaRPr lang="pl-PL" sz="1600" dirty="0">
              <a:latin typeface="+mj-lt"/>
              <a:cs typeface="Calibri" panose="020F0502020204030204" pitchFamily="34" charset="0"/>
            </a:endParaRPr>
          </a:p>
          <a:p>
            <a:pPr marL="285750" indent="-285750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Realizacja zamówień</a:t>
            </a:r>
          </a:p>
          <a:p>
            <a:pPr marL="285750" indent="-285750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Amazon </a:t>
            </a:r>
            <a:r>
              <a:rPr lang="pl-PL" sz="1600" dirty="0" err="1">
                <a:latin typeface="+mj-lt"/>
                <a:cs typeface="Calibri" panose="020F0502020204030204" pitchFamily="34" charset="0"/>
              </a:rPr>
              <a:t>Buy</a:t>
            </a:r>
            <a:r>
              <a:rPr lang="pl-PL" sz="1600" dirty="0">
                <a:latin typeface="+mj-lt"/>
                <a:cs typeface="Calibri" panose="020F0502020204030204" pitchFamily="34" charset="0"/>
              </a:rPr>
              <a:t> Box</a:t>
            </a:r>
          </a:p>
          <a:p>
            <a:pPr marL="285750" indent="-285750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Wielokanałowa realizacja zamówień</a:t>
            </a:r>
          </a:p>
          <a:p>
            <a:pPr marL="285750" indent="-285750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Niższe stawki za wysyłkę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946E858A-8159-4E0E-F4DC-C4D22CE9909F}"/>
              </a:ext>
            </a:extLst>
          </p:cNvPr>
          <p:cNvSpPr txBox="1"/>
          <p:nvPr/>
        </p:nvSpPr>
        <p:spPr>
          <a:xfrm>
            <a:off x="2289109" y="1289874"/>
            <a:ext cx="7613780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 err="1">
                <a:latin typeface="+mj-lt"/>
                <a:cs typeface="Calibri" panose="020F0502020204030204" pitchFamily="34" charset="0"/>
              </a:rPr>
              <a:t>Fullfilment</a:t>
            </a:r>
            <a:r>
              <a:rPr lang="pl-PL" sz="2400" b="1" dirty="0">
                <a:latin typeface="+mj-lt"/>
                <a:cs typeface="Calibri" panose="020F0502020204030204" pitchFamily="34" charset="0"/>
              </a:rPr>
              <a:t>, czy wysyłka z własnego magazynu</a:t>
            </a:r>
            <a:endParaRPr lang="pl-PL" sz="2400" b="1" dirty="0">
              <a:solidFill>
                <a:srgbClr val="5E5E5E"/>
              </a:solidFill>
              <a:latin typeface="+mj-lt"/>
              <a:cs typeface="Calibri" panose="020F0502020204030204" pitchFamily="34" charset="0"/>
              <a:sym typeface="Helvetica Neue"/>
            </a:endParaRP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19276A2D-4A3F-9E35-F993-8F125E4DA0E8}"/>
              </a:ext>
            </a:extLst>
          </p:cNvPr>
          <p:cNvSpPr txBox="1"/>
          <p:nvPr/>
        </p:nvSpPr>
        <p:spPr>
          <a:xfrm>
            <a:off x="6389235" y="2834244"/>
            <a:ext cx="5276510" cy="19902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defTabSz="1219169" hangingPunct="0">
              <a:spcAft>
                <a:spcPts val="600"/>
              </a:spcAft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Przeciwko FBA przemawiają:</a:t>
            </a:r>
          </a:p>
          <a:p>
            <a:pPr marL="285750" indent="-285750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Dodatkowe opłaty</a:t>
            </a:r>
          </a:p>
          <a:p>
            <a:pPr marL="285750" indent="-285750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Ograniczony dostęp do zapasów</a:t>
            </a:r>
          </a:p>
          <a:p>
            <a:pPr marL="285750" indent="-285750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Obowiązki podatkowe</a:t>
            </a:r>
          </a:p>
          <a:p>
            <a:pPr marL="285750" indent="-285750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Przygotowywanie produktów</a:t>
            </a:r>
          </a:p>
          <a:p>
            <a:pPr marL="285750" indent="-285750" defTabSz="1219169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Realizacja zamówień wielokanałowych jest kosztowna</a:t>
            </a:r>
          </a:p>
        </p:txBody>
      </p:sp>
      <p:cxnSp>
        <p:nvCxnSpPr>
          <p:cNvPr id="6" name="Łącznik prosty 5">
            <a:extLst>
              <a:ext uri="{FF2B5EF4-FFF2-40B4-BE49-F238E27FC236}">
                <a16:creationId xmlns:a16="http://schemas.microsoft.com/office/drawing/2014/main" id="{011B0D3C-66C7-9F13-D97C-0BC16D488ECC}"/>
              </a:ext>
            </a:extLst>
          </p:cNvPr>
          <p:cNvCxnSpPr>
            <a:cxnSpLocks/>
          </p:cNvCxnSpPr>
          <p:nvPr/>
        </p:nvCxnSpPr>
        <p:spPr>
          <a:xfrm>
            <a:off x="6024561" y="2621756"/>
            <a:ext cx="0" cy="2528897"/>
          </a:xfrm>
          <a:prstGeom prst="line">
            <a:avLst/>
          </a:prstGeom>
          <a:ln w="28575">
            <a:solidFill>
              <a:srgbClr val="B01E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9012150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CD14BE40-FC40-471A-9A0C-777E213C3A36}"/>
              </a:ext>
            </a:extLst>
          </p:cNvPr>
          <p:cNvSpPr txBox="1"/>
          <p:nvPr/>
        </p:nvSpPr>
        <p:spPr>
          <a:xfrm>
            <a:off x="2881482" y="1663281"/>
            <a:ext cx="8948057" cy="82073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defTabSz="1219169" hangingPunct="0"/>
            <a:r>
              <a:rPr lang="pl-PL" sz="1600" dirty="0">
                <a:latin typeface="+mj-lt"/>
                <a:cs typeface="Calibri" panose="020F0502020204030204" pitchFamily="34" charset="0"/>
              </a:rPr>
              <a:t>Narzędzia dla witryn</a:t>
            </a:r>
          </a:p>
          <a:p>
            <a:pPr marL="285750" indent="-285750" defTabSz="1219169" hangingPunct="0">
              <a:buFont typeface="Wingdings" panose="05000000000000000000" pitchFamily="2" charset="2"/>
              <a:buChar char="Ø"/>
            </a:pPr>
            <a:r>
              <a:rPr lang="pl-PL" sz="1600" dirty="0" err="1">
                <a:latin typeface="+mj-lt"/>
                <a:cs typeface="Calibri" panose="020F0502020204030204" pitchFamily="34" charset="0"/>
              </a:rPr>
              <a:t>WooCommerce</a:t>
            </a:r>
            <a:r>
              <a:rPr lang="pl-PL" sz="1600" dirty="0">
                <a:latin typeface="+mj-lt"/>
                <a:cs typeface="Calibri" panose="020F0502020204030204" pitchFamily="34" charset="0"/>
              </a:rPr>
              <a:t> np. </a:t>
            </a:r>
            <a:r>
              <a:rPr lang="pl-PL" sz="1600" dirty="0">
                <a:latin typeface="+mj-lt"/>
                <a:cs typeface="Calibri" panose="020F0502020204030204" pitchFamily="34" charset="0"/>
                <a:hlinkClick r:id="rId2"/>
              </a:rPr>
              <a:t>https://www.underwearexpert.com/</a:t>
            </a:r>
            <a:r>
              <a:rPr lang="pl-PL" sz="1600" dirty="0">
                <a:latin typeface="+mj-lt"/>
                <a:cs typeface="Calibri" panose="020F0502020204030204" pitchFamily="34" charset="0"/>
              </a:rPr>
              <a:t> </a:t>
            </a:r>
          </a:p>
          <a:p>
            <a:pPr defTabSz="1219169" hangingPunct="0"/>
            <a:endParaRPr lang="pl-PL" sz="1600" dirty="0">
              <a:latin typeface="+mj-lt"/>
              <a:cs typeface="Calibri" panose="020F0502020204030204" pitchFamily="34" charset="0"/>
            </a:endParaRPr>
          </a:p>
        </p:txBody>
      </p:sp>
      <p:pic>
        <p:nvPicPr>
          <p:cNvPr id="5" name="Obraz 4" descr="Obraz zawierający tekst, zrzut ekranu, sprzęt elektroniczny, wyświetlanie&#10;&#10;Opis wygenerowany automatycznie">
            <a:extLst>
              <a:ext uri="{FF2B5EF4-FFF2-40B4-BE49-F238E27FC236}">
                <a16:creationId xmlns:a16="http://schemas.microsoft.com/office/drawing/2014/main" id="{9B819010-9F89-453E-A15C-FDB36ABEE1E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62"/>
          <a:stretch/>
        </p:blipFill>
        <p:spPr>
          <a:xfrm>
            <a:off x="2881482" y="2343150"/>
            <a:ext cx="6660850" cy="3593756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chemeClr val="bg1">
                <a:lumMod val="85000"/>
              </a:schemeClr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4D3D4A04-EA74-743E-D293-D4BCB80BDB2E}"/>
              </a:ext>
            </a:extLst>
          </p:cNvPr>
          <p:cNvSpPr txBox="1"/>
          <p:nvPr/>
        </p:nvSpPr>
        <p:spPr>
          <a:xfrm>
            <a:off x="2764971" y="1089848"/>
            <a:ext cx="6662057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  <a:sym typeface="Helvetica Neue"/>
              </a:rPr>
              <a:t>Narzędzia IT w e-commerce</a:t>
            </a:r>
          </a:p>
        </p:txBody>
      </p:sp>
    </p:spTree>
    <p:extLst>
      <p:ext uri="{BB962C8B-B14F-4D97-AF65-F5344CB8AC3E}">
        <p14:creationId xmlns:p14="http://schemas.microsoft.com/office/powerpoint/2010/main" val="642544428"/>
      </p:ext>
    </p:extLst>
  </p:cSld>
  <p:clrMapOvr>
    <a:masterClrMapping/>
  </p:clrMapOvr>
  <p:transition spd="med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3480C993-B8F2-450C-823C-ABFF6BB984CF}"/>
              </a:ext>
            </a:extLst>
          </p:cNvPr>
          <p:cNvSpPr txBox="1"/>
          <p:nvPr/>
        </p:nvSpPr>
        <p:spPr>
          <a:xfrm>
            <a:off x="2289109" y="1178343"/>
            <a:ext cx="7613780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  <a:sym typeface="Helvetica Neue"/>
              </a:rPr>
              <a:t>Ćwiczenie nr 2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CD14BE40-FC40-471A-9A0C-777E213C3A36}"/>
              </a:ext>
            </a:extLst>
          </p:cNvPr>
          <p:cNvSpPr txBox="1"/>
          <p:nvPr/>
        </p:nvSpPr>
        <p:spPr>
          <a:xfrm>
            <a:off x="1621970" y="1981209"/>
            <a:ext cx="8948057" cy="36984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just" defTabSz="1219169" hangingPunct="0">
              <a:spcAft>
                <a:spcPts val="600"/>
              </a:spcAft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Połącz w pary – </a:t>
            </a:r>
            <a:r>
              <a:rPr lang="pl-PL" sz="1600" dirty="0" err="1">
                <a:latin typeface="+mj-lt"/>
                <a:cs typeface="Calibri" panose="020F0502020204030204" pitchFamily="34" charset="0"/>
              </a:rPr>
              <a:t>pozatechnologiczne</a:t>
            </a:r>
            <a:r>
              <a:rPr lang="pl-PL" sz="1600" dirty="0">
                <a:latin typeface="+mj-lt"/>
                <a:cs typeface="Calibri" panose="020F0502020204030204" pitchFamily="34" charset="0"/>
              </a:rPr>
              <a:t> aspekty e-eksportu - definicje</a:t>
            </a:r>
          </a:p>
          <a:p>
            <a:pPr algn="just" defTabSz="1219169" hangingPunct="0">
              <a:spcAft>
                <a:spcPts val="600"/>
              </a:spcAft>
            </a:pPr>
            <a:endParaRPr lang="pl-PL" sz="1600" dirty="0">
              <a:latin typeface="+mj-lt"/>
              <a:cs typeface="Calibri" panose="020F0502020204030204" pitchFamily="34" charset="0"/>
            </a:endParaRPr>
          </a:p>
          <a:p>
            <a:pPr algn="just" defTabSz="1219169" hangingPunct="0">
              <a:spcAft>
                <a:spcPts val="600"/>
              </a:spcAft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Poniżej zamieszczony został link do interaktywnego ćwiczenia z zakresu e-eksportu. Ćwiczenie zawiera osiem kluczowych definicji. Ćwiczenie polega na dopasowaniu definicji do odpowiedniego zagadnienia. Aby rozwiązać zadanie należy przeciągnąć i upuścić słowo kluczowe </a:t>
            </a:r>
            <a:br>
              <a:rPr lang="pl-PL" sz="1600" dirty="0">
                <a:latin typeface="+mj-lt"/>
                <a:cs typeface="Calibri" panose="020F0502020204030204" pitchFamily="34" charset="0"/>
              </a:rPr>
            </a:br>
            <a:r>
              <a:rPr lang="pl-PL" sz="1600" dirty="0">
                <a:latin typeface="+mj-lt"/>
                <a:cs typeface="Calibri" panose="020F0502020204030204" pitchFamily="34" charset="0"/>
              </a:rPr>
              <a:t>obok jego opisu. Można je wykonywać wielokrotnie, każdorazowo zmieniony zostaje układ haseł. </a:t>
            </a:r>
          </a:p>
          <a:p>
            <a:pPr algn="just" defTabSz="1219169" hangingPunct="0">
              <a:spcAft>
                <a:spcPts val="600"/>
              </a:spcAft>
            </a:pPr>
            <a:endParaRPr lang="pl-PL" sz="1600" dirty="0">
              <a:latin typeface="+mj-lt"/>
              <a:cs typeface="Calibri" panose="020F0502020204030204" pitchFamily="34" charset="0"/>
            </a:endParaRPr>
          </a:p>
          <a:p>
            <a:pPr algn="just" defTabSz="1219169" hangingPunct="0">
              <a:spcAft>
                <a:spcPts val="600"/>
              </a:spcAft>
            </a:pPr>
            <a:r>
              <a:rPr lang="pl-PL" sz="1600" dirty="0">
                <a:latin typeface="+mj-lt"/>
                <a:cs typeface="Calibri" panose="020F0502020204030204" pitchFamily="34" charset="0"/>
                <a:hlinkClick r:id="rId2"/>
              </a:rPr>
              <a:t>https://wordwall.net/pl/resource/32570908</a:t>
            </a:r>
            <a:endParaRPr lang="pl-PL" sz="1600" dirty="0">
              <a:latin typeface="+mj-lt"/>
              <a:cs typeface="Calibri" panose="020F0502020204030204" pitchFamily="34" charset="0"/>
            </a:endParaRPr>
          </a:p>
          <a:p>
            <a:pPr algn="just" defTabSz="1219169" hangingPunct="0">
              <a:spcAft>
                <a:spcPts val="600"/>
              </a:spcAft>
            </a:pPr>
            <a:endParaRPr lang="pl-PL" sz="1600" dirty="0">
              <a:latin typeface="+mj-lt"/>
              <a:cs typeface="Calibri" panose="020F0502020204030204" pitchFamily="34" charset="0"/>
            </a:endParaRPr>
          </a:p>
          <a:p>
            <a:pPr algn="just" defTabSz="1219169" hangingPunct="0">
              <a:spcAft>
                <a:spcPts val="600"/>
              </a:spcAft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Zawartość ćwiczenia: 8 haseł</a:t>
            </a:r>
          </a:p>
          <a:p>
            <a:pPr algn="just" defTabSz="1219169" hangingPunct="0">
              <a:spcAft>
                <a:spcPts val="600"/>
              </a:spcAft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Czas trwania ćwiczenia: 5 minut</a:t>
            </a:r>
          </a:p>
          <a:p>
            <a:pPr algn="just" defTabSz="1219169" hangingPunct="0">
              <a:spcAft>
                <a:spcPts val="600"/>
              </a:spcAft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Punktacja: prawidłowa odpowiedź = 1 pkt</a:t>
            </a:r>
          </a:p>
        </p:txBody>
      </p:sp>
    </p:spTree>
    <p:extLst>
      <p:ext uri="{BB962C8B-B14F-4D97-AF65-F5344CB8AC3E}">
        <p14:creationId xmlns:p14="http://schemas.microsoft.com/office/powerpoint/2010/main" val="2122049184"/>
      </p:ext>
    </p:extLst>
  </p:cSld>
  <p:clrMapOvr>
    <a:masterClrMapping/>
  </p:clrMapOvr>
  <p:transition spd="med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3480C993-B8F2-450C-823C-ABFF6BB984CF}"/>
              </a:ext>
            </a:extLst>
          </p:cNvPr>
          <p:cNvSpPr txBox="1"/>
          <p:nvPr/>
        </p:nvSpPr>
        <p:spPr>
          <a:xfrm>
            <a:off x="1070371" y="1312584"/>
            <a:ext cx="10051256" cy="78996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</a:rPr>
              <a:t>Test samooceny wiadomości </a:t>
            </a:r>
            <a:br>
              <a:rPr lang="pl-PL" sz="2400" b="1" dirty="0">
                <a:latin typeface="+mj-lt"/>
                <a:cs typeface="Calibri" panose="020F0502020204030204" pitchFamily="34" charset="0"/>
              </a:rPr>
            </a:br>
            <a:r>
              <a:rPr lang="pl-PL" sz="2400" b="1" dirty="0">
                <a:latin typeface="+mj-lt"/>
                <a:cs typeface="Calibri" panose="020F0502020204030204" pitchFamily="34" charset="0"/>
              </a:rPr>
              <a:t>pozyskanych w trakcie warsztatu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CD14BE40-FC40-471A-9A0C-777E213C3A36}"/>
              </a:ext>
            </a:extLst>
          </p:cNvPr>
          <p:cNvSpPr txBox="1"/>
          <p:nvPr/>
        </p:nvSpPr>
        <p:spPr>
          <a:xfrm>
            <a:off x="1981369" y="2774325"/>
            <a:ext cx="8229260" cy="226728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just" defTabSz="1219169" hangingPunct="0"/>
            <a:r>
              <a:rPr lang="pl-PL" dirty="0">
                <a:latin typeface="+mj-lt"/>
                <a:cs typeface="Calibri" panose="020F0502020204030204" pitchFamily="34" charset="0"/>
              </a:rPr>
              <a:t>Poniżej zamieszczony został link do interaktywnego testu z zakresu e-commerce i e-eksport. Test zawiera 15 pytań jednokrotnego wyboru. </a:t>
            </a:r>
          </a:p>
          <a:p>
            <a:pPr algn="just" defTabSz="1219169" hangingPunct="0"/>
            <a:endParaRPr lang="pl-PL" dirty="0">
              <a:latin typeface="+mj-lt"/>
              <a:cs typeface="Calibri" panose="020F0502020204030204" pitchFamily="34" charset="0"/>
            </a:endParaRPr>
          </a:p>
          <a:p>
            <a:pPr algn="just" defTabSz="1219169" hangingPunct="0"/>
            <a:r>
              <a:rPr lang="pl-PL" dirty="0">
                <a:latin typeface="+mj-lt"/>
                <a:cs typeface="Calibri" panose="020F0502020204030204" pitchFamily="34" charset="0"/>
                <a:hlinkClick r:id="rId2"/>
              </a:rPr>
              <a:t>https://wordwall.net/pl/resource/32572280</a:t>
            </a:r>
            <a:endParaRPr lang="pl-PL" dirty="0">
              <a:latin typeface="+mj-lt"/>
              <a:cs typeface="Calibri" panose="020F0502020204030204" pitchFamily="34" charset="0"/>
            </a:endParaRPr>
          </a:p>
          <a:p>
            <a:pPr algn="just" defTabSz="1219169" hangingPunct="0"/>
            <a:endParaRPr lang="pl-PL" dirty="0">
              <a:latin typeface="+mj-lt"/>
              <a:cs typeface="Calibri" panose="020F0502020204030204" pitchFamily="34" charset="0"/>
            </a:endParaRPr>
          </a:p>
          <a:p>
            <a:pPr algn="just" defTabSz="1219169" hangingPunct="0"/>
            <a:r>
              <a:rPr lang="pl-PL" dirty="0">
                <a:latin typeface="+mj-lt"/>
                <a:cs typeface="Calibri" panose="020F0502020204030204" pitchFamily="34" charset="0"/>
              </a:rPr>
              <a:t>Zawartość testu: 15 pytań jednokrotnego wyboru</a:t>
            </a:r>
          </a:p>
          <a:p>
            <a:pPr algn="just" defTabSz="1219169" hangingPunct="0"/>
            <a:r>
              <a:rPr lang="pl-PL" dirty="0">
                <a:latin typeface="+mj-lt"/>
                <a:cs typeface="Calibri" panose="020F0502020204030204" pitchFamily="34" charset="0"/>
              </a:rPr>
              <a:t>Czas trwania testu: 10 minut</a:t>
            </a:r>
          </a:p>
          <a:p>
            <a:pPr algn="just" defTabSz="1219169" hangingPunct="0"/>
            <a:r>
              <a:rPr lang="pl-PL" dirty="0">
                <a:latin typeface="+mj-lt"/>
                <a:cs typeface="Calibri" panose="020F0502020204030204" pitchFamily="34" charset="0"/>
              </a:rPr>
              <a:t>Punktacja: prawidłowa odpowiedź = 1 pkt</a:t>
            </a:r>
          </a:p>
        </p:txBody>
      </p:sp>
      <p:pic>
        <p:nvPicPr>
          <p:cNvPr id="5" name="Obraz 4" descr="Obraz zawierający wzór, kwadrat, piksel&#10;&#10;Opis wygenerowany automatycznie">
            <a:extLst>
              <a:ext uri="{FF2B5EF4-FFF2-40B4-BE49-F238E27FC236}">
                <a16:creationId xmlns:a16="http://schemas.microsoft.com/office/drawing/2014/main" id="{CF9ECD92-0288-D893-129D-36710A1784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8967" y="3429000"/>
            <a:ext cx="1871662" cy="1871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065886"/>
      </p:ext>
    </p:extLst>
  </p:cSld>
  <p:clrMapOvr>
    <a:masterClrMapping/>
  </p:clrMapOvr>
  <p:transition spd="med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329106C-DF6F-47D5-BBAD-BF35A19BF2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576263"/>
            <a:ext cx="10515600" cy="2852737"/>
          </a:xfrm>
        </p:spPr>
        <p:txBody>
          <a:bodyPr>
            <a:normAutofit/>
          </a:bodyPr>
          <a:lstStyle/>
          <a:p>
            <a:pPr algn="ctr"/>
            <a:r>
              <a:rPr lang="pl-PL" sz="3200" b="1" dirty="0">
                <a:cs typeface="Times New Roman" panose="02020603050405020304" pitchFamily="18" charset="0"/>
              </a:rPr>
              <a:t>Dziękuję za uwagę!</a:t>
            </a:r>
          </a:p>
        </p:txBody>
      </p:sp>
      <p:sp>
        <p:nvSpPr>
          <p:cNvPr id="6" name="Symbol zastępczy tekstu 2">
            <a:extLst>
              <a:ext uri="{FF2B5EF4-FFF2-40B4-BE49-F238E27FC236}">
                <a16:creationId xmlns:a16="http://schemas.microsoft.com/office/drawing/2014/main" id="{33FF3787-B690-2581-EECB-21C3067A6E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5188801"/>
            <a:ext cx="10515600" cy="1215809"/>
          </a:xfrm>
        </p:spPr>
        <p:txBody>
          <a:bodyPr>
            <a:normAutofit/>
          </a:bodyPr>
          <a:lstStyle/>
          <a:p>
            <a:pPr algn="just"/>
            <a:r>
              <a:rPr lang="pl-PL" sz="1400" dirty="0">
                <a:solidFill>
                  <a:schemeClr val="tx1"/>
                </a:solidFill>
              </a:rPr>
              <a:t>Projekt „</a:t>
            </a:r>
            <a:r>
              <a:rPr lang="pl-PL" sz="1400" dirty="0">
                <a:solidFill>
                  <a:schemeClr val="tx1"/>
                </a:solidFill>
                <a:effectLst/>
              </a:rPr>
              <a:t>Mój biznes za granicą - model wsparcia instytucjonalnego MŚP w obszarze umiędzynarodowienia oferty firm i rozpoczęcia działalności na rynkach międzynarodowych”, współfinansowany ze środków Europejskiego Funduszu Społecznego w ramach Programu Operacyjnego Wiedza Edukacja Rozwój 2014-2020, IV Oś Priorytetowa Innowacje społeczne i współpraca ponadnarodowa, Działanie 4.3 Współpraca ponadnarodowa.</a:t>
            </a:r>
            <a:endParaRPr lang="pl-PL" sz="1400" dirty="0">
              <a:solidFill>
                <a:schemeClr val="tx1"/>
              </a:solidFill>
            </a:endParaRP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F5DFDEB0-CD3B-146C-0CA0-7BFE34402E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036" y="4546429"/>
            <a:ext cx="1677927" cy="400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32116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5BEE6442-A6D8-40D5-B18B-1FE67CEC66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8971" y="1152580"/>
            <a:ext cx="11125200" cy="4838317"/>
          </a:xfrm>
        </p:spPr>
        <p:txBody>
          <a:bodyPr>
            <a:normAutofit fontScale="77500" lnSpcReduction="20000"/>
          </a:bodyPr>
          <a:lstStyle/>
          <a:p>
            <a:pPr algn="just">
              <a:lnSpc>
                <a:spcPct val="120000"/>
              </a:lnSpc>
            </a:pPr>
            <a:r>
              <a:rPr lang="pl-PL" sz="1500" b="1" dirty="0">
                <a:solidFill>
                  <a:schemeClr val="tx1"/>
                </a:solidFill>
                <a:effectLst/>
              </a:rPr>
              <a:t>ZASTRZEŻENIE</a:t>
            </a:r>
          </a:p>
          <a:p>
            <a:pPr algn="just">
              <a:lnSpc>
                <a:spcPct val="120000"/>
              </a:lnSpc>
            </a:pPr>
            <a:endParaRPr lang="pl-PL" sz="500" dirty="0">
              <a:solidFill>
                <a:schemeClr val="tx1"/>
              </a:solidFill>
              <a:effectLst/>
            </a:endParaRPr>
          </a:p>
          <a:p>
            <a:pPr algn="just">
              <a:lnSpc>
                <a:spcPct val="120000"/>
              </a:lnSpc>
            </a:pPr>
            <a:r>
              <a:rPr lang="pl-PL" sz="1500" dirty="0">
                <a:solidFill>
                  <a:schemeClr val="tx1"/>
                </a:solidFill>
                <a:effectLst/>
              </a:rPr>
              <a:t>Polska Agencja Inwestycji i Handlu S.A. (PAIH) udostępnia powyższy materiał nieodpłatnie jako efekty projektu „Mój biznes za granicą - model wsparcia instytucjonalnego MŚP w obszarze umiędzynarodowienia oferty firm i rozpoczęcia działalności na rynkach międzynarodowych” w ramach Programu Operacyjnego Wiedza Edukacja Rozwój 2014-2020; Oś priorytetowa: IV. Innowacje społeczne i współpraca ponadnarodowa; Działanie 4.3 Współpraca ponadnarodowa. </a:t>
            </a:r>
          </a:p>
          <a:p>
            <a:pPr algn="just">
              <a:lnSpc>
                <a:spcPct val="120000"/>
              </a:lnSpc>
            </a:pPr>
            <a:r>
              <a:rPr lang="pl-PL" sz="1500" dirty="0">
                <a:solidFill>
                  <a:schemeClr val="tx1"/>
                </a:solidFill>
                <a:effectLst/>
              </a:rPr>
              <a:t>Niniejszy materiał jest elementem programu edukacyjnego skierowanego do przedsiębiorców planujących rozpocząć ekspansję zagraniczną, w tym tych niemających w pełni sprecyzowanego potencjału eksportowego.</a:t>
            </a:r>
          </a:p>
          <a:p>
            <a:pPr algn="just">
              <a:lnSpc>
                <a:spcPct val="120000"/>
              </a:lnSpc>
            </a:pPr>
            <a:r>
              <a:rPr lang="pl-PL" sz="1500" dirty="0">
                <a:solidFill>
                  <a:schemeClr val="tx1"/>
                </a:solidFill>
                <a:effectLst/>
              </a:rPr>
              <a:t>Należy zauważyć, iż stanowi on jedynie ramy merytoryczne zagadnień uznanych za kluczowe w kontekście przygotowania do prowadzenia działalności eksportowej i korzystanie z niego, szczególnie w przypadku realizacji szkoleń, wymaga każdorazowej weryfikacji i aktualizacji treści przez eksperta prowadzącego poszczególne moduły szkoleniowe oraz ewentualnego dostosowania do branży/specyfiki firm stanowiących potencjalnych odbiorców szkolenia. </a:t>
            </a:r>
            <a:br>
              <a:rPr lang="pl-PL" sz="1500" dirty="0">
                <a:solidFill>
                  <a:schemeClr val="tx1"/>
                </a:solidFill>
                <a:effectLst/>
              </a:rPr>
            </a:br>
            <a:r>
              <a:rPr lang="pl-PL" sz="1500" dirty="0">
                <a:solidFill>
                  <a:schemeClr val="tx1"/>
                </a:solidFill>
                <a:effectLst/>
              </a:rPr>
              <a:t>Zgodnie z rekomendacją PAIH, ekspertem prowadzącym szkolenie powinien być praktyk specjalizujący się w danym zakresie tematycznym. </a:t>
            </a:r>
          </a:p>
          <a:p>
            <a:pPr algn="just">
              <a:lnSpc>
                <a:spcPct val="120000"/>
              </a:lnSpc>
            </a:pPr>
            <a:r>
              <a:rPr lang="pl-PL" sz="1500" dirty="0">
                <a:solidFill>
                  <a:schemeClr val="tx1"/>
                </a:solidFill>
                <a:effectLst/>
              </a:rPr>
              <a:t>PAIH nie ponosi odpowiedzialności z tytułu jakiejkolwiek szkody bezpośredniej lub pośredniej jakiegokolwiek rodzaju, w tym szkody za utratę zysków, wynikłej </a:t>
            </a:r>
            <a:br>
              <a:rPr lang="pl-PL" sz="1500" dirty="0">
                <a:solidFill>
                  <a:schemeClr val="tx1"/>
                </a:solidFill>
                <a:effectLst/>
              </a:rPr>
            </a:br>
            <a:r>
              <a:rPr lang="pl-PL" sz="1500" dirty="0">
                <a:solidFill>
                  <a:schemeClr val="tx1"/>
                </a:solidFill>
                <a:effectLst/>
              </a:rPr>
              <a:t>z całkowitego lub częściowego wykorzystania informacji udostępnionych przez PAIH w niniejszym materiale. W związku z tym, każdy odbiorca tych informacji powinien sprawdzić przydatność i poprawność wyżej wymienionych informacji zgodnie z ich przeznaczeniem i korzystać z tych informacji na własną odpowiedzialność. PAIH oraz jej pracownicy nie ponoszą w żadnym wypadku odpowiedzialności za jakąkolwiek decyzję lub działanie podjęte w oparciu o wyżej wymienione informacje, ani za jakiekolwiek konsekwencje wynikające z decyzji podjętych w oparciu o te informacje. </a:t>
            </a:r>
          </a:p>
          <a:p>
            <a:pPr algn="just">
              <a:lnSpc>
                <a:spcPct val="120000"/>
              </a:lnSpc>
            </a:pPr>
            <a:r>
              <a:rPr lang="pl-PL" sz="1500" dirty="0">
                <a:solidFill>
                  <a:schemeClr val="tx1"/>
                </a:solidFill>
                <a:effectLst/>
              </a:rPr>
              <a:t>Udostępnione w wersji elektronicznej publikacje dostępne na stronach internetowych PAIH (m.in. </a:t>
            </a:r>
            <a:r>
              <a:rPr lang="pl-PL" sz="1500" dirty="0">
                <a:solidFill>
                  <a:schemeClr val="tx1"/>
                </a:solidFill>
                <a:effectLst/>
                <a:hlinkClick r:id="rId2"/>
              </a:rPr>
              <a:t>https://www.paih.gov.pl/moj_biznes_za_granica</a:t>
            </a:r>
            <a:r>
              <a:rPr lang="pl-PL" sz="1500" dirty="0">
                <a:solidFill>
                  <a:schemeClr val="tx1"/>
                </a:solidFill>
                <a:effectLst/>
              </a:rPr>
              <a:t>) mogą być wykorzystywane tylko w celach edukacyjnych. W przypadku korzystania z materiału w celu realizacji szkoleń, należy uwzględnić w informacji o szkoleniu, że jest ono efektem projektu „Mój biznes za granicą”. </a:t>
            </a:r>
          </a:p>
          <a:p>
            <a:pPr algn="just">
              <a:lnSpc>
                <a:spcPct val="120000"/>
              </a:lnSpc>
            </a:pPr>
            <a:r>
              <a:rPr lang="pl-PL" sz="1500" dirty="0">
                <a:solidFill>
                  <a:schemeClr val="tx1"/>
                </a:solidFill>
                <a:effectLst/>
              </a:rPr>
              <a:t>Utrwalenie (sporządzenie egzemplarza, w celu jego publikacji), zwielokrotnienie, wprowadzenie do obrotu, wypożyczenie lub udostępnienie zwielokrotnionych egzemplarzy jest niedozwolone bez podpisania stosownej umowy udzielenia sublicencji przez PAIH.</a:t>
            </a:r>
          </a:p>
          <a:p>
            <a:pPr algn="just">
              <a:lnSpc>
                <a:spcPct val="120000"/>
              </a:lnSpc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6175851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CD14BE40-FC40-471A-9A0C-777E213C3A36}"/>
              </a:ext>
            </a:extLst>
          </p:cNvPr>
          <p:cNvSpPr txBox="1"/>
          <p:nvPr/>
        </p:nvSpPr>
        <p:spPr>
          <a:xfrm>
            <a:off x="2851496" y="1773205"/>
            <a:ext cx="8948057" cy="5437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defTabSz="1219169" hangingPunct="0"/>
            <a:r>
              <a:rPr lang="pl-PL" sz="1600" dirty="0">
                <a:latin typeface="+mj-lt"/>
                <a:cs typeface="Calibri" panose="020F0502020204030204" pitchFamily="34" charset="0"/>
              </a:rPr>
              <a:t>Narzędzia dla witryn</a:t>
            </a:r>
          </a:p>
          <a:p>
            <a:pPr marL="285750" indent="-285750" defTabSz="1219169" hangingPunct="0">
              <a:buFont typeface="Wingdings" panose="05000000000000000000" pitchFamily="2" charset="2"/>
              <a:buChar char="Ø"/>
            </a:pPr>
            <a:r>
              <a:rPr lang="pl-PL" sz="1600" dirty="0">
                <a:latin typeface="+mj-lt"/>
                <a:cs typeface="Calibri" panose="020F0502020204030204" pitchFamily="34" charset="0"/>
              </a:rPr>
              <a:t>Magento np. </a:t>
            </a:r>
            <a:r>
              <a:rPr lang="pl-PL" sz="1600" dirty="0">
                <a:latin typeface="+mj-lt"/>
                <a:cs typeface="Calibri" panose="020F0502020204030204" pitchFamily="34" charset="0"/>
                <a:hlinkClick r:id="rId2"/>
              </a:rPr>
              <a:t>https://www.hellyhansen.com/</a:t>
            </a:r>
            <a:r>
              <a:rPr lang="pl-PL" sz="1600" dirty="0">
                <a:latin typeface="+mj-lt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5" name="Obraz 4" descr="Obraz zawierający tekst, osoba, zewnętrzne, zrzut ekranu&#10;&#10;Opis wygenerowany automatycznie">
            <a:extLst>
              <a:ext uri="{FF2B5EF4-FFF2-40B4-BE49-F238E27FC236}">
                <a16:creationId xmlns:a16="http://schemas.microsoft.com/office/drawing/2014/main" id="{43A52906-4AC3-4395-9FEF-1F29048D51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86"/>
          <a:stretch/>
        </p:blipFill>
        <p:spPr>
          <a:xfrm>
            <a:off x="2851496" y="2460853"/>
            <a:ext cx="6489007" cy="3506223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  <a:effectLst/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44FA93F1-8DFA-D1C1-326B-45DEAC3C98BA}"/>
              </a:ext>
            </a:extLst>
          </p:cNvPr>
          <p:cNvSpPr txBox="1"/>
          <p:nvPr/>
        </p:nvSpPr>
        <p:spPr>
          <a:xfrm>
            <a:off x="2764971" y="1089848"/>
            <a:ext cx="6662057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  <a:sym typeface="Helvetica Neue"/>
              </a:rPr>
              <a:t>Narzędzia IT w e-commerce</a:t>
            </a:r>
          </a:p>
        </p:txBody>
      </p:sp>
    </p:spTree>
    <p:extLst>
      <p:ext uri="{BB962C8B-B14F-4D97-AF65-F5344CB8AC3E}">
        <p14:creationId xmlns:p14="http://schemas.microsoft.com/office/powerpoint/2010/main" val="1440239522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CD14BE40-FC40-471A-9A0C-777E213C3A36}"/>
              </a:ext>
            </a:extLst>
          </p:cNvPr>
          <p:cNvSpPr txBox="1"/>
          <p:nvPr/>
        </p:nvSpPr>
        <p:spPr>
          <a:xfrm>
            <a:off x="2977879" y="1783621"/>
            <a:ext cx="8948057" cy="5437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defTabSz="1219169" hangingPunct="0"/>
            <a:r>
              <a:rPr lang="pl-PL" sz="1600" dirty="0">
                <a:latin typeface="+mj-lt"/>
                <a:cs typeface="Calibri" panose="020F0502020204030204" pitchFamily="34" charset="0"/>
              </a:rPr>
              <a:t>Narzędzia badawcze</a:t>
            </a:r>
          </a:p>
          <a:p>
            <a:pPr marL="285750" indent="-285750" defTabSz="1219169" hangingPunct="0">
              <a:buFont typeface="Wingdings" panose="05000000000000000000" pitchFamily="2" charset="2"/>
              <a:buChar char="Ø"/>
            </a:pPr>
            <a:r>
              <a:rPr lang="pl-PL" sz="1600" dirty="0" err="1">
                <a:latin typeface="+mj-lt"/>
                <a:cs typeface="Calibri" panose="020F0502020204030204" pitchFamily="34" charset="0"/>
              </a:rPr>
              <a:t>Semrush</a:t>
            </a:r>
            <a:r>
              <a:rPr lang="pl-PL" sz="1600" dirty="0">
                <a:latin typeface="+mj-lt"/>
                <a:cs typeface="Calibri" panose="020F0502020204030204" pitchFamily="34" charset="0"/>
              </a:rPr>
              <a:t> </a:t>
            </a:r>
            <a:r>
              <a:rPr lang="pl-PL" sz="1600" dirty="0">
                <a:latin typeface="+mj-lt"/>
                <a:cs typeface="Calibri" panose="020F0502020204030204" pitchFamily="34" charset="0"/>
                <a:hlinkClick r:id="rId2"/>
              </a:rPr>
              <a:t>www.semrush.com</a:t>
            </a:r>
            <a:r>
              <a:rPr lang="pl-PL" sz="1600" dirty="0">
                <a:latin typeface="+mj-lt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2161D3BB-317B-4783-A122-8E4FA1524D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83"/>
          <a:stretch/>
        </p:blipFill>
        <p:spPr>
          <a:xfrm>
            <a:off x="2977879" y="2481785"/>
            <a:ext cx="6236240" cy="3525604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  <a:effectLst/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214810DA-3920-0BF3-6A4D-A83A99947098}"/>
              </a:ext>
            </a:extLst>
          </p:cNvPr>
          <p:cNvSpPr txBox="1"/>
          <p:nvPr/>
        </p:nvSpPr>
        <p:spPr>
          <a:xfrm>
            <a:off x="2764971" y="1089848"/>
            <a:ext cx="6662057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  <a:sym typeface="Helvetica Neue"/>
              </a:rPr>
              <a:t>Narzędzia IT w e-commerce</a:t>
            </a:r>
          </a:p>
        </p:txBody>
      </p:sp>
    </p:spTree>
    <p:extLst>
      <p:ext uri="{BB962C8B-B14F-4D97-AF65-F5344CB8AC3E}">
        <p14:creationId xmlns:p14="http://schemas.microsoft.com/office/powerpoint/2010/main" val="1168194985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CD14BE40-FC40-471A-9A0C-777E213C3A36}"/>
              </a:ext>
            </a:extLst>
          </p:cNvPr>
          <p:cNvSpPr txBox="1"/>
          <p:nvPr/>
        </p:nvSpPr>
        <p:spPr>
          <a:xfrm>
            <a:off x="2438749" y="1797909"/>
            <a:ext cx="8948057" cy="5437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defTabSz="1219169" hangingPunct="0"/>
            <a:r>
              <a:rPr lang="pl-PL" sz="1600" dirty="0">
                <a:latin typeface="+mj-lt"/>
                <a:cs typeface="Calibri" panose="020F0502020204030204" pitchFamily="34" charset="0"/>
              </a:rPr>
              <a:t>Narzędzia badawcze</a:t>
            </a:r>
          </a:p>
          <a:p>
            <a:pPr marL="285750" indent="-285750" defTabSz="1219169" hangingPunct="0">
              <a:buFont typeface="Wingdings" panose="05000000000000000000" pitchFamily="2" charset="2"/>
              <a:buChar char="Ø"/>
            </a:pPr>
            <a:r>
              <a:rPr lang="pl-PL" sz="1600" dirty="0" err="1">
                <a:latin typeface="+mj-lt"/>
                <a:cs typeface="Calibri" panose="020F0502020204030204" pitchFamily="34" charset="0"/>
              </a:rPr>
              <a:t>Ahrefs</a:t>
            </a:r>
            <a:r>
              <a:rPr lang="pl-PL" sz="1600" dirty="0">
                <a:latin typeface="+mj-lt"/>
                <a:cs typeface="Calibri" panose="020F0502020204030204" pitchFamily="34" charset="0"/>
              </a:rPr>
              <a:t> </a:t>
            </a:r>
            <a:r>
              <a:rPr lang="pl-PL" sz="1600" dirty="0">
                <a:latin typeface="+mj-lt"/>
                <a:cs typeface="Calibri" panose="020F0502020204030204" pitchFamily="34" charset="0"/>
                <a:hlinkClick r:id="rId2"/>
              </a:rPr>
              <a:t>https://ahrefs.com/pl</a:t>
            </a:r>
            <a:r>
              <a:rPr lang="pl-PL" sz="1600" dirty="0">
                <a:latin typeface="+mj-lt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6D5AA446-57C7-4A96-AE87-FB7A83AAA36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5" t="17155" b="9714"/>
          <a:stretch/>
        </p:blipFill>
        <p:spPr>
          <a:xfrm>
            <a:off x="2438749" y="2481785"/>
            <a:ext cx="7314502" cy="3554733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  <a:effectLst/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08FEDDFF-FEC2-3188-6BA5-C828B352A4B4}"/>
              </a:ext>
            </a:extLst>
          </p:cNvPr>
          <p:cNvSpPr txBox="1"/>
          <p:nvPr/>
        </p:nvSpPr>
        <p:spPr>
          <a:xfrm>
            <a:off x="2764971" y="1089848"/>
            <a:ext cx="6662057" cy="4206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169" hangingPunct="0"/>
            <a:r>
              <a:rPr lang="pl-PL" sz="2400" b="1" dirty="0">
                <a:latin typeface="+mj-lt"/>
                <a:cs typeface="Calibri" panose="020F0502020204030204" pitchFamily="34" charset="0"/>
                <a:sym typeface="Helvetica Neue"/>
              </a:rPr>
              <a:t>Narzędzia IT w e-commerce</a:t>
            </a:r>
          </a:p>
        </p:txBody>
      </p:sp>
    </p:spTree>
    <p:extLst>
      <p:ext uri="{BB962C8B-B14F-4D97-AF65-F5344CB8AC3E}">
        <p14:creationId xmlns:p14="http://schemas.microsoft.com/office/powerpoint/2010/main" val="2304775266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Motyw PAIH</Template>
  <TotalTime>5858</TotalTime>
  <Words>2623</Words>
  <Application>Microsoft Office PowerPoint</Application>
  <PresentationFormat>Panoramiczny</PresentationFormat>
  <Paragraphs>331</Paragraphs>
  <Slides>63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63</vt:i4>
      </vt:variant>
    </vt:vector>
  </HeadingPairs>
  <TitlesOfParts>
    <vt:vector size="68" baseType="lpstr">
      <vt:lpstr>Arial</vt:lpstr>
      <vt:lpstr>Calibri</vt:lpstr>
      <vt:lpstr>Courier New</vt:lpstr>
      <vt:lpstr>Wingdings</vt:lpstr>
      <vt:lpstr>Motyw pakietu Office</vt:lpstr>
      <vt:lpstr>AKADEMIA BIZNESU  E-commerce / e-eksport w praktyce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Dziękuję za uwagę!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Strategia eksportowa produktów i usług wraz  z elementami modelu biznesowego</dc:title>
  <dc:creator>Danuta Sulowska</dc:creator>
  <cp:lastModifiedBy>Katarzyna Antosik</cp:lastModifiedBy>
  <cp:revision>60</cp:revision>
  <dcterms:modified xsi:type="dcterms:W3CDTF">2024-01-24T10:47:35Z</dcterms:modified>
</cp:coreProperties>
</file>