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256" r:id="rId2"/>
    <p:sldId id="339" r:id="rId3"/>
    <p:sldId id="276" r:id="rId4"/>
    <p:sldId id="340" r:id="rId5"/>
    <p:sldId id="281" r:id="rId6"/>
    <p:sldId id="278" r:id="rId7"/>
    <p:sldId id="279" r:id="rId8"/>
    <p:sldId id="341" r:id="rId9"/>
    <p:sldId id="257" r:id="rId10"/>
    <p:sldId id="342" r:id="rId11"/>
    <p:sldId id="282" r:id="rId12"/>
    <p:sldId id="287" r:id="rId13"/>
    <p:sldId id="343" r:id="rId14"/>
    <p:sldId id="284" r:id="rId15"/>
    <p:sldId id="359" r:id="rId16"/>
    <p:sldId id="288" r:id="rId17"/>
    <p:sldId id="360" r:id="rId18"/>
    <p:sldId id="289" r:id="rId19"/>
    <p:sldId id="361" r:id="rId20"/>
    <p:sldId id="290" r:id="rId21"/>
    <p:sldId id="362" r:id="rId22"/>
    <p:sldId id="291" r:id="rId23"/>
    <p:sldId id="344" r:id="rId24"/>
    <p:sldId id="292" r:id="rId25"/>
    <p:sldId id="293" r:id="rId26"/>
    <p:sldId id="294" r:id="rId27"/>
    <p:sldId id="295" r:id="rId28"/>
    <p:sldId id="297" r:id="rId29"/>
    <p:sldId id="363" r:id="rId30"/>
    <p:sldId id="371" r:id="rId31"/>
    <p:sldId id="372" r:id="rId32"/>
    <p:sldId id="296" r:id="rId33"/>
    <p:sldId id="345" r:id="rId34"/>
    <p:sldId id="298" r:id="rId35"/>
    <p:sldId id="301" r:id="rId36"/>
    <p:sldId id="364" r:id="rId37"/>
    <p:sldId id="300" r:id="rId38"/>
    <p:sldId id="373" r:id="rId39"/>
    <p:sldId id="302" r:id="rId40"/>
    <p:sldId id="346" r:id="rId41"/>
    <p:sldId id="303" r:id="rId42"/>
    <p:sldId id="304" r:id="rId43"/>
    <p:sldId id="305" r:id="rId44"/>
    <p:sldId id="306" r:id="rId45"/>
    <p:sldId id="308" r:id="rId46"/>
    <p:sldId id="309" r:id="rId47"/>
    <p:sldId id="347" r:id="rId48"/>
    <p:sldId id="310" r:id="rId49"/>
    <p:sldId id="311" r:id="rId50"/>
    <p:sldId id="312" r:id="rId51"/>
    <p:sldId id="313" r:id="rId52"/>
    <p:sldId id="314" r:id="rId53"/>
    <p:sldId id="315" r:id="rId54"/>
    <p:sldId id="348" r:id="rId55"/>
    <p:sldId id="316" r:id="rId56"/>
    <p:sldId id="317" r:id="rId57"/>
    <p:sldId id="318" r:id="rId58"/>
    <p:sldId id="370" r:id="rId59"/>
    <p:sldId id="319" r:id="rId60"/>
    <p:sldId id="349" r:id="rId61"/>
    <p:sldId id="320" r:id="rId62"/>
    <p:sldId id="321" r:id="rId63"/>
    <p:sldId id="369" r:id="rId64"/>
    <p:sldId id="322" r:id="rId65"/>
    <p:sldId id="350" r:id="rId66"/>
    <p:sldId id="323" r:id="rId67"/>
    <p:sldId id="324" r:id="rId68"/>
    <p:sldId id="325" r:id="rId69"/>
    <p:sldId id="351" r:id="rId70"/>
    <p:sldId id="326" r:id="rId71"/>
    <p:sldId id="327" r:id="rId72"/>
    <p:sldId id="352" r:id="rId73"/>
    <p:sldId id="328" r:id="rId74"/>
    <p:sldId id="329" r:id="rId75"/>
    <p:sldId id="330" r:id="rId76"/>
    <p:sldId id="353" r:id="rId77"/>
    <p:sldId id="331" r:id="rId78"/>
    <p:sldId id="332" r:id="rId79"/>
    <p:sldId id="366" r:id="rId80"/>
    <p:sldId id="354" r:id="rId81"/>
    <p:sldId id="355" r:id="rId82"/>
    <p:sldId id="356" r:id="rId83"/>
    <p:sldId id="357" r:id="rId84"/>
    <p:sldId id="337" r:id="rId85"/>
    <p:sldId id="358" r:id="rId86"/>
    <p:sldId id="368" r:id="rId87"/>
    <p:sldId id="283" r:id="rId88"/>
    <p:sldId id="333" r:id="rId8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DB74B3-A1F0-743C-8767-28194DC52D27}" name="Ewelina Badziak" initials="EB" userId="S::ewelina.badziak@paih.gov.pl::f116c803-58d8-412c-bd40-a365c019de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1E28"/>
    <a:srgbClr val="C34B45"/>
    <a:srgbClr val="A4A8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Styl pośredni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Styl z motywem 1 — Ak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Styl pośredni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3792" autoAdjust="0"/>
  </p:normalViewPr>
  <p:slideViewPr>
    <p:cSldViewPr snapToGrid="0">
      <p:cViewPr varScale="1">
        <p:scale>
          <a:sx n="79" d="100"/>
          <a:sy n="79" d="100"/>
        </p:scale>
        <p:origin x="76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68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notesMaster" Target="notesMasters/notesMaster1.xml"/><Relationship Id="rId95" Type="http://schemas.microsoft.com/office/2018/10/relationships/authors" Target="author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2FEA-16CA-4F6D-84D5-BDF2A786CC8D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6ABCF-6A1A-45EC-80D2-26FDF386109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345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D6ABCF-6A1A-45EC-80D2-26FDF386109D}" type="slidenum">
              <a:rPr lang="pl-PL" smtClean="0"/>
              <a:t>88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566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E66CE0-849B-48AF-87D8-18429C57C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2BD66EA-F185-4610-8FC5-0C700F6006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020C22-CB95-4CBC-B76B-3ED06FA0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DE7393D-44A2-4267-B135-9E85B585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3D99EFC-D16E-4C11-8BAE-756287FF5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7875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A8DE9F-7A19-4AFF-81CA-069A2C5B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9054347-F5D9-4C6B-97DD-A61C12BEA9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F49138-76E6-4AB5-836D-268528EB4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087B0A0-F6DB-4364-B3F9-7CDE8E1EF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F753518-9EB9-4E06-95B5-63D8F6483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719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01CA438-103E-4D56-983F-3AC8045555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06B1B03-A985-4BCA-9EED-3644AAEBF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747960E-DC90-491D-869F-3F06C55DB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6C868CF-CA88-4B14-9A7A-B0654DE6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6076D92-D21F-471F-8314-A95197F21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9974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221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C9341AC-F2E9-4D19-AF44-369CEE851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FD519C4-B3DE-49CC-A39B-3A2355176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548776F-2D14-4715-940E-7FC1AC7A9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586BDDA-DB41-4F8E-B0ED-22196DA8E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732940-D27E-4D07-9DED-ECB5988E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09208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B5049F-9812-4119-9579-ACBA25768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D9C599A-23C0-4ED6-AC49-0529E77D5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691F2C0-8F90-4D74-AB78-8A27126B2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A99CD7-E82B-4EB8-8F29-D61D4BFC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C371E0-F2B9-4BBD-8199-B3BA74906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8CE990BC-725E-9B59-0D4A-6A8859FCBB69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F6E02DAE-7853-FB0E-2934-238E5992A6F1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8" name="Obraz 7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5F1CE2AF-B570-08B8-17D9-CE7485FA476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885892C4-0539-441A-A2DE-2F62A9ADD13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EDDA46C3-9787-312A-91C9-AEB01E9A7C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2611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39DBDD-ED27-4EBF-B27C-EC0C53A5E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A607D73-FDEE-460A-BD63-D00DBAD47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874FB42-27B0-4AA6-A3A3-CAD71BF1CD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419FE4A-AE2F-4CC6-A14D-3138A8E83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DDB5C5D-CD35-42B1-9933-8BE795F6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E2BA495-4D4B-4017-BA80-59686DDC4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1574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73FD37-CBF8-49A0-8B2B-95985043E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06A3CD3-F054-4859-A21B-2636651A9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30F2D27-612A-43AE-8EAA-E74AF995E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98FB49F-EE3C-443A-898B-DBA3757B31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71A6565-82AB-4141-9643-42FF13457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98F08B3-A402-4A5B-9F02-3457218E9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312B6C4B-F31A-46F8-BDE3-73326333F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1E6792A-3CA0-432A-BFDB-82C02AE33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58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BCAE25-A64D-4BFB-AA32-8A0D008CA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A193FFE-B528-46AA-BA29-DD30FAB75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A35EF040-7874-48F6-8FA8-AB13C860A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8027059-FE9A-407E-9007-209FC84AE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170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2F2F0A9-9FC4-42DD-A0E9-AAC4F4213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515CF37-2DB4-4F39-88B2-768ACDA56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C0D7069-D7AC-4EE8-B34F-5B7EBDE8F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5708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1CDA29-B088-4B1F-8208-2A293BFB3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1F994A3-A51B-46F5-8DFA-3F9FB4A513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10CBD83-4D33-4506-8719-73A9B5D67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87CE763-8E8D-4852-80BB-9C75CACE7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F71A3E7-9481-43C0-8172-7BE4FEC60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116AD80-A772-4D63-900B-9B3BAC91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17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DF8CC5-EB0E-4E88-BC01-CA8738074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0D22CD1-2B8E-46FB-A711-FF7C1006F6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F4B290A-33F9-41D0-BE81-84FFCFAA9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5B15644-3062-4D6F-9E8D-A69DF5C63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5A8806E-8E4F-48E6-87E7-95548DD1C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02CF326-017C-465B-8540-451CE427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956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F3008A5-7916-4F22-BE77-385199D2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0DD503B-FBE2-4EE7-BD43-913A91A01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3238E9-A9D8-4648-A74A-13CDB03DE9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D097D-8829-47EB-8CFA-0DCD74561342}" type="datetimeFigureOut">
              <a:rPr lang="pl-PL" smtClean="0"/>
              <a:t>24.01.2024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0781225-4BFE-4E84-B54D-F3CB6D8DD2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2413776-C6AB-4717-9F22-AA98DC618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EF078-1FEB-484A-A217-59EED031F6F7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2280C8F1-412F-BABE-8CB6-06CAB9F0B64F}"/>
              </a:ext>
            </a:extLst>
          </p:cNvPr>
          <p:cNvSpPr/>
          <p:nvPr userDrawn="1"/>
        </p:nvSpPr>
        <p:spPr>
          <a:xfrm>
            <a:off x="238125" y="171450"/>
            <a:ext cx="11744325" cy="1181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3855DF73-5E94-47AE-4ED3-464647526BFA}"/>
              </a:ext>
            </a:extLst>
          </p:cNvPr>
          <p:cNvGrpSpPr/>
          <p:nvPr userDrawn="1"/>
        </p:nvGrpSpPr>
        <p:grpSpPr>
          <a:xfrm>
            <a:off x="159977" y="175499"/>
            <a:ext cx="5856013" cy="1060485"/>
            <a:chOff x="159977" y="876539"/>
            <a:chExt cx="5856013" cy="1060485"/>
          </a:xfrm>
        </p:grpSpPr>
        <p:pic>
          <p:nvPicPr>
            <p:cNvPr id="10" name="Obraz 9" descr="Obraz zawierający Czcionka, Grafika, tekst, projekt graficzny&#10;&#10;Opis wygenerowany automatycznie">
              <a:extLst>
                <a:ext uri="{FF2B5EF4-FFF2-40B4-BE49-F238E27FC236}">
                  <a16:creationId xmlns:a16="http://schemas.microsoft.com/office/drawing/2014/main" id="{8CEE25A2-BB46-76B2-5B03-1261240657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1664" y="1122933"/>
              <a:ext cx="1564326" cy="464409"/>
            </a:xfrm>
            <a:prstGeom prst="rect">
              <a:avLst/>
            </a:prstGeom>
          </p:spPr>
        </p:pic>
        <p:pic>
          <p:nvPicPr>
            <p:cNvPr id="11" name="Obraz 10" descr="Obraz zawierający Czcionka, Grafika, logo, symbol&#10;&#10;Opis wygenerowany automatycznie">
              <a:extLst>
                <a:ext uri="{FF2B5EF4-FFF2-40B4-BE49-F238E27FC236}">
                  <a16:creationId xmlns:a16="http://schemas.microsoft.com/office/drawing/2014/main" id="{07027828-D55A-03F8-B95D-68334DAED9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520" y="1024209"/>
              <a:ext cx="1303020" cy="725314"/>
            </a:xfrm>
            <a:prstGeom prst="rect">
              <a:avLst/>
            </a:prstGeom>
          </p:spPr>
        </p:pic>
        <p:pic>
          <p:nvPicPr>
            <p:cNvPr id="12" name="Grafika 11">
              <a:extLst>
                <a:ext uri="{FF2B5EF4-FFF2-40B4-BE49-F238E27FC236}">
                  <a16:creationId xmlns:a16="http://schemas.microsoft.com/office/drawing/2014/main" id="{EE06963A-03C7-BCF8-D142-68AB3B0C6D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59977" y="876539"/>
              <a:ext cx="2476543" cy="10604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070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s.google.com/search/docs/beginner/seo-starter-guide?hl=p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pl.wikipedia.org/wiki/Specjalna:Ksi%C4%85%C5%BCki/9788375838923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to.org/" TargetMode="Externa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akix.com/" TargetMode="Externa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hoper.pl/" TargetMode="External"/><Relationship Id="rId3" Type="http://schemas.openxmlformats.org/officeDocument/2006/relationships/hyperlink" Target="http://www.merxu.com/" TargetMode="External"/><Relationship Id="rId7" Type="http://schemas.openxmlformats.org/officeDocument/2006/relationships/hyperlink" Target="http://www.ebay.com/" TargetMode="External"/><Relationship Id="rId2" Type="http://schemas.openxmlformats.org/officeDocument/2006/relationships/hyperlink" Target="http://www.shopify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alibaba.com/" TargetMode="External"/><Relationship Id="rId5" Type="http://schemas.openxmlformats.org/officeDocument/2006/relationships/hyperlink" Target="http://www.idosell.com/" TargetMode="External"/><Relationship Id="rId10" Type="http://schemas.openxmlformats.org/officeDocument/2006/relationships/hyperlink" Target="http://www.aliexpress.com/" TargetMode="External"/><Relationship Id="rId4" Type="http://schemas.openxmlformats.org/officeDocument/2006/relationships/hyperlink" Target="http://www.amazon.com/" TargetMode="External"/><Relationship Id="rId9" Type="http://schemas.openxmlformats.org/officeDocument/2006/relationships/hyperlink" Target="http://www.globalsources.com/" TargetMode="Externa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pl/resource/32047004" TargetMode="Externa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youtube.com/watch?v=UdyWqVeWiew&amp;t=8s&amp;ab_channel=InPost%E2%80%93Paczkomaty%2CKurier" TargetMode="Externa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pl/resource/32045891" TargetMode="Externa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ca-tradefair.com/" TargetMode="External"/><Relationship Id="rId2" Type="http://schemas.openxmlformats.org/officeDocument/2006/relationships/hyperlink" Target="https://www.gulfood.com/" TargetMode="Externa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ordwall.net/pl/resource/32045261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ih.gov.pl/moj_biznes_za_granic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E1561B-9E12-49FF-9036-AABD860FF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2729"/>
            <a:ext cx="10515600" cy="214487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solidFill>
                  <a:srgbClr val="C00000"/>
                </a:solidFill>
                <a:cs typeface="Times New Roman" panose="02020603050405020304" pitchFamily="18" charset="0"/>
              </a:rPr>
              <a:t>AKADEMIA BIZNESU</a:t>
            </a:r>
            <a:br>
              <a:rPr lang="pl-PL" sz="1800" b="1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br>
              <a:rPr lang="pl-PL" sz="2400" dirty="0">
                <a:solidFill>
                  <a:srgbClr val="C00000"/>
                </a:solidFill>
                <a:cs typeface="Times New Roman" panose="02020603050405020304" pitchFamily="18" charset="0"/>
              </a:rPr>
            </a:br>
            <a:r>
              <a:rPr lang="pl-PL" sz="2400" dirty="0">
                <a:cs typeface="Times New Roman" panose="02020603050405020304" pitchFamily="18" charset="0"/>
              </a:rPr>
              <a:t>Marketing międzynarodowy i efektywne narzędzia marketingowe </a:t>
            </a:r>
            <a:br>
              <a:rPr lang="pl-PL" sz="2400" dirty="0">
                <a:cs typeface="Times New Roman" panose="02020603050405020304" pitchFamily="18" charset="0"/>
              </a:rPr>
            </a:br>
            <a:r>
              <a:rPr lang="pl-PL" sz="2400" dirty="0">
                <a:cs typeface="Times New Roman" panose="02020603050405020304" pitchFamily="18" charset="0"/>
              </a:rPr>
              <a:t>w działalności eksportowej z elementami różnic kulturowych</a:t>
            </a:r>
            <a:endParaRPr lang="pl-PL" sz="4000" dirty="0">
              <a:cs typeface="Times New Roman" panose="02020603050405020304" pitchFamily="18" charset="0"/>
            </a:endParaRP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55FA767-7523-441A-BF62-960DBDBD4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</a:rPr>
              <a:t>Projekt „</a:t>
            </a:r>
            <a:r>
              <a:rPr lang="pl-PL" sz="1400" dirty="0">
                <a:solidFill>
                  <a:schemeClr val="tx1"/>
                </a:solidFill>
                <a:effectLst/>
              </a:rPr>
              <a:t>Mój biznes za granicą - model wsparcia instytucjonalnego MŚP w obszarze umiędzynarodowienia oferty firm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434906E-BF1C-B010-5BBD-6D14F1CF00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10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69" y="1594509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Strona www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512142"/>
            <a:ext cx="8948057" cy="26673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Tworzenie lub udoskonalanie międzynarodowej witryny internetowej wiąże się z wieloma wyzwaniami, którym firmy muszą sprostać.</a:t>
            </a:r>
          </a:p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Jeśli firma prowadzi działalność w wielu krajach o różnych wymaganiach dotyczących stron internetowych, zarządzanie treścią i UX może być trudne.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Jak zatem stworzyć stronę dopasowaną do niemal każdej szerokości geograficznej?</a:t>
            </a:r>
          </a:p>
        </p:txBody>
      </p:sp>
    </p:spTree>
    <p:extLst>
      <p:ext uri="{BB962C8B-B14F-4D97-AF65-F5344CB8AC3E}">
        <p14:creationId xmlns:p14="http://schemas.microsoft.com/office/powerpoint/2010/main" val="150733315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69" y="1291763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Strona www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Kontent globalny</a:t>
            </a:r>
            <a:endParaRPr lang="pl-PL" sz="2000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68" y="2303143"/>
            <a:ext cx="8948057" cy="37446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Kierując swoją ofertę na rynki zagraniczne, firma musi tworzyć treści wielojęzyczne, aby:</a:t>
            </a:r>
          </a:p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być znalezionym w wyszukiwarkach na poziomie międzynarodowym: potrzebujesz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treści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, które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pasują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do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odpowiedniego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zapytania</a:t>
            </a:r>
            <a:endParaRPr lang="pl-PL" sz="2000" b="1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budować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świadomość w mediach społecznościowych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: oznacza to treści, które wywołują emocje i mogą być udostępniane, są „wirusowe” </a:t>
            </a:r>
            <a:b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</a:b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i angażujące</a:t>
            </a:r>
            <a:endParaRPr lang="pl-PL" sz="20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faktycznie zamknąć sprzedaż: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potrzeba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</a:rPr>
              <a:t>treści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, które są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wiarygodne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,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uczą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b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</a:b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i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informują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, dostarczają wartości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oraz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zmieniają nastawienie Twoich zagranicznych klientów</a:t>
            </a:r>
            <a:endParaRPr lang="pl-PL" sz="2000" dirty="0">
              <a:solidFill>
                <a:srgbClr val="080808"/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686999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931483" y="2281878"/>
            <a:ext cx="10329027" cy="37446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Jak to zrobić?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Wsłuchaj się w funkcjonowanie i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</a:rPr>
              <a:t>potrzeby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 interesujących Cię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rynków zagranicznych</a:t>
            </a:r>
            <a:endParaRPr lang="pl-PL" sz="2000" b="1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Oceń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strategie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kontent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marketingowe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zagranicznych konkurentów</a:t>
            </a:r>
            <a:endParaRPr lang="pl-PL" sz="2000" b="1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</a:rPr>
              <a:t>Wykorzystaj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znalezione w nich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treści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 i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</a:rPr>
              <a:t>rozwiązania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Utwórz dostosowane do kultury danego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rynku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treści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</a:rPr>
              <a:t>wielojęzyczne 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Odwołaj się do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</a:rPr>
              <a:t>autorytetów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 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Dbaj o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</a:rPr>
              <a:t>świeżość i aktualność informacji 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Nawiąż kontakt z </a:t>
            </a:r>
            <a:r>
              <a:rPr lang="pl-PL" sz="2000" b="1" dirty="0" err="1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influencerami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, zbuduj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lokalne społeczności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wokół swoich treści</a:t>
            </a:r>
            <a:endParaRPr lang="pl-PL" sz="2000" dirty="0">
              <a:solidFill>
                <a:srgbClr val="080808"/>
              </a:solidFill>
              <a:latin typeface="+mj-lt"/>
              <a:cs typeface="Calibri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FED270D7-4FA0-01BE-8D66-E9CAD0D4A38D}"/>
              </a:ext>
            </a:extLst>
          </p:cNvPr>
          <p:cNvSpPr txBox="1"/>
          <p:nvPr/>
        </p:nvSpPr>
        <p:spPr>
          <a:xfrm>
            <a:off x="2764969" y="1291763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Strona www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Kontent globalny</a:t>
            </a:r>
            <a:endParaRPr lang="pl-PL" sz="2000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36561112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1111011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Strona www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SEO globalnie</a:t>
            </a:r>
            <a:endParaRPr lang="pl-PL" sz="2000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053761" y="2066056"/>
            <a:ext cx="10084476" cy="50680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Oto najważniejsze zasady SEO (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Search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 Engine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Optimalization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), które należy wziąć pod uwagę przy tworzeniu globalnej strony internetowej firmy: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Nigdy nie nadużywaj słów kluczowych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Nie konkuruj o często używane słowa kluczowe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Twórz unikalne treści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Nie używaj linków niskiej jakości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Regularnie aktualizuj swoją stronę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Postępuj zgodnie z wytycznymi Google dotyczącymi optymalizacji witryny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Zwracaj uwagę na szybkość witryny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1200"/>
              </a:spcAft>
            </a:pP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Wytyczne Google: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hlinkClick r:id="rId2"/>
              </a:rPr>
              <a:t>https://developers.google.com/search/docs/beginner/seo-starter-guide?hl=pl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</a:t>
            </a:r>
          </a:p>
          <a:p>
            <a:pPr defTabSz="1219169" hangingPunct="0">
              <a:spcAft>
                <a:spcPts val="1200"/>
              </a:spcAft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defTabSz="1219169" hangingPunct="0">
              <a:spcAft>
                <a:spcPts val="1200"/>
              </a:spcAft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1452785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341193"/>
            <a:ext cx="8948057" cy="34983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Zadbaj o adekwatną nazwę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domeny / adres URL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Wybierz Solidny Hosting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 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Prześlij swoją stronę do wyszukiwarek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 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Bądź ostrożny w zakresie publikacji niejednoznacznych treści, zdjęć i symboli  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Dodaj lokalny proces składania zamówienia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Testuj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 działanie wszystkich funkcjonalności swojej strony www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Zaproponuj wiele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opcji płatności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 w swoim sklepie internetowym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Monitoruj globalny ruch na stronie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 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A0A3D689-3D7E-DD68-A939-B6D47D2A7BCD}"/>
              </a:ext>
            </a:extLst>
          </p:cNvPr>
          <p:cNvSpPr txBox="1"/>
          <p:nvPr/>
        </p:nvSpPr>
        <p:spPr>
          <a:xfrm>
            <a:off x="2764969" y="1238602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Strona www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235141106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tekst&#10;&#10;Opis wygenerowany automatycznie">
            <a:extLst>
              <a:ext uri="{FF2B5EF4-FFF2-40B4-BE49-F238E27FC236}">
                <a16:creationId xmlns:a16="http://schemas.microsoft.com/office/drawing/2014/main" id="{96F7847F-A68F-4AD5-A456-8915819539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19" y="2193837"/>
            <a:ext cx="5498101" cy="3853777"/>
          </a:xfrm>
          <a:prstGeom prst="rect">
            <a:avLst/>
          </a:prstGeom>
        </p:spPr>
      </p:pic>
      <p:pic>
        <p:nvPicPr>
          <p:cNvPr id="7" name="Obraz 6" descr="Obraz zawierający tekst, sprzęt elektroniczny, zrzut ekranu&#10;&#10;Opis wygenerowany automatycznie">
            <a:extLst>
              <a:ext uri="{FF2B5EF4-FFF2-40B4-BE49-F238E27FC236}">
                <a16:creationId xmlns:a16="http://schemas.microsoft.com/office/drawing/2014/main" id="{16B0F76C-8EDD-4AD4-A31C-95AE2EDF1C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"/>
          <a:stretch/>
        </p:blipFill>
        <p:spPr>
          <a:xfrm>
            <a:off x="6148883" y="2445910"/>
            <a:ext cx="5498101" cy="3173488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FC36C9A5-FC1D-7A07-B11B-A70E74A78304}"/>
              </a:ext>
            </a:extLst>
          </p:cNvPr>
          <p:cNvSpPr txBox="1"/>
          <p:nvPr/>
        </p:nvSpPr>
        <p:spPr>
          <a:xfrm>
            <a:off x="2764969" y="1238602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Strona www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127474903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Katalogi - ulotki - broszury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2783505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539011"/>
            <a:ext cx="8948057" cy="29751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</a:rPr>
              <a:t>Czy w czasach cyfryzacji broszura lub katalog jest nadal niezbędny?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</a:rPr>
              <a:t>Czy muszą one nadal występować w formie papierowej?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</a:rPr>
              <a:t>Jakie mamy alternatywy dla drukowanych ulotek, folderów lub katalogów, które narażone są na lądowanie w koszu?</a:t>
            </a:r>
          </a:p>
          <a:p>
            <a:pPr algn="l">
              <a:spcAft>
                <a:spcPts val="1200"/>
              </a:spcAft>
            </a:pPr>
            <a:r>
              <a:rPr lang="pl-PL" sz="2000" dirty="0">
                <a:latin typeface="+mj-lt"/>
                <a:cs typeface="Calibri"/>
              </a:rPr>
              <a:t>Takie pytania bardzo często zadają sobie pracownicy działów marketingu międzynarodowego. </a:t>
            </a:r>
            <a:endParaRPr lang="pl-PL" sz="2000" dirty="0">
              <a:latin typeface="+mj-lt"/>
              <a:cs typeface="Calibri" panose="020F0502020204030204" pitchFamily="34" charset="0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l-PL" sz="2000" dirty="0">
              <a:solidFill>
                <a:srgbClr val="5E5E5E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A3ED4E5-6344-3090-3CEE-03BFBD503B5B}"/>
              </a:ext>
            </a:extLst>
          </p:cNvPr>
          <p:cNvSpPr txBox="1"/>
          <p:nvPr/>
        </p:nvSpPr>
        <p:spPr>
          <a:xfrm>
            <a:off x="2764971" y="1708863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Katalogi - ulotki - broszury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24521685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019427"/>
            <a:ext cx="8948057" cy="39292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 panose="020F0502020204030204" pitchFamily="34" charset="0"/>
                <a:sym typeface="Helvetica Neue"/>
              </a:rPr>
              <a:t>Poznaj cel broszury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 panose="020F0502020204030204" pitchFamily="34" charset="0"/>
                <a:sym typeface="Helvetica Neue"/>
              </a:rPr>
              <a:t>Postaw czytelnika na pierwszym miejscu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Dopasuj treść i szatę graficzną do</a:t>
            </a:r>
            <a:r>
              <a:rPr lang="pl-PL" dirty="0">
                <a:latin typeface="+mj-lt"/>
                <a:cs typeface="Calibri"/>
                <a:sym typeface="Helvetica Neue"/>
              </a:rPr>
              <a:t> </a:t>
            </a:r>
            <a:r>
              <a:rPr lang="pl-PL" dirty="0">
                <a:latin typeface="+mj-lt"/>
                <a:cs typeface="Calibri"/>
              </a:rPr>
              <a:t>profilu firmy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Projektując broszurę weź pod uwagę uwarunkowania kulturowe </a:t>
            </a:r>
            <a:r>
              <a:rPr lang="pl-PL" dirty="0">
                <a:latin typeface="+mj-lt"/>
                <a:cs typeface="Calibri"/>
                <a:sym typeface="Helvetica Neue"/>
              </a:rPr>
              <a:t>rynku docelowego</a:t>
            </a:r>
            <a:endParaRPr lang="pl-PL" dirty="0">
              <a:latin typeface="+mj-lt"/>
              <a:cs typeface="Calibri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 panose="020F0502020204030204" pitchFamily="34" charset="0"/>
                <a:sym typeface="Helvetica Neue"/>
              </a:rPr>
              <a:t>Używaj obrazów o wysokiej jakości</a:t>
            </a:r>
            <a:endParaRPr lang="pl-PL" dirty="0">
              <a:latin typeface="+mj-lt"/>
              <a:cs typeface="Calibri" panose="020F0502020204030204" pitchFamily="34" charset="0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 panose="020F0502020204030204" pitchFamily="34" charset="0"/>
                <a:sym typeface="Helvetica Neue"/>
              </a:rPr>
              <a:t>Wybierz właściwą czcionkę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 panose="020F0502020204030204" pitchFamily="34" charset="0"/>
                <a:sym typeface="Helvetica Neue"/>
              </a:rPr>
              <a:t>Stwórz efektowny nagłówek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Zapoznaj się z najbardziej efektywnymi stylami broszur</a:t>
            </a:r>
            <a:endParaRPr lang="pl-PL" dirty="0"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Zastosuj fuzję papierowej</a:t>
            </a:r>
            <a:r>
              <a:rPr lang="pl-PL" dirty="0">
                <a:latin typeface="+mj-lt"/>
                <a:cs typeface="Calibri"/>
                <a:sym typeface="Helvetica Neue"/>
              </a:rPr>
              <a:t> </a:t>
            </a:r>
            <a:r>
              <a:rPr lang="pl-PL" dirty="0">
                <a:latin typeface="+mj-lt"/>
                <a:cs typeface="Calibri"/>
              </a:rPr>
              <a:t>wersji swojej broszury reklamowej z </a:t>
            </a:r>
            <a:r>
              <a:rPr lang="pl-PL" dirty="0">
                <a:latin typeface="+mj-lt"/>
                <a:cs typeface="Calibri"/>
                <a:sym typeface="Helvetica Neue"/>
              </a:rPr>
              <a:t>technologią cyfrową</a:t>
            </a:r>
            <a:endParaRPr lang="pl-PL" dirty="0">
              <a:latin typeface="+mj-lt"/>
              <a:cs typeface="Calibri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21A91B68-E86C-38A7-A783-DB21626B79B0}"/>
              </a:ext>
            </a:extLst>
          </p:cNvPr>
          <p:cNvSpPr txBox="1"/>
          <p:nvPr/>
        </p:nvSpPr>
        <p:spPr>
          <a:xfrm>
            <a:off x="2764969" y="1355859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Katalogi - ulotki - broszury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8537751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5A34665D-A988-4ABA-BD01-04F23108C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1" y="1882009"/>
            <a:ext cx="4463268" cy="4467194"/>
          </a:xfrm>
          <a:prstGeom prst="rect">
            <a:avLst/>
          </a:prstGeom>
        </p:spPr>
      </p:pic>
      <p:pic>
        <p:nvPicPr>
          <p:cNvPr id="7" name="Obraz 6" descr="Obraz zawierający tekst, niebo, znak, zewnętrzne&#10;&#10;Opis wygenerowany automatycznie">
            <a:extLst>
              <a:ext uri="{FF2B5EF4-FFF2-40B4-BE49-F238E27FC236}">
                <a16:creationId xmlns:a16="http://schemas.microsoft.com/office/drawing/2014/main" id="{D04D0728-7517-4E1C-8F71-DA03493391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533" y="2112648"/>
            <a:ext cx="3584759" cy="3575234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9F936EE1-772D-06C7-7943-52189E62763A}"/>
              </a:ext>
            </a:extLst>
          </p:cNvPr>
          <p:cNvSpPr txBox="1"/>
          <p:nvPr/>
        </p:nvSpPr>
        <p:spPr>
          <a:xfrm>
            <a:off x="2764969" y="1355859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Katalogi - ulotki - broszury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219721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C3FE84B2-43C4-492C-9EDC-CA7A32FDFC4F}"/>
              </a:ext>
            </a:extLst>
          </p:cNvPr>
          <p:cNvSpPr txBox="1"/>
          <p:nvPr/>
        </p:nvSpPr>
        <p:spPr>
          <a:xfrm>
            <a:off x="1136374" y="1095027"/>
            <a:ext cx="9919252" cy="46679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endParaRPr lang="pl-PL" sz="2000" b="1" dirty="0">
              <a:latin typeface="+mj-lt"/>
              <a:cs typeface="Times New Roman" panose="02020603050405020304" pitchFamily="18" charset="0"/>
            </a:endParaRPr>
          </a:p>
          <a:p>
            <a:endParaRPr lang="pl-PL" sz="2000" b="1" dirty="0">
              <a:latin typeface="+mj-lt"/>
              <a:cs typeface="Times New Roman" panose="02020603050405020304" pitchFamily="18" charset="0"/>
            </a:endParaRPr>
          </a:p>
          <a:p>
            <a:r>
              <a:rPr lang="pl-PL" sz="20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Dzięki szkoleniu dowiesz się:</a:t>
            </a:r>
          </a:p>
          <a:p>
            <a:endParaRPr lang="pl-PL" sz="2000" b="1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jak poruszać się swobodnie na różnorodnych rynkach zagranicznych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jak intensyfikować działania wspierające sprzedaż eksportową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jakie są podstawowe narzędzia marketingowe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jakie są różnice kulturowe w relacjach z klientami zagranicznymi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czym charakteryzują się poszczególne regiony świata pod kątem różnic kulturowych</a:t>
            </a: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jak religia wpływa na biznes</a:t>
            </a:r>
          </a:p>
          <a:p>
            <a:pPr algn="just"/>
            <a:br>
              <a:rPr lang="pl-PL" sz="2000" b="1" dirty="0">
                <a:latin typeface="+mj-lt"/>
                <a:cs typeface="Calibri" panose="020F0502020204030204" pitchFamily="34" charset="0"/>
              </a:rPr>
            </a:br>
            <a:endParaRPr lang="pl-PL" sz="2000" dirty="0">
              <a:solidFill>
                <a:srgbClr val="5E5E5E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5200566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68" y="2772359"/>
            <a:ext cx="8948057" cy="23596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  <a:sym typeface="Helvetica Neue"/>
              </a:rPr>
              <a:t>Online </a:t>
            </a:r>
            <a:r>
              <a:rPr lang="pl-PL" sz="2000" dirty="0">
                <a:latin typeface="+mj-lt"/>
                <a:cs typeface="Calibri"/>
              </a:rPr>
              <a:t>– firmowa strona www</a:t>
            </a:r>
            <a:endParaRPr lang="pl-PL" sz="2000" dirty="0"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</a:rPr>
              <a:t>Online – wysyłane materiałów informacyjnych/ reklamowych mailem</a:t>
            </a:r>
            <a:endParaRPr lang="pl-PL" sz="2000" dirty="0"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</a:rPr>
              <a:t>Elektroniczna prezentacja multimedialna – na ekranie monitora</a:t>
            </a:r>
            <a:endParaRPr lang="pl-PL" sz="2000" dirty="0"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</a:rPr>
              <a:t>Elektroniczna forma mobilna -  na nośniku pamięci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</a:rPr>
              <a:t>Zastosowanie kodu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 QR – np. na ścianach stoiska targowego</a:t>
            </a:r>
            <a:endParaRPr lang="pl-PL" sz="2000" dirty="0">
              <a:latin typeface="+mj-lt"/>
              <a:cs typeface="Calibri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6FC61738-B89D-8A4B-CBAE-9FF320EF874A}"/>
              </a:ext>
            </a:extLst>
          </p:cNvPr>
          <p:cNvSpPr txBox="1"/>
          <p:nvPr/>
        </p:nvSpPr>
        <p:spPr>
          <a:xfrm>
            <a:off x="2764967" y="1457151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Katalogi - ulotki – broszury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Alternatywy</a:t>
            </a:r>
          </a:p>
        </p:txBody>
      </p:sp>
    </p:spTree>
    <p:extLst>
      <p:ext uri="{BB962C8B-B14F-4D97-AF65-F5344CB8AC3E}">
        <p14:creationId xmlns:p14="http://schemas.microsoft.com/office/powerpoint/2010/main" val="39353460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tekst&#10;&#10;Opis wygenerowany automatycznie">
            <a:extLst>
              <a:ext uri="{FF2B5EF4-FFF2-40B4-BE49-F238E27FC236}">
                <a16:creationId xmlns:a16="http://schemas.microsoft.com/office/drawing/2014/main" id="{D9CE0197-6A9F-4758-B025-3A1CD3F31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507" y="2802630"/>
            <a:ext cx="5184986" cy="3188930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F739641D-4F16-4C3B-BA81-1CB585548DE7}"/>
              </a:ext>
            </a:extLst>
          </p:cNvPr>
          <p:cNvSpPr txBox="1"/>
          <p:nvPr/>
        </p:nvSpPr>
        <p:spPr>
          <a:xfrm>
            <a:off x="2700433" y="2174252"/>
            <a:ext cx="6791131" cy="3282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dirty="0">
                <a:latin typeface="+mj-lt"/>
                <a:cs typeface="Calibri" panose="020F0502020204030204" pitchFamily="34" charset="0"/>
                <a:sym typeface="Helvetica Neue"/>
              </a:rPr>
              <a:t>Narzędzie do tworzenia katalogów online: www.flipsnack.com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014261DB-504A-5260-F6FE-CEF7ABF0B5AE}"/>
              </a:ext>
            </a:extLst>
          </p:cNvPr>
          <p:cNvSpPr txBox="1"/>
          <p:nvPr/>
        </p:nvSpPr>
        <p:spPr>
          <a:xfrm>
            <a:off x="2764971" y="1145765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Katalogi - ulotki – broszury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Alternatywy</a:t>
            </a:r>
          </a:p>
        </p:txBody>
      </p:sp>
    </p:spTree>
    <p:extLst>
      <p:ext uri="{BB962C8B-B14F-4D97-AF65-F5344CB8AC3E}">
        <p14:creationId xmlns:p14="http://schemas.microsoft.com/office/powerpoint/2010/main" val="35549829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195603"/>
            <a:ext cx="6662057" cy="4667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r>
              <a:rPr lang="pl-PL" sz="27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177574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2" y="2369165"/>
            <a:ext cx="8948057" cy="2698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1200"/>
              </a:spcAft>
            </a:pPr>
            <a:r>
              <a:rPr lang="pl-PL" dirty="0">
                <a:latin typeface="+mj-lt"/>
                <a:cs typeface="Calibri" panose="020F0502020204030204" pitchFamily="34" charset="0"/>
                <a:sym typeface="Helvetica Neue"/>
              </a:rPr>
              <a:t>Marketing międzynarodowy definiuje się jako „aktywność rynkową biznesu poza granicami narodowymi organizacji w warunkach konkurencji, wykorzystującą wypracowane instrumenty oddziaływania na rynek, mającą na celu dokonanie korzystnej dla wielu stron rynku wymiany uwzględniającej uwarunkowania instytucjonalne”.</a:t>
            </a:r>
          </a:p>
          <a:p>
            <a:pPr algn="just" defTabSz="1219169" hangingPunct="0"/>
            <a:r>
              <a:rPr lang="pl-PL" dirty="0">
                <a:latin typeface="+mj-lt"/>
                <a:cs typeface="Calibri" panose="020F0502020204030204" pitchFamily="34" charset="0"/>
                <a:sym typeface="Helvetica Neue"/>
              </a:rPr>
              <a:t>W przypadku marketingu międzynarodowego zakłada się, że rynki zagraniczne różnicują się względem segmentów rynku, jak i potrzeb, pod względem organizacji działalności itp. Zadaniem marketingu międzynarodowego jest zatem dostosowanie produktu wychodzącego za granicę do potrzeb każdego rynku</a:t>
            </a:r>
            <a:endParaRPr lang="pl-PL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AB81F2A-50CB-1F7D-45BD-4872B2F7E6DF}"/>
              </a:ext>
            </a:extLst>
          </p:cNvPr>
          <p:cNvSpPr txBox="1"/>
          <p:nvPr/>
        </p:nvSpPr>
        <p:spPr>
          <a:xfrm>
            <a:off x="638175" y="6055678"/>
            <a:ext cx="4762500" cy="3282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900" dirty="0">
                <a:solidFill>
                  <a:srgbClr val="202122"/>
                </a:solidFill>
                <a:latin typeface="Arial" panose="020B0604020202020204" pitchFamily="34" charset="0"/>
              </a:rPr>
              <a:t>W. </a:t>
            </a:r>
            <a:r>
              <a:rPr lang="pl-PL" sz="900" dirty="0" err="1">
                <a:solidFill>
                  <a:srgbClr val="202122"/>
                </a:solidFill>
                <a:latin typeface="Arial" panose="020B0604020202020204" pitchFamily="34" charset="0"/>
              </a:rPr>
              <a:t>Pizło</a:t>
            </a:r>
            <a:r>
              <a:rPr lang="pl-PL" sz="9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pl-PL" sz="900" i="1" dirty="0">
                <a:solidFill>
                  <a:srgbClr val="202122"/>
                </a:solidFill>
                <a:latin typeface="Arial" panose="020B0604020202020204" pitchFamily="34" charset="0"/>
              </a:rPr>
              <a:t>Marketing międzynarodowy europejski punkt widzenia, wyd. SGGW, Warszawa</a:t>
            </a:r>
            <a:r>
              <a:rPr lang="pl-PL" sz="900" dirty="0">
                <a:solidFill>
                  <a:srgbClr val="202122"/>
                </a:solidFill>
                <a:latin typeface="Arial" panose="020B0604020202020204" pitchFamily="34" charset="0"/>
              </a:rPr>
              <a:t>, 2019, </a:t>
            </a:r>
            <a:r>
              <a:rPr lang="pl-PL" sz="900" dirty="0">
                <a:solidFill>
                  <a:srgbClr val="0645AD"/>
                </a:solidFill>
                <a:latin typeface="Arial" panose="020B0604020202020204" pitchFamily="34" charset="0"/>
                <a:hlinkClick r:id="rId2" tooltip="Specjalna:Książki/9788375838923"/>
              </a:rPr>
              <a:t>ISBN 978-83-7583-892-3</a:t>
            </a:r>
            <a:r>
              <a:rPr lang="pl-PL" sz="900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  <a:endParaRPr lang="pl-PL" sz="1200" dirty="0">
              <a:solidFill>
                <a:srgbClr val="5E5E5E"/>
              </a:solidFill>
              <a:sym typeface="Helvetica Neue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7126CB79-9A96-6B75-BB10-FFD56FABFDBC}"/>
              </a:ext>
            </a:extLst>
          </p:cNvPr>
          <p:cNvSpPr txBox="1"/>
          <p:nvPr/>
        </p:nvSpPr>
        <p:spPr>
          <a:xfrm>
            <a:off x="2764971" y="1303008"/>
            <a:ext cx="6662057" cy="4667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r>
              <a:rPr lang="pl-PL" sz="27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2297498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1883444"/>
            <a:ext cx="8948057" cy="40523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1200"/>
              </a:spcAft>
            </a:pP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Model budowania własnej marki na rynkach międzynarodowych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: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Korzystanie z usług dystrybutora lub agenta w danym kraju.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Przejęcie istniejącego lokalnego przedsiębiorstwa.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Współpraca partnerska z lokalnym przedsiębiorstwem. 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Otwarcie fizycznej obecności. Od kupna lub wynajmu biura po zatrudnienie lokalnego przedstawiciela.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Sprzedaż poprzez rynki internetowe.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Oferowanie sprzedaży bezpośredniej za pośrednictwem witryny e-commerce.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Sprzedaż pośrednia na rynek docelowy za pośrednictwem innej firmy,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która eksportuje produkty firmy lub wykorzystuje je jako komponenty.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AA5D1EF6-18FB-A29B-BDD2-DE70B4FD6B87}"/>
              </a:ext>
            </a:extLst>
          </p:cNvPr>
          <p:cNvSpPr txBox="1"/>
          <p:nvPr/>
        </p:nvSpPr>
        <p:spPr>
          <a:xfrm>
            <a:off x="2764971" y="1113550"/>
            <a:ext cx="6662057" cy="4667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r>
              <a:rPr lang="pl-PL" sz="27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9319104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168282"/>
            <a:ext cx="8948057" cy="39292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Jakie są korzyści z budowania marki na rynkach zagranicznych?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Tworzy przewagę konkurencyjną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Poszerza rynek docelowy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Zwiększa świadomość klientów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Zwiększa wartość marki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Zapewnia stabilność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Generuje wysokie przychody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Zapewnia oszczędności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Otwiera nowe możliwości rozwoju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05773699-0911-3C66-3271-D8A62A57AE71}"/>
              </a:ext>
            </a:extLst>
          </p:cNvPr>
          <p:cNvSpPr txBox="1"/>
          <p:nvPr/>
        </p:nvSpPr>
        <p:spPr>
          <a:xfrm>
            <a:off x="2764971" y="1303008"/>
            <a:ext cx="6662057" cy="4667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r>
              <a:rPr lang="pl-PL" sz="27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6982848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272042"/>
            <a:ext cx="8948057" cy="32829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Jakie są zagrożenia podczas budowania marki na rynkach zagranicznych?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Ryzyko finansowe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Czasochłonność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Kwestie prawne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Lokalizacja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Nowa konkurencja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Gospodarka lokalna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C0AD20B9-7F10-8780-6B16-9322B8BD7535}"/>
              </a:ext>
            </a:extLst>
          </p:cNvPr>
          <p:cNvSpPr txBox="1"/>
          <p:nvPr/>
        </p:nvSpPr>
        <p:spPr>
          <a:xfrm>
            <a:off x="2764971" y="1303008"/>
            <a:ext cx="6662057" cy="4667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r>
              <a:rPr lang="pl-PL" sz="27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135103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989966" y="2487486"/>
            <a:ext cx="10212065" cy="30675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dirty="0">
                <a:latin typeface="+mj-lt"/>
                <a:cs typeface="Calibri"/>
                <a:sym typeface="Helvetica Neue"/>
              </a:rPr>
              <a:t>Jak budować markę na arenie międzynarodowej?</a:t>
            </a:r>
            <a:endParaRPr lang="pl-PL" dirty="0"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Znajdź odpowiedni rynek dla swojego produktu/usługi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  <a:sym typeface="Helvetica Neue"/>
              </a:rPr>
              <a:t>Bądź pewien, że jesteś w stanie realizować </a:t>
            </a:r>
            <a:r>
              <a:rPr lang="pl-PL" dirty="0">
                <a:latin typeface="+mj-lt"/>
                <a:cs typeface="Calibri"/>
              </a:rPr>
              <a:t>bez przeszkód dostawy</a:t>
            </a:r>
            <a:endParaRPr lang="pl-PL" dirty="0"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Przeanalizuj trafność wybranego nazewnictwa ( firmy, marki, produktów)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  <a:sym typeface="Helvetica Neue"/>
              </a:rPr>
              <a:t>Przyjrzyj się swojemu logo</a:t>
            </a:r>
            <a:r>
              <a:rPr lang="pl-PL" dirty="0">
                <a:latin typeface="+mj-lt"/>
                <a:cs typeface="Calibri"/>
              </a:rPr>
              <a:t> pod kątem zastosowanej symboliki i znaczenia graficznego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Dostosuj opakowania do wymagań rynku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  <a:sym typeface="Helvetica Neue"/>
              </a:rPr>
              <a:t>Zarejestruj znaki towarowe i domeny</a:t>
            </a:r>
            <a:endParaRPr lang="pl-PL" dirty="0">
              <a:latin typeface="+mj-lt"/>
              <a:cs typeface="Calibri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885BA6E9-C697-77D5-7687-0D7601B1B377}"/>
              </a:ext>
            </a:extLst>
          </p:cNvPr>
          <p:cNvSpPr txBox="1"/>
          <p:nvPr/>
        </p:nvSpPr>
        <p:spPr>
          <a:xfrm>
            <a:off x="2764971" y="1303008"/>
            <a:ext cx="6662057" cy="4667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r>
              <a:rPr lang="pl-PL" sz="27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8880536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D92438AD-9CA8-20CD-A85E-21F10721F48F}"/>
              </a:ext>
            </a:extLst>
          </p:cNvPr>
          <p:cNvSpPr txBox="1"/>
          <p:nvPr/>
        </p:nvSpPr>
        <p:spPr>
          <a:xfrm>
            <a:off x="2764971" y="1303008"/>
            <a:ext cx="6662057" cy="4667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r>
              <a:rPr lang="pl-PL" sz="27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BBB33EBE-8552-3946-E4F0-4A5A45D055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595195"/>
              </p:ext>
            </p:extLst>
          </p:nvPr>
        </p:nvGraphicFramePr>
        <p:xfrm>
          <a:off x="1793999" y="2963134"/>
          <a:ext cx="8604000" cy="2443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02000">
                  <a:extLst>
                    <a:ext uri="{9D8B030D-6E8A-4147-A177-3AD203B41FA5}">
                      <a16:colId xmlns:a16="http://schemas.microsoft.com/office/drawing/2014/main" val="3718762318"/>
                    </a:ext>
                  </a:extLst>
                </a:gridCol>
                <a:gridCol w="4302000">
                  <a:extLst>
                    <a:ext uri="{9D8B030D-6E8A-4147-A177-3AD203B41FA5}">
                      <a16:colId xmlns:a16="http://schemas.microsoft.com/office/drawing/2014/main" val="10244208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  <a:sym typeface="Helvetica Neue"/>
                        </a:rPr>
                        <a:t>Polskie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  <a:sym typeface="Helvetica Neue"/>
                        </a:rPr>
                        <a:t>Światowe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518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  <a:sym typeface="Helvetica Neue"/>
                        </a:rPr>
                        <a:t>Inglot</a:t>
                      </a:r>
                      <a:endParaRPr lang="pl-PL" sz="18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Calibri" panose="020F0502020204030204" pitchFamily="34" charset="0"/>
                        <a:sym typeface="Helvetica Neue"/>
                      </a:endParaRPr>
                    </a:p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CD Project (</a:t>
                      </a:r>
                      <a:r>
                        <a:rPr lang="pl-PL" sz="1800" kern="1200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Wiedżmin</a:t>
                      </a:r>
                      <a:r>
                        <a:rPr lang="pl-PL" sz="18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/GOG)</a:t>
                      </a:r>
                    </a:p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Reserved</a:t>
                      </a:r>
                      <a:r>
                        <a:rPr lang="pl-PL" sz="18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(LPP)</a:t>
                      </a:r>
                    </a:p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  <a:sym typeface="Helvetica Neue"/>
                        </a:rPr>
                        <a:t>E-obuwie (Europa)</a:t>
                      </a:r>
                    </a:p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Oponeo</a:t>
                      </a:r>
                      <a:r>
                        <a:rPr lang="pl-PL" sz="18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(Europa)</a:t>
                      </a:r>
                      <a:endParaRPr lang="pl-P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McDonald’s</a:t>
                      </a:r>
                      <a:endParaRPr lang="pl-PL" sz="18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Apple</a:t>
                      </a:r>
                    </a:p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Airbnb</a:t>
                      </a:r>
                    </a:p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Netflix</a:t>
                      </a:r>
                      <a:endParaRPr lang="pl-PL" sz="18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 algn="ctr" defTabSz="1219169" hangingPunct="0">
                        <a:spcAft>
                          <a:spcPts val="1200"/>
                        </a:spcAft>
                        <a:buFontTx/>
                        <a:buNone/>
                      </a:pPr>
                      <a:r>
                        <a:rPr lang="pl-PL" sz="18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Microsoft</a:t>
                      </a: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76182641"/>
                  </a:ext>
                </a:extLst>
              </a:tr>
            </a:tbl>
          </a:graphicData>
        </a:graphic>
      </p:graphicFrame>
      <p:sp>
        <p:nvSpPr>
          <p:cNvPr id="6" name="pole tekstowe 5">
            <a:extLst>
              <a:ext uri="{FF2B5EF4-FFF2-40B4-BE49-F238E27FC236}">
                <a16:creationId xmlns:a16="http://schemas.microsoft.com/office/drawing/2014/main" id="{8378EDB8-A58C-4D8E-D973-BE4F692125C7}"/>
              </a:ext>
            </a:extLst>
          </p:cNvPr>
          <p:cNvSpPr txBox="1"/>
          <p:nvPr/>
        </p:nvSpPr>
        <p:spPr>
          <a:xfrm>
            <a:off x="1096291" y="2109987"/>
            <a:ext cx="9999416" cy="5129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Najlepsze </a:t>
            </a:r>
            <a:r>
              <a:rPr lang="pl-PL" sz="2000" kern="1200" dirty="0">
                <a:solidFill>
                  <a:srgbClr val="080808"/>
                </a:solidFill>
                <a:latin typeface="+mn-lt"/>
                <a:ea typeface="+mn-ea"/>
                <a:cs typeface="Calibri" panose="020F0502020204030204" pitchFamily="34" charset="0"/>
                <a:sym typeface="Helvetica Neue"/>
              </a:rPr>
              <a:t>marki międzynarodowe, obejmujące wszystkie istotne nisze i sektory rynku:</a:t>
            </a:r>
          </a:p>
        </p:txBody>
      </p:sp>
    </p:spTree>
    <p:extLst>
      <p:ext uri="{BB962C8B-B14F-4D97-AF65-F5344CB8AC3E}">
        <p14:creationId xmlns:p14="http://schemas.microsoft.com/office/powerpoint/2010/main" val="2847087915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700906" y="2220567"/>
            <a:ext cx="8948057" cy="36215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1200"/>
              </a:spcAft>
            </a:pPr>
            <a:r>
              <a:rPr lang="pl-PL" b="1" dirty="0">
                <a:latin typeface="+mj-lt"/>
                <a:cs typeface="Calibri" panose="020F0502020204030204" pitchFamily="34" charset="0"/>
              </a:rPr>
              <a:t>Rebranding</a:t>
            </a:r>
            <a:r>
              <a:rPr lang="pl-PL" dirty="0">
                <a:latin typeface="+mj-lt"/>
                <a:cs typeface="Calibri" panose="020F0502020204030204" pitchFamily="34" charset="0"/>
              </a:rPr>
              <a:t>, to jak podaje Wikipedia  proces transformacji wszystkich elementów marki, takich jak oferowane produkty i usługi, jakość obsługi oraz sposób komunikacji, w tym wygląd logo, by osiągnąć lepszą pozycję marki na rynku. </a:t>
            </a:r>
          </a:p>
          <a:p>
            <a:pPr algn="just" defTabSz="1219169" hangingPunct="0">
              <a:spcAft>
                <a:spcPts val="1200"/>
              </a:spcAft>
            </a:pPr>
            <a:r>
              <a:rPr lang="pl-PL" dirty="0">
                <a:latin typeface="+mj-lt"/>
                <a:cs typeface="Calibri" panose="020F0502020204030204" pitchFamily="34" charset="0"/>
              </a:rPr>
              <a:t>Na modelowy proces </a:t>
            </a:r>
            <a:r>
              <a:rPr lang="pl-PL" dirty="0" err="1">
                <a:latin typeface="+mj-lt"/>
                <a:cs typeface="Calibri" panose="020F0502020204030204" pitchFamily="34" charset="0"/>
              </a:rPr>
              <a:t>rebrandigu</a:t>
            </a:r>
            <a:r>
              <a:rPr lang="pl-PL" dirty="0">
                <a:latin typeface="+mj-lt"/>
                <a:cs typeface="Calibri" panose="020F0502020204030204" pitchFamily="34" charset="0"/>
              </a:rPr>
              <a:t> składają następujące etapy: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 panose="020F0502020204030204" pitchFamily="34" charset="0"/>
              </a:rPr>
              <a:t>opracowanie nowej strategii marki w oparciu o badania rynkowe i konsumenckie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 panose="020F0502020204030204" pitchFamily="34" charset="0"/>
              </a:rPr>
              <a:t>opracowanie identyfikacji wizualnej marki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 panose="020F0502020204030204" pitchFamily="34" charset="0"/>
              </a:rPr>
              <a:t>implementacja zmian we wszystkich kanałach komunikacji z klientem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 panose="020F0502020204030204" pitchFamily="34" charset="0"/>
              </a:rPr>
              <a:t>zakomunikowanie zmian wewnątrz i na zewnątrz organizacji</a:t>
            </a:r>
          </a:p>
          <a:p>
            <a:pPr algn="just" defTabSz="1219169" hangingPunct="0">
              <a:spcAft>
                <a:spcPts val="1200"/>
              </a:spcAft>
            </a:pPr>
            <a:r>
              <a:rPr lang="pl-PL" dirty="0">
                <a:latin typeface="+mj-lt"/>
                <a:cs typeface="Calibri" panose="020F0502020204030204" pitchFamily="34" charset="0"/>
              </a:rPr>
              <a:t>W zależności od charakteru organizacji proces rebrandingu trwa od 3 do 18 miesięcy</a:t>
            </a:r>
          </a:p>
        </p:txBody>
      </p:sp>
      <p:pic>
        <p:nvPicPr>
          <p:cNvPr id="1026" name="Picture 2" descr="uniqueseo.pl/wp-content/uploads/2021/09/rebrand...">
            <a:extLst>
              <a:ext uri="{FF2B5EF4-FFF2-40B4-BE49-F238E27FC236}">
                <a16:creationId xmlns:a16="http://schemas.microsoft.com/office/drawing/2014/main" id="{41D4EFA9-C3A8-45AB-A5F7-BFDDAB2223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1" b="13272"/>
          <a:stretch/>
        </p:blipFill>
        <p:spPr bwMode="auto">
          <a:xfrm>
            <a:off x="9648963" y="3421113"/>
            <a:ext cx="2154691" cy="122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5650B8B4-BE7F-6CBD-D403-C0DB601489AE}"/>
              </a:ext>
            </a:extLst>
          </p:cNvPr>
          <p:cNvSpPr txBox="1"/>
          <p:nvPr/>
        </p:nvSpPr>
        <p:spPr>
          <a:xfrm>
            <a:off x="2764971" y="1303008"/>
            <a:ext cx="6662057" cy="4667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r>
              <a:rPr lang="pl-PL" sz="27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465731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8C1E8E3B-11D0-483A-930F-22245F152BA4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Marketing międzynarodowy</a:t>
            </a:r>
          </a:p>
        </p:txBody>
      </p:sp>
    </p:spTree>
    <p:extLst>
      <p:ext uri="{BB962C8B-B14F-4D97-AF65-F5344CB8AC3E}">
        <p14:creationId xmlns:p14="http://schemas.microsoft.com/office/powerpoint/2010/main" val="1823882406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A09C5797-1BEE-AE0A-FA72-49AEE4E1009D}"/>
              </a:ext>
            </a:extLst>
          </p:cNvPr>
          <p:cNvSpPr txBox="1"/>
          <p:nvPr/>
        </p:nvSpPr>
        <p:spPr>
          <a:xfrm>
            <a:off x="2764969" y="1206001"/>
            <a:ext cx="6662057" cy="4667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r>
              <a:rPr lang="pl-PL" sz="27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</a:t>
            </a:r>
          </a:p>
        </p:txBody>
      </p:sp>
      <p:grpSp>
        <p:nvGrpSpPr>
          <p:cNvPr id="6" name="Grupa 5">
            <a:extLst>
              <a:ext uri="{FF2B5EF4-FFF2-40B4-BE49-F238E27FC236}">
                <a16:creationId xmlns:a16="http://schemas.microsoft.com/office/drawing/2014/main" id="{C8B60673-490E-0513-30AE-D1ADFD94198B}"/>
              </a:ext>
            </a:extLst>
          </p:cNvPr>
          <p:cNvGrpSpPr/>
          <p:nvPr/>
        </p:nvGrpSpPr>
        <p:grpSpPr>
          <a:xfrm>
            <a:off x="1682974" y="2223122"/>
            <a:ext cx="8826050" cy="1650790"/>
            <a:chOff x="-2" y="318824"/>
            <a:chExt cx="8826050" cy="77638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id="{87FF7767-4026-6193-3DF0-68A76DA35FCB}"/>
                </a:ext>
              </a:extLst>
            </p:cNvPr>
            <p:cNvSpPr/>
            <p:nvPr/>
          </p:nvSpPr>
          <p:spPr>
            <a:xfrm>
              <a:off x="0" y="350236"/>
              <a:ext cx="8826048" cy="744975"/>
            </a:xfrm>
            <a:prstGeom prst="rect">
              <a:avLst/>
            </a:prstGeom>
            <a:ln>
              <a:solidFill>
                <a:srgbClr val="C00000"/>
              </a:solidFill>
            </a:ln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7" name="pole tekstowe 16">
              <a:extLst>
                <a:ext uri="{FF2B5EF4-FFF2-40B4-BE49-F238E27FC236}">
                  <a16:creationId xmlns:a16="http://schemas.microsoft.com/office/drawing/2014/main" id="{E30C6D56-E7B8-C80E-9FFF-86CAB1B8BC68}"/>
                </a:ext>
              </a:extLst>
            </p:cNvPr>
            <p:cNvSpPr txBox="1"/>
            <p:nvPr/>
          </p:nvSpPr>
          <p:spPr>
            <a:xfrm>
              <a:off x="-2" y="318824"/>
              <a:ext cx="8826048" cy="656540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4999" tIns="458216" rIns="684999" bIns="99568" numCol="1" spcCol="1270" anchor="t" anchorCtr="0">
              <a:noAutofit/>
            </a:bodyPr>
            <a:lstStyle/>
            <a:p>
              <a:pPr marL="285750" indent="-285750" defTabSz="1219169" hangingPunct="0">
                <a:buFont typeface="Arial" panose="020B0604020202020204" pitchFamily="34" charset="0"/>
                <a:buChar char="•"/>
              </a:pPr>
              <a:r>
                <a:rPr lang="pl-PL" dirty="0">
                  <a:latin typeface="+mj-lt"/>
                  <a:cs typeface="Calibri" panose="020F0502020204030204" pitchFamily="34" charset="0"/>
                </a:rPr>
                <a:t>Nowe lokalizacje</a:t>
              </a:r>
            </a:p>
            <a:p>
              <a:pPr marL="285750" indent="-285750" defTabSz="1219169" hangingPunct="0">
                <a:buFont typeface="Arial" panose="020B0604020202020204" pitchFamily="34" charset="0"/>
                <a:buChar char="•"/>
              </a:pPr>
              <a:r>
                <a:rPr lang="pl-PL" dirty="0">
                  <a:latin typeface="+mj-lt"/>
                  <a:cs typeface="Calibri" panose="020F0502020204030204" pitchFamily="34" charset="0"/>
                </a:rPr>
                <a:t>Zmiana pozycjonowania na rynku</a:t>
              </a:r>
            </a:p>
            <a:p>
              <a:pPr marL="285750" indent="-285750" defTabSz="1219169" hangingPunct="0">
                <a:buFont typeface="Arial" panose="020B0604020202020204" pitchFamily="34" charset="0"/>
                <a:buChar char="•"/>
              </a:pPr>
              <a:r>
                <a:rPr lang="pl-PL" dirty="0">
                  <a:latin typeface="+mj-lt"/>
                  <a:cs typeface="Calibri" panose="020F0502020204030204" pitchFamily="34" charset="0"/>
                </a:rPr>
                <a:t>Nowa filozofia</a:t>
              </a:r>
            </a:p>
            <a:p>
              <a:pPr marL="285750" indent="-285750" defTabSz="1219169" hangingPunct="0">
                <a:buFont typeface="Arial" panose="020B0604020202020204" pitchFamily="34" charset="0"/>
                <a:buChar char="•"/>
              </a:pPr>
              <a:r>
                <a:rPr lang="pl-PL" dirty="0">
                  <a:latin typeface="+mj-lt"/>
                  <a:cs typeface="Calibri" panose="020F0502020204030204" pitchFamily="34" charset="0"/>
                </a:rPr>
                <a:t>Fuzje i przejęcia</a:t>
              </a:r>
            </a:p>
            <a:p>
              <a:pPr marL="285750" indent="-285750" defTabSz="1219169" hangingPunct="0">
                <a:buFont typeface="Arial" panose="020B0604020202020204" pitchFamily="34" charset="0"/>
                <a:buChar char="•"/>
              </a:pPr>
              <a:endParaRPr lang="pl-PL" dirty="0">
                <a:latin typeface="+mj-lt"/>
                <a:cs typeface="Calibri" panose="020F0502020204030204" pitchFamily="34" charset="0"/>
              </a:endParaRPr>
            </a:p>
          </p:txBody>
        </p:sp>
      </p:grpSp>
      <p:grpSp>
        <p:nvGrpSpPr>
          <p:cNvPr id="7" name="Grupa 6">
            <a:extLst>
              <a:ext uri="{FF2B5EF4-FFF2-40B4-BE49-F238E27FC236}">
                <a16:creationId xmlns:a16="http://schemas.microsoft.com/office/drawing/2014/main" id="{B0A9E8B5-FF73-9D55-FBBE-ADD5C14363CF}"/>
              </a:ext>
            </a:extLst>
          </p:cNvPr>
          <p:cNvGrpSpPr/>
          <p:nvPr/>
        </p:nvGrpSpPr>
        <p:grpSpPr>
          <a:xfrm>
            <a:off x="2134909" y="1960265"/>
            <a:ext cx="6178233" cy="649440"/>
            <a:chOff x="441302" y="25515"/>
            <a:chExt cx="6178233" cy="649440"/>
          </a:xfrm>
          <a:solidFill>
            <a:srgbClr val="C34B45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Prostokąt: zaokrąglone rogi 13">
              <a:extLst>
                <a:ext uri="{FF2B5EF4-FFF2-40B4-BE49-F238E27FC236}">
                  <a16:creationId xmlns:a16="http://schemas.microsoft.com/office/drawing/2014/main" id="{0759D142-399B-F552-F295-8416D1ADC5AF}"/>
                </a:ext>
              </a:extLst>
            </p:cNvPr>
            <p:cNvSpPr/>
            <p:nvPr/>
          </p:nvSpPr>
          <p:spPr>
            <a:xfrm>
              <a:off x="441302" y="25515"/>
              <a:ext cx="6178233" cy="649440"/>
            </a:xfrm>
            <a:prstGeom prst="roundRect">
              <a:avLst/>
            </a:prstGeom>
            <a:grpFill/>
            <a:ln>
              <a:solidFill>
                <a:srgbClr val="C34B4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5" name="Prostokąt: zaokrąglone rogi 6">
              <a:extLst>
                <a:ext uri="{FF2B5EF4-FFF2-40B4-BE49-F238E27FC236}">
                  <a16:creationId xmlns:a16="http://schemas.microsoft.com/office/drawing/2014/main" id="{9D963360-7B0D-6273-6E21-BB1D2A4ABDDC}"/>
                </a:ext>
              </a:extLst>
            </p:cNvPr>
            <p:cNvSpPr txBox="1"/>
            <p:nvPr/>
          </p:nvSpPr>
          <p:spPr>
            <a:xfrm>
              <a:off x="473005" y="57218"/>
              <a:ext cx="6114827" cy="586034"/>
            </a:xfrm>
            <a:prstGeom prst="rect">
              <a:avLst/>
            </a:prstGeom>
            <a:grpFill/>
            <a:ln>
              <a:solidFill>
                <a:srgbClr val="C34B4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33523" tIns="0" rIns="233523" bIns="0" numCol="1" spcCol="1270" anchor="ctr" anchorCtr="0">
              <a:noAutofit/>
            </a:bodyPr>
            <a:lstStyle/>
            <a:p>
              <a:pPr defTabSz="1219169" hangingPunct="0"/>
              <a:r>
                <a:rPr lang="pl-PL" sz="1800" b="1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Kiedy można robić rebranding:</a:t>
              </a: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07747C0B-C040-CBB5-D362-841E6A5206FC}"/>
              </a:ext>
            </a:extLst>
          </p:cNvPr>
          <p:cNvGrpSpPr/>
          <p:nvPr/>
        </p:nvGrpSpPr>
        <p:grpSpPr>
          <a:xfrm>
            <a:off x="1682976" y="4388569"/>
            <a:ext cx="8826048" cy="1620000"/>
            <a:chOff x="0" y="1538731"/>
            <a:chExt cx="8826048" cy="29799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7EEB54AC-5EDE-7B80-A42F-07968C9C639D}"/>
                </a:ext>
              </a:extLst>
            </p:cNvPr>
            <p:cNvSpPr/>
            <p:nvPr/>
          </p:nvSpPr>
          <p:spPr>
            <a:xfrm>
              <a:off x="0" y="1538731"/>
              <a:ext cx="8826048" cy="2979900"/>
            </a:xfrm>
            <a:prstGeom prst="rect">
              <a:avLst/>
            </a:prstGeom>
            <a:ln>
              <a:solidFill>
                <a:srgbClr val="C00000"/>
              </a:solidFill>
            </a:ln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3" name="pole tekstowe 12">
              <a:extLst>
                <a:ext uri="{FF2B5EF4-FFF2-40B4-BE49-F238E27FC236}">
                  <a16:creationId xmlns:a16="http://schemas.microsoft.com/office/drawing/2014/main" id="{F3621692-5054-6366-C551-546A9A5EC5A2}"/>
                </a:ext>
              </a:extLst>
            </p:cNvPr>
            <p:cNvSpPr txBox="1"/>
            <p:nvPr/>
          </p:nvSpPr>
          <p:spPr>
            <a:xfrm>
              <a:off x="0" y="1538731"/>
              <a:ext cx="8826048" cy="2979900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4999" tIns="458216" rIns="684999" bIns="99568" numCol="1" spcCol="1270" anchor="t" anchorCtr="0">
              <a:noAutofit/>
            </a:bodyPr>
            <a:lstStyle/>
            <a:p>
              <a:pPr marL="285750" indent="-285750" defTabSz="1219169" hangingPunct="0">
                <a:buFont typeface="Arial" panose="020B0604020202020204" pitchFamily="34" charset="0"/>
                <a:buChar char="•"/>
              </a:pPr>
              <a:r>
                <a:rPr lang="pl-PL" dirty="0">
                  <a:latin typeface="+mj-lt"/>
                  <a:cs typeface="Calibri" panose="020F0502020204030204" pitchFamily="34" charset="0"/>
                </a:rPr>
                <a:t>Nuda</a:t>
              </a:r>
            </a:p>
            <a:p>
              <a:pPr marL="285750" indent="-285750" defTabSz="1219169" hangingPunct="0">
                <a:buFont typeface="Arial" panose="020B0604020202020204" pitchFamily="34" charset="0"/>
                <a:buChar char="•"/>
              </a:pPr>
              <a:r>
                <a:rPr lang="pl-PL" dirty="0">
                  <a:latin typeface="+mj-lt"/>
                  <a:cs typeface="Calibri" panose="020F0502020204030204" pitchFamily="34" charset="0"/>
                </a:rPr>
                <a:t>Poszukiwanie uwagi</a:t>
              </a:r>
            </a:p>
            <a:p>
              <a:pPr marL="285750" indent="-285750" defTabSz="1219169" hangingPunct="0">
                <a:buFont typeface="Arial" panose="020B0604020202020204" pitchFamily="34" charset="0"/>
                <a:buChar char="•"/>
              </a:pPr>
              <a:r>
                <a:rPr lang="pl-PL" dirty="0">
                  <a:latin typeface="+mj-lt"/>
                  <a:cs typeface="Calibri" panose="020F0502020204030204" pitchFamily="34" charset="0"/>
                </a:rPr>
                <a:t>Tuszowanie kryzysu</a:t>
              </a:r>
            </a:p>
            <a:p>
              <a:pPr marL="285750" indent="-285750" defTabSz="1219169" hangingPunct="0">
                <a:buFont typeface="Arial" panose="020B0604020202020204" pitchFamily="34" charset="0"/>
                <a:buChar char="•"/>
              </a:pPr>
              <a:r>
                <a:rPr lang="pl-PL" dirty="0">
                  <a:latin typeface="+mj-lt"/>
                  <a:cs typeface="Calibri" panose="020F0502020204030204" pitchFamily="34" charset="0"/>
                </a:rPr>
                <a:t>Rozdmuchane ego zarządzających</a:t>
              </a:r>
            </a:p>
          </p:txBody>
        </p:sp>
      </p:grpSp>
      <p:grpSp>
        <p:nvGrpSpPr>
          <p:cNvPr id="9" name="Grupa 8">
            <a:extLst>
              <a:ext uri="{FF2B5EF4-FFF2-40B4-BE49-F238E27FC236}">
                <a16:creationId xmlns:a16="http://schemas.microsoft.com/office/drawing/2014/main" id="{E01621F2-AA91-97ED-61CE-E382462EC21B}"/>
              </a:ext>
            </a:extLst>
          </p:cNvPr>
          <p:cNvGrpSpPr/>
          <p:nvPr/>
        </p:nvGrpSpPr>
        <p:grpSpPr>
          <a:xfrm>
            <a:off x="2134910" y="4045465"/>
            <a:ext cx="6178233" cy="649440"/>
            <a:chOff x="377896" y="2285866"/>
            <a:chExt cx="6178233" cy="649440"/>
          </a:xfrm>
          <a:solidFill>
            <a:srgbClr val="C34B45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Prostokąt: zaokrąglone rogi 9">
              <a:extLst>
                <a:ext uri="{FF2B5EF4-FFF2-40B4-BE49-F238E27FC236}">
                  <a16:creationId xmlns:a16="http://schemas.microsoft.com/office/drawing/2014/main" id="{1076992B-CD8D-26D7-F155-AA741E7A2280}"/>
                </a:ext>
              </a:extLst>
            </p:cNvPr>
            <p:cNvSpPr/>
            <p:nvPr/>
          </p:nvSpPr>
          <p:spPr>
            <a:xfrm>
              <a:off x="377896" y="2285866"/>
              <a:ext cx="6178233" cy="649440"/>
            </a:xfrm>
            <a:prstGeom prst="roundRect">
              <a:avLst/>
            </a:prstGeom>
            <a:grpFill/>
            <a:ln>
              <a:solidFill>
                <a:srgbClr val="C34B4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11" name="Prostokąt: zaokrąglone rogi 10">
              <a:extLst>
                <a:ext uri="{FF2B5EF4-FFF2-40B4-BE49-F238E27FC236}">
                  <a16:creationId xmlns:a16="http://schemas.microsoft.com/office/drawing/2014/main" id="{B5964F58-CE4E-F928-A201-605451E7A733}"/>
                </a:ext>
              </a:extLst>
            </p:cNvPr>
            <p:cNvSpPr txBox="1"/>
            <p:nvPr/>
          </p:nvSpPr>
          <p:spPr>
            <a:xfrm>
              <a:off x="441302" y="2317569"/>
              <a:ext cx="6114827" cy="586034"/>
            </a:xfrm>
            <a:prstGeom prst="rect">
              <a:avLst/>
            </a:prstGeom>
            <a:grpFill/>
            <a:ln>
              <a:solidFill>
                <a:srgbClr val="C34B4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33523" tIns="0" rIns="233523" bIns="0" numCol="1" spcCol="1270" anchor="ctr" anchorCtr="0">
              <a:noAutofit/>
            </a:bodyPr>
            <a:lstStyle/>
            <a:p>
              <a:pPr defTabSz="1219169" hangingPunct="0"/>
              <a:r>
                <a:rPr lang="pl-PL" sz="1800" b="1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Kiedy nie należy go robić: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0144633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C38BCA10-D2F4-5BF5-71A6-BF8140A8AAE0}"/>
              </a:ext>
            </a:extLst>
          </p:cNvPr>
          <p:cNvSpPr txBox="1"/>
          <p:nvPr/>
        </p:nvSpPr>
        <p:spPr>
          <a:xfrm>
            <a:off x="2764971" y="1281109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Branding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Strategie rebrandingu </a:t>
            </a:r>
          </a:p>
        </p:txBody>
      </p:sp>
      <p:grpSp>
        <p:nvGrpSpPr>
          <p:cNvPr id="30" name="Grupa 29">
            <a:extLst>
              <a:ext uri="{FF2B5EF4-FFF2-40B4-BE49-F238E27FC236}">
                <a16:creationId xmlns:a16="http://schemas.microsoft.com/office/drawing/2014/main" id="{AFFC3692-002D-492E-537F-6840D8297ADD}"/>
              </a:ext>
            </a:extLst>
          </p:cNvPr>
          <p:cNvGrpSpPr/>
          <p:nvPr/>
        </p:nvGrpSpPr>
        <p:grpSpPr>
          <a:xfrm>
            <a:off x="3462570" y="2373718"/>
            <a:ext cx="5685905" cy="656655"/>
            <a:chOff x="1960677" y="1012"/>
            <a:chExt cx="6992874" cy="797257"/>
          </a:xfrm>
        </p:grpSpPr>
        <p:sp>
          <p:nvSpPr>
            <p:cNvPr id="44" name="Strzałka: pięciokąt 43">
              <a:extLst>
                <a:ext uri="{FF2B5EF4-FFF2-40B4-BE49-F238E27FC236}">
                  <a16:creationId xmlns:a16="http://schemas.microsoft.com/office/drawing/2014/main" id="{C9A1ECE7-AC3E-7F58-E1BF-2292B9A1D867}"/>
                </a:ext>
              </a:extLst>
            </p:cNvPr>
            <p:cNvSpPr/>
            <p:nvPr/>
          </p:nvSpPr>
          <p:spPr>
            <a:xfrm rot="10800000">
              <a:off x="1960677" y="1012"/>
              <a:ext cx="6992874" cy="797257"/>
            </a:xfrm>
            <a:prstGeom prst="homePlat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45" name="Strzałka: pięciokąt 4">
              <a:extLst>
                <a:ext uri="{FF2B5EF4-FFF2-40B4-BE49-F238E27FC236}">
                  <a16:creationId xmlns:a16="http://schemas.microsoft.com/office/drawing/2014/main" id="{22A05101-B7D0-8992-5CBD-776732FC4482}"/>
                </a:ext>
              </a:extLst>
            </p:cNvPr>
            <p:cNvSpPr txBox="1"/>
            <p:nvPr/>
          </p:nvSpPr>
          <p:spPr>
            <a:xfrm rot="21600000">
              <a:off x="2159991" y="1012"/>
              <a:ext cx="6793560" cy="7972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1568" tIns="68580" rIns="128016" bIns="68580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2000" kern="1200" dirty="0">
                  <a:effectLst/>
                  <a:latin typeface="+mj-lt"/>
                  <a:ea typeface="Times New Roman" panose="02020603050405020304" pitchFamily="18" charset="0"/>
                </a:rPr>
                <a:t>Zmiana logo</a:t>
              </a:r>
              <a:endParaRPr lang="pl-PL" sz="2000" kern="1200" dirty="0">
                <a:latin typeface="+mj-lt"/>
              </a:endParaRPr>
            </a:p>
          </p:txBody>
        </p:sp>
      </p:grpSp>
      <p:sp>
        <p:nvSpPr>
          <p:cNvPr id="31" name="Owal 30">
            <a:extLst>
              <a:ext uri="{FF2B5EF4-FFF2-40B4-BE49-F238E27FC236}">
                <a16:creationId xmlns:a16="http://schemas.microsoft.com/office/drawing/2014/main" id="{71DE0B31-489A-586D-E6BE-476EEB5F39FF}"/>
              </a:ext>
            </a:extLst>
          </p:cNvPr>
          <p:cNvSpPr/>
          <p:nvPr/>
        </p:nvSpPr>
        <p:spPr>
          <a:xfrm>
            <a:off x="3078428" y="2320873"/>
            <a:ext cx="648250" cy="656655"/>
          </a:xfrm>
          <a:prstGeom prst="ellipse">
            <a:avLst/>
          </a:prstGeom>
          <a:solidFill>
            <a:srgbClr val="C34B45"/>
          </a:solidFill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pl-PL"/>
          </a:p>
        </p:txBody>
      </p:sp>
      <p:grpSp>
        <p:nvGrpSpPr>
          <p:cNvPr id="32" name="Grupa 31">
            <a:extLst>
              <a:ext uri="{FF2B5EF4-FFF2-40B4-BE49-F238E27FC236}">
                <a16:creationId xmlns:a16="http://schemas.microsoft.com/office/drawing/2014/main" id="{A5CE1B33-BFF9-096E-F7A9-EBEFDCD34B4C}"/>
              </a:ext>
            </a:extLst>
          </p:cNvPr>
          <p:cNvGrpSpPr/>
          <p:nvPr/>
        </p:nvGrpSpPr>
        <p:grpSpPr>
          <a:xfrm>
            <a:off x="3462570" y="3388435"/>
            <a:ext cx="5685905" cy="656655"/>
            <a:chOff x="1960677" y="1015729"/>
            <a:chExt cx="6992874" cy="797257"/>
          </a:xfrm>
        </p:grpSpPr>
        <p:sp>
          <p:nvSpPr>
            <p:cNvPr id="42" name="Strzałka: pięciokąt 41">
              <a:extLst>
                <a:ext uri="{FF2B5EF4-FFF2-40B4-BE49-F238E27FC236}">
                  <a16:creationId xmlns:a16="http://schemas.microsoft.com/office/drawing/2014/main" id="{D8179CF9-F563-120B-2F94-9D8DFCBE8858}"/>
                </a:ext>
              </a:extLst>
            </p:cNvPr>
            <p:cNvSpPr/>
            <p:nvPr/>
          </p:nvSpPr>
          <p:spPr>
            <a:xfrm rot="10800000">
              <a:off x="1960677" y="1015729"/>
              <a:ext cx="6992874" cy="797257"/>
            </a:xfrm>
            <a:prstGeom prst="homePlat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43" name="Strzałka: pięciokąt 7">
              <a:extLst>
                <a:ext uri="{FF2B5EF4-FFF2-40B4-BE49-F238E27FC236}">
                  <a16:creationId xmlns:a16="http://schemas.microsoft.com/office/drawing/2014/main" id="{987390FD-BB04-2DDE-64AF-74BADF5393D2}"/>
                </a:ext>
              </a:extLst>
            </p:cNvPr>
            <p:cNvSpPr txBox="1"/>
            <p:nvPr/>
          </p:nvSpPr>
          <p:spPr>
            <a:xfrm rot="21600000">
              <a:off x="2159991" y="1015729"/>
              <a:ext cx="6793560" cy="7972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1568" tIns="68580" rIns="128016" bIns="68580" numCol="1" spcCol="1270" anchor="ctr" anchorCtr="0">
              <a:noAutofit/>
            </a:bodyPr>
            <a:lstStyle/>
            <a:p>
              <a:pPr defTabSz="1219169" hangingPunct="0"/>
              <a:r>
                <a:rPr lang="pl-PL" sz="2000" dirty="0">
                  <a:latin typeface="+mj-lt"/>
                  <a:cs typeface="Calibri" panose="020F0502020204030204" pitchFamily="34" charset="0"/>
                </a:rPr>
                <a:t>Zmiana pozycjonowania marki</a:t>
              </a:r>
            </a:p>
          </p:txBody>
        </p:sp>
      </p:grpSp>
      <p:sp>
        <p:nvSpPr>
          <p:cNvPr id="33" name="Owal 32">
            <a:extLst>
              <a:ext uri="{FF2B5EF4-FFF2-40B4-BE49-F238E27FC236}">
                <a16:creationId xmlns:a16="http://schemas.microsoft.com/office/drawing/2014/main" id="{FFDE9943-6786-FA58-D584-559E762F1841}"/>
              </a:ext>
            </a:extLst>
          </p:cNvPr>
          <p:cNvSpPr/>
          <p:nvPr/>
        </p:nvSpPr>
        <p:spPr>
          <a:xfrm>
            <a:off x="3063942" y="3388435"/>
            <a:ext cx="648250" cy="656655"/>
          </a:xfrm>
          <a:prstGeom prst="ellipse">
            <a:avLst/>
          </a:prstGeom>
          <a:solidFill>
            <a:srgbClr val="C34B45"/>
          </a:solidFill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pl-PL"/>
          </a:p>
        </p:txBody>
      </p:sp>
      <p:grpSp>
        <p:nvGrpSpPr>
          <p:cNvPr id="34" name="Grupa 33">
            <a:extLst>
              <a:ext uri="{FF2B5EF4-FFF2-40B4-BE49-F238E27FC236}">
                <a16:creationId xmlns:a16="http://schemas.microsoft.com/office/drawing/2014/main" id="{BA54F355-D570-FF00-02F4-65F2B5C96049}"/>
              </a:ext>
            </a:extLst>
          </p:cNvPr>
          <p:cNvGrpSpPr/>
          <p:nvPr/>
        </p:nvGrpSpPr>
        <p:grpSpPr>
          <a:xfrm>
            <a:off x="3462570" y="4403153"/>
            <a:ext cx="5685905" cy="656655"/>
            <a:chOff x="1960677" y="2030447"/>
            <a:chExt cx="6992874" cy="797257"/>
          </a:xfrm>
        </p:grpSpPr>
        <p:sp>
          <p:nvSpPr>
            <p:cNvPr id="40" name="Strzałka: pięciokąt 39">
              <a:extLst>
                <a:ext uri="{FF2B5EF4-FFF2-40B4-BE49-F238E27FC236}">
                  <a16:creationId xmlns:a16="http://schemas.microsoft.com/office/drawing/2014/main" id="{2FFB45A4-6321-659C-6805-11E93173FF27}"/>
                </a:ext>
              </a:extLst>
            </p:cNvPr>
            <p:cNvSpPr/>
            <p:nvPr/>
          </p:nvSpPr>
          <p:spPr>
            <a:xfrm rot="10800000">
              <a:off x="1960677" y="2030447"/>
              <a:ext cx="6992874" cy="797257"/>
            </a:xfrm>
            <a:prstGeom prst="homePlat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41" name="Strzałka: pięciokąt 10">
              <a:extLst>
                <a:ext uri="{FF2B5EF4-FFF2-40B4-BE49-F238E27FC236}">
                  <a16:creationId xmlns:a16="http://schemas.microsoft.com/office/drawing/2014/main" id="{13F085FC-9486-14C8-338D-06C9C1732E5E}"/>
                </a:ext>
              </a:extLst>
            </p:cNvPr>
            <p:cNvSpPr txBox="1"/>
            <p:nvPr/>
          </p:nvSpPr>
          <p:spPr>
            <a:xfrm rot="21600000">
              <a:off x="2159991" y="2030447"/>
              <a:ext cx="6793560" cy="7972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1568" tIns="68580" rIns="128016" bIns="68580" numCol="1" spcCol="1270" anchor="ctr" anchorCtr="0">
              <a:noAutofit/>
            </a:bodyPr>
            <a:lstStyle/>
            <a:p>
              <a:pPr defTabSz="1219169" hangingPunct="0"/>
              <a:r>
                <a:rPr lang="pl-PL" sz="2000" dirty="0">
                  <a:latin typeface="+mj-lt"/>
                  <a:cs typeface="Calibri" panose="020F0502020204030204" pitchFamily="34" charset="0"/>
                </a:rPr>
                <a:t>Nowe reklamy</a:t>
              </a:r>
            </a:p>
          </p:txBody>
        </p:sp>
      </p:grpSp>
      <p:sp>
        <p:nvSpPr>
          <p:cNvPr id="35" name="Owal 34">
            <a:extLst>
              <a:ext uri="{FF2B5EF4-FFF2-40B4-BE49-F238E27FC236}">
                <a16:creationId xmlns:a16="http://schemas.microsoft.com/office/drawing/2014/main" id="{A29110FD-76B5-88EC-4165-23E4C032741C}"/>
              </a:ext>
            </a:extLst>
          </p:cNvPr>
          <p:cNvSpPr/>
          <p:nvPr/>
        </p:nvSpPr>
        <p:spPr>
          <a:xfrm>
            <a:off x="3063942" y="4403153"/>
            <a:ext cx="648250" cy="656655"/>
          </a:xfrm>
          <a:prstGeom prst="ellipse">
            <a:avLst/>
          </a:prstGeom>
          <a:solidFill>
            <a:srgbClr val="C34B45"/>
          </a:solidFill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pl-PL"/>
          </a:p>
        </p:txBody>
      </p:sp>
      <p:grpSp>
        <p:nvGrpSpPr>
          <p:cNvPr id="36" name="Grupa 35">
            <a:extLst>
              <a:ext uri="{FF2B5EF4-FFF2-40B4-BE49-F238E27FC236}">
                <a16:creationId xmlns:a16="http://schemas.microsoft.com/office/drawing/2014/main" id="{CC3F55E4-7A3A-6AD7-CEFA-D2D24EEC82D8}"/>
              </a:ext>
            </a:extLst>
          </p:cNvPr>
          <p:cNvGrpSpPr/>
          <p:nvPr/>
        </p:nvGrpSpPr>
        <p:grpSpPr>
          <a:xfrm>
            <a:off x="3462570" y="5417871"/>
            <a:ext cx="5685905" cy="656655"/>
            <a:chOff x="1960677" y="3045165"/>
            <a:chExt cx="6992874" cy="797257"/>
          </a:xfrm>
        </p:grpSpPr>
        <p:sp>
          <p:nvSpPr>
            <p:cNvPr id="38" name="Strzałka: pięciokąt 37">
              <a:extLst>
                <a:ext uri="{FF2B5EF4-FFF2-40B4-BE49-F238E27FC236}">
                  <a16:creationId xmlns:a16="http://schemas.microsoft.com/office/drawing/2014/main" id="{9DADCE2C-F003-1A24-C460-A1A08C628F8A}"/>
                </a:ext>
              </a:extLst>
            </p:cNvPr>
            <p:cNvSpPr/>
            <p:nvPr/>
          </p:nvSpPr>
          <p:spPr>
            <a:xfrm rot="10800000">
              <a:off x="1960677" y="3045165"/>
              <a:ext cx="6992874" cy="797257"/>
            </a:xfrm>
            <a:prstGeom prst="homePlat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39" name="Strzałka: pięciokąt 13">
              <a:extLst>
                <a:ext uri="{FF2B5EF4-FFF2-40B4-BE49-F238E27FC236}">
                  <a16:creationId xmlns:a16="http://schemas.microsoft.com/office/drawing/2014/main" id="{02871CD9-B086-13B1-8CCA-604406615C34}"/>
                </a:ext>
              </a:extLst>
            </p:cNvPr>
            <p:cNvSpPr txBox="1"/>
            <p:nvPr/>
          </p:nvSpPr>
          <p:spPr>
            <a:xfrm rot="21600000">
              <a:off x="2159991" y="3045165"/>
              <a:ext cx="6793560" cy="7972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1568" tIns="68580" rIns="128016" bIns="68580" numCol="1" spcCol="1270" anchor="ctr" anchorCtr="0">
              <a:noAutofit/>
            </a:bodyPr>
            <a:lstStyle/>
            <a:p>
              <a:pPr defTabSz="1219169" hangingPunct="0"/>
              <a:r>
                <a:rPr lang="pl-PL" sz="2000" dirty="0">
                  <a:latin typeface="+mj-lt"/>
                  <a:cs typeface="Calibri" panose="020F0502020204030204" pitchFamily="34" charset="0"/>
                </a:rPr>
                <a:t>Nowy głos marki</a:t>
              </a:r>
            </a:p>
          </p:txBody>
        </p:sp>
      </p:grpSp>
      <p:sp>
        <p:nvSpPr>
          <p:cNvPr id="37" name="Owal 36">
            <a:extLst>
              <a:ext uri="{FF2B5EF4-FFF2-40B4-BE49-F238E27FC236}">
                <a16:creationId xmlns:a16="http://schemas.microsoft.com/office/drawing/2014/main" id="{40DF5C71-C14F-1433-225C-829ECBB80359}"/>
              </a:ext>
            </a:extLst>
          </p:cNvPr>
          <p:cNvSpPr/>
          <p:nvPr/>
        </p:nvSpPr>
        <p:spPr>
          <a:xfrm>
            <a:off x="3063942" y="5417871"/>
            <a:ext cx="648250" cy="656655"/>
          </a:xfrm>
          <a:prstGeom prst="ellipse">
            <a:avLst/>
          </a:prstGeom>
          <a:solidFill>
            <a:srgbClr val="C34B45"/>
          </a:solidFill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pl-PL"/>
          </a:p>
        </p:txBody>
      </p:sp>
      <p:sp>
        <p:nvSpPr>
          <p:cNvPr id="46" name="pole tekstowe 45">
            <a:extLst>
              <a:ext uri="{FF2B5EF4-FFF2-40B4-BE49-F238E27FC236}">
                <a16:creationId xmlns:a16="http://schemas.microsoft.com/office/drawing/2014/main" id="{0F8AD187-B173-B6EC-19A1-80D60F2460E4}"/>
              </a:ext>
            </a:extLst>
          </p:cNvPr>
          <p:cNvSpPr txBox="1"/>
          <p:nvPr/>
        </p:nvSpPr>
        <p:spPr>
          <a:xfrm>
            <a:off x="3203977" y="2367576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7" name="pole tekstowe 46">
            <a:extLst>
              <a:ext uri="{FF2B5EF4-FFF2-40B4-BE49-F238E27FC236}">
                <a16:creationId xmlns:a16="http://schemas.microsoft.com/office/drawing/2014/main" id="{DE62BE53-41C2-B245-B45E-6E1FA054A20B}"/>
              </a:ext>
            </a:extLst>
          </p:cNvPr>
          <p:cNvSpPr txBox="1"/>
          <p:nvPr/>
        </p:nvSpPr>
        <p:spPr>
          <a:xfrm>
            <a:off x="3210306" y="3436166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pole tekstowe 47">
            <a:extLst>
              <a:ext uri="{FF2B5EF4-FFF2-40B4-BE49-F238E27FC236}">
                <a16:creationId xmlns:a16="http://schemas.microsoft.com/office/drawing/2014/main" id="{FDED7711-65AF-7315-EF5E-E6B76CFC2D89}"/>
              </a:ext>
            </a:extLst>
          </p:cNvPr>
          <p:cNvSpPr txBox="1"/>
          <p:nvPr/>
        </p:nvSpPr>
        <p:spPr>
          <a:xfrm>
            <a:off x="3210306" y="4454009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9" name="pole tekstowe 48">
            <a:extLst>
              <a:ext uri="{FF2B5EF4-FFF2-40B4-BE49-F238E27FC236}">
                <a16:creationId xmlns:a16="http://schemas.microsoft.com/office/drawing/2014/main" id="{A45EBE51-85AD-5EE1-54CA-4C8D984B1FE6}"/>
              </a:ext>
            </a:extLst>
          </p:cNvPr>
          <p:cNvSpPr txBox="1"/>
          <p:nvPr/>
        </p:nvSpPr>
        <p:spPr>
          <a:xfrm>
            <a:off x="3203977" y="5484588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84754241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Opakowania produktów na eksport</a:t>
            </a:r>
          </a:p>
        </p:txBody>
      </p:sp>
    </p:spTree>
    <p:extLst>
      <p:ext uri="{BB962C8B-B14F-4D97-AF65-F5344CB8AC3E}">
        <p14:creationId xmlns:p14="http://schemas.microsoft.com/office/powerpoint/2010/main" val="259162082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173317"/>
            <a:ext cx="8948057" cy="36215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Najważniejsze funkcje opakowania: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I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nformowanie o marce i jej korzyściach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O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chrona produktu przed uszkodzeniem i zanieczyszczeniem podczas transportu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Ochrona przed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uszkodzeniem i manipulacją po umieszczeniu w punktach sprzedaży detalicznej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Z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apobieganie wyciekom zawartości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Prezentowanie wymaganych przez władze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danych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ostrzegawczych i informacyjnych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Opakowanie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może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czasem pełnić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inne funkcje, np. służyć jako element ekspozycji sklepowej, której celem jest promowanie oferty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04F15F37-84CE-EF77-B91B-F669E9314A47}"/>
              </a:ext>
            </a:extLst>
          </p:cNvPr>
          <p:cNvSpPr txBox="1"/>
          <p:nvPr/>
        </p:nvSpPr>
        <p:spPr>
          <a:xfrm>
            <a:off x="2764971" y="1364900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Opakowania produktów na eksport</a:t>
            </a:r>
          </a:p>
        </p:txBody>
      </p:sp>
    </p:spTree>
    <p:extLst>
      <p:ext uri="{BB962C8B-B14F-4D97-AF65-F5344CB8AC3E}">
        <p14:creationId xmlns:p14="http://schemas.microsoft.com/office/powerpoint/2010/main" val="3333068157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612873"/>
            <a:ext cx="8948057" cy="23596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Rodzaje opakowań: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Podstawowe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Wtórne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Trzeciorzędowe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285750" indent="-285750" defTabSz="1219169" hangingPunct="0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5E47F7F6-FC8C-F6F8-DFD0-010E3964A8EF}"/>
              </a:ext>
            </a:extLst>
          </p:cNvPr>
          <p:cNvSpPr txBox="1"/>
          <p:nvPr/>
        </p:nvSpPr>
        <p:spPr>
          <a:xfrm>
            <a:off x="2764971" y="1613170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Opakowania produktów na eksport</a:t>
            </a:r>
          </a:p>
        </p:txBody>
      </p:sp>
    </p:spTree>
    <p:extLst>
      <p:ext uri="{BB962C8B-B14F-4D97-AF65-F5344CB8AC3E}">
        <p14:creationId xmlns:p14="http://schemas.microsoft.com/office/powerpoint/2010/main" val="4057399340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590586" y="2247333"/>
            <a:ext cx="9010823" cy="38523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600"/>
              </a:spcAft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Najważniejsze informacje etykiety produktu medycznego EU: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nazwa lub nazwa handlowa wyrobu,</a:t>
            </a:r>
            <a:endParaRPr lang="pl-PL" sz="16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oznaczenie, że wyrób jest wyrobem medycznym 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(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lub symbol zharmonizowany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).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znak CE z numerem jednostki notyfikowanej (jeśli dotyczy),</a:t>
            </a:r>
            <a:endParaRPr lang="pl-PL" sz="16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nazwa i adres wytwórcy,</a:t>
            </a:r>
            <a:endParaRPr lang="pl-PL" sz="16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informacje niezbędne do identyfikacji wyrobu, zawartość opakowania,</a:t>
            </a:r>
            <a:endParaRPr lang="pl-PL" sz="16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wskazanie przewidzianego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przez producenta 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zastosowania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wyrobu;</a:t>
            </a:r>
            <a:endParaRPr lang="pl-PL" sz="16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numer partii lub numer seryjny wyrobu nośnik UDI;</a:t>
            </a:r>
            <a:endParaRPr lang="pl-PL" sz="16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jeżeli nie podano daty, do której można bezpiecznie stosować wyrób - datę produkcji.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 </a:t>
            </a: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informacje o wszelkich specjalnych warunkach przechowywania</a:t>
            </a:r>
            <a:endParaRPr lang="pl-PL" sz="16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jeżeli wyrób jest przeznaczony do jednorazowego użytku - informację ostrzeżenia lub informacje </a:t>
            </a:r>
            <a:b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</a:b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o koniecznych środkach ostrożności</a:t>
            </a:r>
            <a:endParaRPr lang="pl-PL" sz="1600" dirty="0">
              <a:solidFill>
                <a:srgbClr val="080808"/>
              </a:solidFill>
              <a:latin typeface="+mj-lt"/>
              <a:cs typeface="Calibri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6C03657-3B30-4FA0-6E74-F12800BCBE93}"/>
              </a:ext>
            </a:extLst>
          </p:cNvPr>
          <p:cNvSpPr txBox="1"/>
          <p:nvPr/>
        </p:nvSpPr>
        <p:spPr>
          <a:xfrm>
            <a:off x="2764970" y="1287300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Opakowania produktów na eksport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Etykiety medyczne</a:t>
            </a:r>
          </a:p>
        </p:txBody>
      </p:sp>
    </p:spTree>
    <p:extLst>
      <p:ext uri="{BB962C8B-B14F-4D97-AF65-F5344CB8AC3E}">
        <p14:creationId xmlns:p14="http://schemas.microsoft.com/office/powerpoint/2010/main" val="944121437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ow to Create a Label as per EU MDR 2017/745?">
            <a:extLst>
              <a:ext uri="{FF2B5EF4-FFF2-40B4-BE49-F238E27FC236}">
                <a16:creationId xmlns:a16="http://schemas.microsoft.com/office/drawing/2014/main" id="{98D4B334-86CB-4986-B6C3-EB70965D6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357" y="2538877"/>
            <a:ext cx="4247326" cy="303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DA Clarifies UDI Form And Presentation In Device Labeling">
            <a:extLst>
              <a:ext uri="{FF2B5EF4-FFF2-40B4-BE49-F238E27FC236}">
                <a16:creationId xmlns:a16="http://schemas.microsoft.com/office/drawing/2014/main" id="{F523482B-1B13-4114-B4FC-4C4FD334B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319" y="2538877"/>
            <a:ext cx="4547734" cy="303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C9851D55-98CF-EF1A-56C7-D351AB2E9444}"/>
              </a:ext>
            </a:extLst>
          </p:cNvPr>
          <p:cNvSpPr txBox="1"/>
          <p:nvPr/>
        </p:nvSpPr>
        <p:spPr>
          <a:xfrm>
            <a:off x="2764970" y="1287300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Opakowania produktów na eksport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Etykiety medyczne</a:t>
            </a:r>
          </a:p>
        </p:txBody>
      </p:sp>
    </p:spTree>
    <p:extLst>
      <p:ext uri="{BB962C8B-B14F-4D97-AF65-F5344CB8AC3E}">
        <p14:creationId xmlns:p14="http://schemas.microsoft.com/office/powerpoint/2010/main" val="3527794014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69" y="2302216"/>
            <a:ext cx="8948057" cy="3436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Opakowanie wraz z etykietami na przykładzie US FDA.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 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Nazwa zwyczajowa żywności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Ilość netto zawartości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Wykaz składników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 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Nazwa i lokalizacja producenta, zakładu pakującego lub dystrybutora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Informacje żywieniowe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algn="just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Przepisy większości krajów akceptują identyfikację w postaci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etykiety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samoprzylepnej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(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/>
              </a:rPr>
              <a:t>stickera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)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z powyższymi informacjami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 dołączonego do produktu zaopatrzonego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w etykietę bazową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.</a:t>
            </a:r>
            <a:endParaRPr lang="pl-PL" dirty="0">
              <a:solidFill>
                <a:srgbClr val="080808"/>
              </a:solidFill>
              <a:latin typeface="+mj-lt"/>
              <a:cs typeface="Calibri"/>
            </a:endParaRPr>
          </a:p>
          <a:p>
            <a:pPr algn="just" defTabSz="1219169" hangingPunct="0">
              <a:spcAft>
                <a:spcPts val="600"/>
              </a:spcAft>
            </a:pPr>
            <a:r>
              <a:rPr lang="pl-PL" b="1" dirty="0">
                <a:solidFill>
                  <a:srgbClr val="080808"/>
                </a:solidFill>
                <a:latin typeface="+mj-lt"/>
                <a:cs typeface="Calibri"/>
              </a:rPr>
              <a:t>WAŻNE: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opakowanie dedykowane rynkowi sprzedaży wzmacnia wizerunek produktu!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9FE27D4-F54F-0208-B40C-0AD0ED916B65}"/>
              </a:ext>
            </a:extLst>
          </p:cNvPr>
          <p:cNvSpPr txBox="1"/>
          <p:nvPr/>
        </p:nvSpPr>
        <p:spPr>
          <a:xfrm>
            <a:off x="2764970" y="1287300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Opakowania produktów na eksport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Etykiety produktów spożywczych</a:t>
            </a:r>
          </a:p>
        </p:txBody>
      </p:sp>
    </p:spTree>
    <p:extLst>
      <p:ext uri="{BB962C8B-B14F-4D97-AF65-F5344CB8AC3E}">
        <p14:creationId xmlns:p14="http://schemas.microsoft.com/office/powerpoint/2010/main" val="3051101968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DA updates Nutrition Facts label: What's in it for you? | WATE 6 On Your  Side">
            <a:extLst>
              <a:ext uri="{FF2B5EF4-FFF2-40B4-BE49-F238E27FC236}">
                <a16:creationId xmlns:a16="http://schemas.microsoft.com/office/drawing/2014/main" id="{1704390C-D445-482D-A0AF-6EE5CA1D3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328" y="2459394"/>
            <a:ext cx="33528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asics of FDA Food Labeling Requirements — FDA Reader">
            <a:extLst>
              <a:ext uri="{FF2B5EF4-FFF2-40B4-BE49-F238E27FC236}">
                <a16:creationId xmlns:a16="http://schemas.microsoft.com/office/drawing/2014/main" id="{4EBDEFF4-37A0-4C5A-9BA9-DD02ED9F0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755" y="2459394"/>
            <a:ext cx="2318809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7EC7FAFB-E929-D8A3-2DFD-960B81D2DBAA}"/>
              </a:ext>
            </a:extLst>
          </p:cNvPr>
          <p:cNvSpPr txBox="1"/>
          <p:nvPr/>
        </p:nvSpPr>
        <p:spPr>
          <a:xfrm>
            <a:off x="2764970" y="1287300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Opakowania produktów na eksport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Etykiety produktów spożywczych</a:t>
            </a:r>
          </a:p>
        </p:txBody>
      </p:sp>
    </p:spTree>
    <p:extLst>
      <p:ext uri="{BB962C8B-B14F-4D97-AF65-F5344CB8AC3E}">
        <p14:creationId xmlns:p14="http://schemas.microsoft.com/office/powerpoint/2010/main" val="4202284284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064797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Social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 Media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Globalnie</a:t>
            </a:r>
            <a:endParaRPr lang="pl-PL" sz="2000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22951383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8C1E8E3B-11D0-483A-930F-22245F152BA4}"/>
              </a:ext>
            </a:extLst>
          </p:cNvPr>
          <p:cNvSpPr txBox="1"/>
          <p:nvPr/>
        </p:nvSpPr>
        <p:spPr>
          <a:xfrm>
            <a:off x="2764969" y="1190472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latin typeface="+mj-lt"/>
                <a:cs typeface="Times New Roman" panose="02020603050405020304" pitchFamily="18" charset="0"/>
                <a:sym typeface="Helvetica Neue"/>
              </a:rPr>
              <a:t>Marketing międzynarodowy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7E86CC83-9EE6-4F66-B783-85A25A9F9F5C}"/>
              </a:ext>
            </a:extLst>
          </p:cNvPr>
          <p:cNvSpPr txBox="1"/>
          <p:nvPr/>
        </p:nvSpPr>
        <p:spPr>
          <a:xfrm>
            <a:off x="1621968" y="1856144"/>
            <a:ext cx="8948057" cy="45140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 panose="020F0502020204030204" pitchFamily="34" charset="0"/>
                <a:sym typeface="Helvetica Neue"/>
              </a:rPr>
              <a:t>Marketing międzynarodowy, polega na sprzedaży produktów ludziom </a:t>
            </a:r>
            <a:br>
              <a:rPr lang="pl-PL" sz="2000" dirty="0">
                <a:latin typeface="+mj-lt"/>
                <a:cs typeface="Calibri" panose="020F0502020204030204" pitchFamily="34" charset="0"/>
                <a:sym typeface="Helvetica Neue"/>
              </a:rPr>
            </a:br>
            <a:r>
              <a:rPr lang="pl-PL" sz="2000" dirty="0">
                <a:latin typeface="+mj-lt"/>
                <a:cs typeface="Calibri" panose="020F0502020204030204" pitchFamily="34" charset="0"/>
                <a:sym typeface="Helvetica Neue"/>
              </a:rPr>
              <a:t>na całym świecie. Innymi słowy, są to wszelkie działania marketingowe, które mają miejsce poza granicami naszego kraju.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 panose="020F0502020204030204" pitchFamily="34" charset="0"/>
                <a:sym typeface="Helvetica Neue"/>
              </a:rPr>
              <a:t>Obecnie ludzie akceptują marki i produkty pochodzące z </a:t>
            </a:r>
            <a:r>
              <a:rPr lang="pl-PL" sz="2000" dirty="0">
                <a:latin typeface="+mj-lt"/>
                <a:cs typeface="Calibri" panose="020F0502020204030204" pitchFamily="34" charset="0"/>
              </a:rPr>
              <a:t>różnych</a:t>
            </a:r>
            <a:r>
              <a:rPr lang="pl-PL" sz="2000" dirty="0">
                <a:latin typeface="+mj-lt"/>
                <a:cs typeface="Calibri" panose="020F0502020204030204" pitchFamily="34" charset="0"/>
                <a:sym typeface="Helvetica Neue"/>
              </a:rPr>
              <a:t> krajów. Wiąże się z tym wiele możliwości</a:t>
            </a:r>
            <a:r>
              <a:rPr lang="pl-PL" sz="2000" dirty="0">
                <a:latin typeface="+mj-lt"/>
                <a:cs typeface="Calibri" panose="020F0502020204030204" pitchFamily="34" charset="0"/>
              </a:rPr>
              <a:t> ale także</a:t>
            </a:r>
            <a:r>
              <a:rPr lang="pl-PL" sz="2000" dirty="0">
                <a:latin typeface="+mj-lt"/>
                <a:cs typeface="Calibri" panose="020F0502020204030204" pitchFamily="34" charset="0"/>
                <a:sym typeface="Helvetica Neue"/>
              </a:rPr>
              <a:t> wyzwań.</a:t>
            </a:r>
            <a:endParaRPr lang="pl-PL" sz="2000" dirty="0">
              <a:latin typeface="+mj-lt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 panose="020F0502020204030204" pitchFamily="34" charset="0"/>
                <a:sym typeface="Helvetica Neue"/>
              </a:rPr>
              <a:t>Dzięki postępom w dziedzinie komunikacji, transportu i przepływów finansowych marketing międzynarodowy jest obecnie realną </a:t>
            </a:r>
            <a:r>
              <a:rPr lang="pl-PL" sz="2000" dirty="0">
                <a:latin typeface="+mj-lt"/>
                <a:cs typeface="Calibri" panose="020F0502020204030204" pitchFamily="34" charset="0"/>
              </a:rPr>
              <a:t>i chętnie wykorzystywaną opcją</a:t>
            </a:r>
            <a:r>
              <a:rPr lang="pl-PL" sz="2000" dirty="0">
                <a:latin typeface="+mj-lt"/>
                <a:cs typeface="Calibri" panose="020F0502020204030204" pitchFamily="34" charset="0"/>
                <a:sym typeface="Helvetica Neue"/>
              </a:rPr>
              <a:t> dla </a:t>
            </a:r>
            <a:r>
              <a:rPr lang="pl-PL" sz="2000" dirty="0">
                <a:latin typeface="+mj-lt"/>
                <a:cs typeface="Calibri" panose="020F0502020204030204" pitchFamily="34" charset="0"/>
              </a:rPr>
              <a:t>wielu firm</a:t>
            </a:r>
            <a:r>
              <a:rPr lang="pl-PL" sz="2000" dirty="0">
                <a:latin typeface="+mj-lt"/>
                <a:cs typeface="Calibri" panose="020F0502020204030204" pitchFamily="34" charset="0"/>
                <a:sym typeface="Helvetica Neue"/>
              </a:rPr>
              <a:t>. Według danych Światowej Organizacji Handlu, w latach 1951-2010 wielkość międzynarodowego handlu towarami wzrosła 33-krotnie.</a:t>
            </a:r>
            <a:endParaRPr lang="pl-PL" sz="2000" dirty="0">
              <a:latin typeface="+mj-lt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ea typeface="+mn-lt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World Trade Organization - Home page - Global trade (wto.org)</a:t>
            </a:r>
            <a:endParaRPr lang="pl-PL" sz="2000" dirty="0"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l-PL" sz="2000" dirty="0">
              <a:latin typeface="+mj-lt"/>
              <a:cs typeface="Calibri" panose="020F050202020403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74539308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1296797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Social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 Media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822959" y="2026701"/>
            <a:ext cx="10546080" cy="37446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Media społecznościowe sprawiły, że świat stał się mniejszy, co sprawia, że: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Potencjalny klient może zalogować się na portalu społecznościowym w wielu krajach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W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iadomość na tym portalu może prowadzić do Twojej strony internetowej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Efektem tej sytuacji jest globalna świadomość marki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N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ie oznacza to, że mała firma może przyjąć uniwersalne podejście do marketingu społecznościowego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Na pewno możesz nadać swojemu globalnemu marketingowi lokalnego charakteru</a:t>
            </a:r>
          </a:p>
          <a:p>
            <a:pPr algn="just" defTabSz="1219169" hangingPunct="0">
              <a:spcAft>
                <a:spcPts val="600"/>
              </a:spcAft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algn="just" defTabSz="1219169" hangingPunct="0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Czy powyższe sprawia, że od razu poprzez Instagram sprzedasz swój produkt/usługę </a:t>
            </a:r>
            <a:b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</a:b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na drugi koniec świata? Sprawdźmy!</a:t>
            </a:r>
          </a:p>
        </p:txBody>
      </p:sp>
    </p:spTree>
    <p:extLst>
      <p:ext uri="{BB962C8B-B14F-4D97-AF65-F5344CB8AC3E}">
        <p14:creationId xmlns:p14="http://schemas.microsoft.com/office/powerpoint/2010/main" val="2576689177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760827" y="2384556"/>
            <a:ext cx="8670344" cy="26673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Na co należy zwrócić uwagę przy budowaniu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 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strategii marki globalnej </a:t>
            </a:r>
            <a:b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</a:b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w mediach społecznościowych?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Wielojęzyczne budowanie świadomości marki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Budowanie marki wielokulturowej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Ustanowienie autorytetu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Dostosowywanie się do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trendów, uwarunkowań i zmian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na wielu rynkach</a:t>
            </a:r>
            <a:endParaRPr lang="pl-PL" sz="2000" dirty="0">
              <a:solidFill>
                <a:srgbClr val="080808"/>
              </a:solidFill>
              <a:latin typeface="+mj-lt"/>
              <a:cs typeface="Calibri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BB54567-3234-A655-29C7-E48BECD6CD49}"/>
              </a:ext>
            </a:extLst>
          </p:cNvPr>
          <p:cNvSpPr txBox="1"/>
          <p:nvPr/>
        </p:nvSpPr>
        <p:spPr>
          <a:xfrm>
            <a:off x="2764971" y="1296797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Social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 Media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159656063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031735"/>
            <a:ext cx="8948057" cy="3436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Jak zatem stworzyć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idealną międzynarodową strategię marketingu </a:t>
            </a:r>
            <a:b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</a:b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w mediach społecznościowych?</a:t>
            </a:r>
          </a:p>
          <a:p>
            <a:pPr algn="just"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Czy należy założyć nowy profil dla każdego kraju i budować swoją obecność od podstaw? </a:t>
            </a:r>
          </a:p>
          <a:p>
            <a:pPr algn="just"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oże łatwiej będzie zarządzać kontem globalnym?</a:t>
            </a:r>
          </a:p>
          <a:p>
            <a:pPr algn="just"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Na pewno warto ten proces podzielić na dwie części: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Planowanie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: Pomyśl o swojej marce i strategii, którą chcesz obrać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Realizacja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: Teraz, gdy masz już wszystko zaplanowane, jak to zrealizować?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884CDBC9-3B2D-5887-46C3-0FCA647E0BA2}"/>
              </a:ext>
            </a:extLst>
          </p:cNvPr>
          <p:cNvSpPr txBox="1"/>
          <p:nvPr/>
        </p:nvSpPr>
        <p:spPr>
          <a:xfrm>
            <a:off x="2764971" y="1296797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Social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 Media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095650798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665673" y="2319291"/>
            <a:ext cx="10860651" cy="28212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Wskazówki dotyczące planowania międzynarodowej strategii w mediach społecznościowych: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Sprawdź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 swój przekaz</a:t>
            </a: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Edytuj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swoją obecną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strategię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Rozważ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kilka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profili społecznościowych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Utwórz 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zespół komunikacji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globalnej</a:t>
            </a:r>
          </a:p>
          <a:p>
            <a:pPr marL="285750" indent="-285750" defTabSz="1219169" hangingPunct="0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DAEAB3D2-DD07-BDE6-6E9E-5D9EAC96ACF2}"/>
              </a:ext>
            </a:extLst>
          </p:cNvPr>
          <p:cNvSpPr txBox="1"/>
          <p:nvPr/>
        </p:nvSpPr>
        <p:spPr>
          <a:xfrm>
            <a:off x="2764971" y="1296797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Social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 Media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28289299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745417" y="2448920"/>
            <a:ext cx="10701163" cy="32829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Wskazówki dotyczące realizacji międzynarodowej strategii w mediach społecznościowych: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Działaj lokalnie – sprzedawaj globalnie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Bądź na bieżąco z wydarzeniami i lokalnymi świętami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Pamiętaj, że niektóre emocje pozostają globalne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Dokonuj analiz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1200"/>
              </a:spcAft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defTabSz="1219169" hangingPunct="0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11C55AA-2BBC-A78F-838F-B3ADD1DE37A5}"/>
              </a:ext>
            </a:extLst>
          </p:cNvPr>
          <p:cNvSpPr txBox="1"/>
          <p:nvPr/>
        </p:nvSpPr>
        <p:spPr>
          <a:xfrm>
            <a:off x="2764971" y="1296797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Social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 Media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49473538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061962"/>
            <a:ext cx="8948057" cy="39292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b="1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Influencerzy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to osoby, które zbudowały swoją reputację wokół określonej niszy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Są oni jak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internetowi celebryci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, którzy pracują jako ambasadorzy marki.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b="1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Influencer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marketing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to strategia w mediach społecznościowych, w której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influencer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otrzymuje wynagrodzenie za popieranie produktu danej marki. 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Obecnie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najpopularniejszym kanałem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influencer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marketingu jest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Instagram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- korzysta z niego 67% marek. 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Ostatnie badanie przeprowadzone przez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MediaKix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wykazało, że 80%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marketerów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uważa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influencer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marketing za skuteczny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75% firm badanych przez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Influencer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Marketing Hub planuje przeznaczyć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na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influencer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marketing specjalny budżet w kolejnym roku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algn="just" defTabSz="1219169" hangingPunct="0">
              <a:spcAft>
                <a:spcPts val="600"/>
              </a:spcAft>
            </a:pPr>
            <a:r>
              <a:rPr lang="pl-PL" sz="1400" u="sng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Źródło: </a:t>
            </a:r>
            <a:r>
              <a:rPr lang="pl-PL" sz="1400" u="sng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https://mediakix.com/</a:t>
            </a:r>
            <a:r>
              <a:rPr lang="pl-PL" sz="1400" u="sng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 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C990DF6F-51D4-0BFC-2398-5E3AFC81B824}"/>
              </a:ext>
            </a:extLst>
          </p:cNvPr>
          <p:cNvSpPr txBox="1"/>
          <p:nvPr/>
        </p:nvSpPr>
        <p:spPr>
          <a:xfrm>
            <a:off x="2764971" y="1296797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Social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 Media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24857755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2494472" y="2446881"/>
            <a:ext cx="7203053" cy="28212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</a:rPr>
              <a:t>Korzyści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 płynące z </a:t>
            </a:r>
            <a:r>
              <a:rPr lang="pl-PL" sz="2000" b="1" dirty="0" err="1">
                <a:solidFill>
                  <a:srgbClr val="080808"/>
                </a:solidFill>
                <a:latin typeface="+mj-lt"/>
                <a:cs typeface="Calibri"/>
              </a:rPr>
              <a:t>influencer</a:t>
            </a:r>
            <a:r>
              <a:rPr lang="pl-PL" sz="2000" b="1" dirty="0">
                <a:solidFill>
                  <a:srgbClr val="080808"/>
                </a:solidFill>
                <a:latin typeface="+mj-lt"/>
                <a:cs typeface="Calibri"/>
              </a:rPr>
              <a:t> marketingu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Głębsze relacje z klientami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Zwiększanie zasięgu</a:t>
            </a:r>
            <a:endParaRPr lang="pl-PL" sz="20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Zwiększanie zaangażowania społecznego</a:t>
            </a:r>
            <a:endParaRPr lang="pl-PL" sz="20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Wysokie wskaźniki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skuteczności </a:t>
            </a:r>
            <a:r>
              <a:rPr lang="pl-PL" sz="2000" dirty="0" err="1">
                <a:solidFill>
                  <a:srgbClr val="080808"/>
                </a:solidFill>
                <a:latin typeface="+mj-lt"/>
                <a:cs typeface="Calibri"/>
              </a:rPr>
              <a:t>influencer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marketingu</a:t>
            </a:r>
            <a:endParaRPr lang="pl-PL" sz="20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Wysoka wartość treści (</a:t>
            </a:r>
            <a:r>
              <a:rPr lang="pl-PL" sz="2000" dirty="0" err="1">
                <a:solidFill>
                  <a:srgbClr val="080808"/>
                </a:solidFill>
                <a:latin typeface="+mj-lt"/>
                <a:cs typeface="Calibri"/>
              </a:rPr>
              <a:t>earned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 media </a:t>
            </a:r>
            <a:r>
              <a:rPr lang="pl-PL" sz="2000" dirty="0" err="1">
                <a:solidFill>
                  <a:srgbClr val="080808"/>
                </a:solidFill>
                <a:latin typeface="+mj-lt"/>
                <a:cs typeface="Calibri"/>
              </a:rPr>
              <a:t>value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 - EMV)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748A8AB8-0112-0C37-B9B1-119ADE00B3D4}"/>
              </a:ext>
            </a:extLst>
          </p:cNvPr>
          <p:cNvSpPr txBox="1"/>
          <p:nvPr/>
        </p:nvSpPr>
        <p:spPr>
          <a:xfrm>
            <a:off x="2764971" y="1296797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Social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 Media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63110500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Pozycjonowanie na rynkach zagranicznych</a:t>
            </a:r>
          </a:p>
        </p:txBody>
      </p:sp>
    </p:spTree>
    <p:extLst>
      <p:ext uri="{BB962C8B-B14F-4D97-AF65-F5344CB8AC3E}">
        <p14:creationId xmlns:p14="http://schemas.microsoft.com/office/powerpoint/2010/main" val="4147461180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965200" y="2174458"/>
            <a:ext cx="6662058" cy="39446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600"/>
              </a:spcAft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Podobnie jak w pozycjonowaniu na rynku lokalnym, w budowaniu pozycji na rynkach zagranicznych rozróżniamy dwa podstawowe działania:</a:t>
            </a:r>
          </a:p>
          <a:p>
            <a:pPr algn="just">
              <a:spcAft>
                <a:spcPts val="600"/>
              </a:spcAft>
            </a:pPr>
            <a:r>
              <a:rPr lang="pl-PL" sz="1600" b="1" dirty="0">
                <a:solidFill>
                  <a:srgbClr val="080808"/>
                </a:solidFill>
                <a:latin typeface="+mj-lt"/>
                <a:cs typeface="Calibri"/>
              </a:rPr>
              <a:t>Organiczne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 </a:t>
            </a: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SEO (</a:t>
            </a:r>
            <a:r>
              <a:rPr lang="pl-PL" sz="1600" dirty="0" err="1">
                <a:solidFill>
                  <a:srgbClr val="080808"/>
                </a:solidFill>
                <a:latin typeface="+mj-lt"/>
                <a:cs typeface="Calibri"/>
              </a:rPr>
              <a:t>Search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 Engine </a:t>
            </a:r>
            <a:r>
              <a:rPr lang="pl-PL" sz="1600" dirty="0" err="1">
                <a:solidFill>
                  <a:srgbClr val="080808"/>
                </a:solidFill>
                <a:latin typeface="+mj-lt"/>
                <a:cs typeface="Calibri"/>
              </a:rPr>
              <a:t>Optimalisation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) stara się dostarczyć najlepsze jakościowo wyniki wyszukiwania naturalnego</a:t>
            </a: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algn="just" defTabSz="1219169" hangingPunct="0">
              <a:spcAft>
                <a:spcPts val="600"/>
              </a:spcAft>
            </a:pPr>
            <a:r>
              <a:rPr lang="pl-PL" sz="1600" b="1" dirty="0">
                <a:solidFill>
                  <a:srgbClr val="080808"/>
                </a:solidFill>
                <a:latin typeface="+mj-lt"/>
                <a:cs typeface="Calibri"/>
              </a:rPr>
              <a:t>Płatne - sponsorowane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Google </a:t>
            </a:r>
            <a:r>
              <a:rPr lang="pl-PL" sz="1600" dirty="0" err="1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Ads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(PPC – </a:t>
            </a:r>
            <a:r>
              <a:rPr lang="pl-PL" sz="1600" dirty="0" err="1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Pay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Per </a:t>
            </a:r>
            <a:r>
              <a:rPr lang="pl-PL" sz="1600" dirty="0" err="1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Click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)</a:t>
            </a:r>
          </a:p>
          <a:p>
            <a:pPr algn="just" defTabSz="1219169" hangingPunct="0">
              <a:spcAft>
                <a:spcPts val="600"/>
              </a:spcAft>
            </a:pPr>
            <a:endParaRPr lang="pl-PL" sz="1600" dirty="0">
              <a:solidFill>
                <a:srgbClr val="080808"/>
              </a:solidFill>
              <a:latin typeface="+mj-lt"/>
              <a:cs typeface="Calibri"/>
            </a:endParaRPr>
          </a:p>
          <a:p>
            <a:pPr algn="just">
              <a:spcAft>
                <a:spcPts val="600"/>
              </a:spcAft>
            </a:pPr>
            <a:r>
              <a:rPr lang="pl-PL" sz="1600" b="1" dirty="0">
                <a:solidFill>
                  <a:srgbClr val="080808"/>
                </a:solidFill>
                <a:latin typeface="+mj-lt"/>
                <a:cs typeface="Calibri"/>
              </a:rPr>
              <a:t>SEM (</a:t>
            </a:r>
            <a:r>
              <a:rPr lang="pl-PL" sz="1600" b="1" dirty="0" err="1">
                <a:solidFill>
                  <a:srgbClr val="080808"/>
                </a:solidFill>
                <a:latin typeface="+mj-lt"/>
                <a:cs typeface="Calibri"/>
              </a:rPr>
              <a:t>Search</a:t>
            </a:r>
            <a:r>
              <a:rPr lang="pl-PL" sz="1600" b="1" dirty="0">
                <a:solidFill>
                  <a:srgbClr val="080808"/>
                </a:solidFill>
                <a:latin typeface="+mj-lt"/>
                <a:cs typeface="Calibri"/>
              </a:rPr>
              <a:t> Engine Marketing) </a:t>
            </a: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skupia się na używaniu silników wyszukiwarek do najbardziej efektywnego reklamowania treści wśród odbiorców strony oraz kierowaniu ruchu na witrynę.</a:t>
            </a:r>
          </a:p>
          <a:p>
            <a:pPr algn="just">
              <a:spcAft>
                <a:spcPts val="600"/>
              </a:spcAft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SEM może wykorzystywać oba rodzaje pozycjonowania.</a:t>
            </a:r>
          </a:p>
          <a:p>
            <a:pPr algn="just" defTabSz="1219169" hangingPunct="0">
              <a:spcAft>
                <a:spcPts val="600"/>
              </a:spcAft>
            </a:pP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pic>
        <p:nvPicPr>
          <p:cNvPr id="1026" name="Picture 2" descr="SEO Falls Under The SEM Category">
            <a:extLst>
              <a:ext uri="{FF2B5EF4-FFF2-40B4-BE49-F238E27FC236}">
                <a16:creationId xmlns:a16="http://schemas.microsoft.com/office/drawing/2014/main" id="{93AC60AE-1DC7-47FE-B3B9-B01D1514D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146" y="2882257"/>
            <a:ext cx="3090253" cy="224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C2C8E37C-FAC4-A563-195F-0A9D38E311BF}"/>
              </a:ext>
            </a:extLst>
          </p:cNvPr>
          <p:cNvSpPr txBox="1"/>
          <p:nvPr/>
        </p:nvSpPr>
        <p:spPr>
          <a:xfrm>
            <a:off x="2764971" y="13053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Pozycjonowanie na rynkach zagranicznych</a:t>
            </a:r>
          </a:p>
        </p:txBody>
      </p:sp>
    </p:spTree>
    <p:extLst>
      <p:ext uri="{BB962C8B-B14F-4D97-AF65-F5344CB8AC3E}">
        <p14:creationId xmlns:p14="http://schemas.microsoft.com/office/powerpoint/2010/main" val="102796055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684975"/>
            <a:ext cx="8948057" cy="46679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Jak wdrożyć międzynarodowe SEO:</a:t>
            </a:r>
          </a:p>
          <a:p>
            <a:pPr marL="371475" indent="-371475">
              <a:spcAft>
                <a:spcPts val="12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Zbadaj swoją międzynarodową strategię SEO 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71475" indent="-371475">
              <a:spcAft>
                <a:spcPts val="12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Wybierz strukturę adresów URL 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71475" indent="-371475">
              <a:spcAft>
                <a:spcPts val="12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Dostosuj językowo witryny</a:t>
            </a:r>
          </a:p>
          <a:p>
            <a:pPr marL="371475" indent="-371475">
              <a:spcAft>
                <a:spcPts val="12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Dostosuj treść do potrzeb użytkowników 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1200"/>
              </a:spcAft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1200"/>
              </a:spcAft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1200"/>
              </a:spcAft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defTabSz="1219169" hangingPunct="0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1200"/>
              </a:spcAft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C9BB878-305A-80E0-F7B4-B2A969D67B5C}"/>
              </a:ext>
            </a:extLst>
          </p:cNvPr>
          <p:cNvSpPr txBox="1"/>
          <p:nvPr/>
        </p:nvSpPr>
        <p:spPr>
          <a:xfrm>
            <a:off x="2764969" y="16609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Pozycjonowanie na rynkach zagranicznych</a:t>
            </a:r>
          </a:p>
        </p:txBody>
      </p:sp>
    </p:spTree>
    <p:extLst>
      <p:ext uri="{BB962C8B-B14F-4D97-AF65-F5344CB8AC3E}">
        <p14:creationId xmlns:p14="http://schemas.microsoft.com/office/powerpoint/2010/main" val="119430862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id="{7E86CC83-9EE6-4F66-B783-85A25A9F9F5C}"/>
              </a:ext>
            </a:extLst>
          </p:cNvPr>
          <p:cNvSpPr txBox="1"/>
          <p:nvPr/>
        </p:nvSpPr>
        <p:spPr>
          <a:xfrm>
            <a:off x="1319575" y="2452948"/>
            <a:ext cx="9552847" cy="31290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l">
              <a:spcAft>
                <a:spcPts val="1200"/>
              </a:spcAft>
            </a:pPr>
            <a:r>
              <a:rPr lang="pl-PL" sz="2000" dirty="0">
                <a:latin typeface="+mj-lt"/>
                <a:cs typeface="Calibri"/>
              </a:rPr>
              <a:t>Marketing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latin typeface="+mj-lt"/>
                <a:cs typeface="Calibri"/>
              </a:rPr>
              <a:t>międzynarodowy posiada 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specyficzne</a:t>
            </a:r>
            <a:r>
              <a:rPr lang="pl-PL" sz="2000" dirty="0">
                <a:latin typeface="+mj-lt"/>
                <a:cs typeface="Calibri"/>
              </a:rPr>
              <a:t>,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latin typeface="+mj-lt"/>
                <a:cs typeface="Calibri"/>
              </a:rPr>
              <a:t>definiujące go 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cechy, takie jak:</a:t>
            </a:r>
            <a:endParaRPr lang="pl-PL" sz="2000" dirty="0"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  <a:sym typeface="Helvetica Neue"/>
              </a:rPr>
              <a:t>Obejmuje dwa lub więcej krajów</a:t>
            </a:r>
            <a:endParaRPr lang="pl-PL" sz="2000" dirty="0">
              <a:latin typeface="+mj-lt"/>
              <a:cs typeface="Calibri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</a:rPr>
              <a:t>Posiada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latin typeface="+mj-lt"/>
                <a:cs typeface="Calibri"/>
              </a:rPr>
              <a:t>unikalne 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strategie marketingowe </a:t>
            </a:r>
            <a:r>
              <a:rPr lang="pl-PL" sz="2000" dirty="0">
                <a:latin typeface="+mj-lt"/>
                <a:cs typeface="Calibri"/>
              </a:rPr>
              <a:t>dedykowane poszczególnym krajom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  <a:sym typeface="Helvetica Neue"/>
              </a:rPr>
              <a:t>Umożliwia wymianę </a:t>
            </a:r>
            <a:r>
              <a:rPr lang="pl-PL" sz="2000" dirty="0">
                <a:latin typeface="+mj-lt"/>
                <a:cs typeface="Calibri"/>
              </a:rPr>
              <a:t>handlową pomiędzy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 firmą a klientami zagranicznymi</a:t>
            </a:r>
            <a:endParaRPr lang="pl-PL" sz="2000" dirty="0">
              <a:latin typeface="+mj-lt"/>
              <a:cs typeface="Calibri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/>
                <a:sym typeface="Helvetica Neue"/>
              </a:rPr>
              <a:t>Decyzje </a:t>
            </a:r>
            <a:r>
              <a:rPr lang="pl-PL" sz="2000" dirty="0">
                <a:latin typeface="+mj-lt"/>
                <a:cs typeface="Calibri"/>
              </a:rPr>
              <a:t>handlowe oraz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latin typeface="+mj-lt"/>
                <a:cs typeface="Calibri"/>
              </a:rPr>
              <a:t>marketingowe 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podejmowane </a:t>
            </a:r>
            <a:r>
              <a:rPr lang="pl-PL" sz="2000" dirty="0">
                <a:latin typeface="+mj-lt"/>
                <a:cs typeface="Calibri"/>
              </a:rPr>
              <a:t>są w</a:t>
            </a:r>
            <a:r>
              <a:rPr lang="pl-PL" sz="2000" dirty="0">
                <a:latin typeface="+mj-lt"/>
                <a:cs typeface="Calibri"/>
                <a:sym typeface="Helvetica Neue"/>
              </a:rPr>
              <a:t> odniesieniu do globalnego środowiska biznesowego</a:t>
            </a:r>
            <a:endParaRPr lang="pl-PL" sz="2000" dirty="0">
              <a:latin typeface="+mj-lt"/>
              <a:cs typeface="Calibri"/>
            </a:endParaRPr>
          </a:p>
          <a:p>
            <a:pPr marL="285750" indent="-285750" defTabSz="1219169" hangingPunct="0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pl-PL" sz="2000" dirty="0"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5C72EF1E-3500-6093-8930-4E0B23C0F25E}"/>
              </a:ext>
            </a:extLst>
          </p:cNvPr>
          <p:cNvSpPr txBox="1"/>
          <p:nvPr/>
        </p:nvSpPr>
        <p:spPr>
          <a:xfrm>
            <a:off x="2764971" y="14562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latin typeface="+mj-lt"/>
                <a:cs typeface="Times New Roman" panose="02020603050405020304" pitchFamily="18" charset="0"/>
                <a:sym typeface="Helvetica Neue"/>
              </a:rPr>
              <a:t>Marketing międzynarodowy</a:t>
            </a:r>
          </a:p>
        </p:txBody>
      </p:sp>
    </p:spTree>
    <p:extLst>
      <p:ext uri="{BB962C8B-B14F-4D97-AF65-F5344CB8AC3E}">
        <p14:creationId xmlns:p14="http://schemas.microsoft.com/office/powerpoint/2010/main" val="62978003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1984147"/>
            <a:ext cx="8948057" cy="5652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Jak wdrożyć międzynarodowe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Google </a:t>
            </a:r>
            <a:r>
              <a:rPr lang="pl-PL" b="1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Ads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:</a:t>
            </a:r>
          </a:p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1.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Załóż konto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na Google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Ads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2.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Określ rynki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, na których warto się rozwijać</a:t>
            </a:r>
          </a:p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3.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Określ słowa kluczowe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, reklamy i strony docelowe</a:t>
            </a:r>
          </a:p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4.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Dostosuj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swoją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stronę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internetową</a:t>
            </a:r>
          </a:p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5. Wykorzystaj w pełni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darmowe narzędzia i przewodniki 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Market Finder</a:t>
            </a:r>
          </a:p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6.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Uruchom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międzynarodową 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kampanię Google </a:t>
            </a:r>
            <a:r>
              <a:rPr lang="pl-PL" b="1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Ads</a:t>
            </a:r>
            <a:endParaRPr lang="pl-PL" b="1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8. Udoskonalaj i poprawiaj kampanie</a:t>
            </a:r>
          </a:p>
          <a:p>
            <a:pPr defTabSz="1219169" hangingPunct="0"/>
            <a:endParaRPr lang="pl-PL" b="1" dirty="0">
              <a:solidFill>
                <a:srgbClr val="080808"/>
              </a:solidFill>
              <a:latin typeface="+mj-lt"/>
              <a:cs typeface="Calibri" panose="020F0502020204030204" pitchFamily="34" charset="0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defTabSz="1219169" hangingPunct="0">
              <a:spcAft>
                <a:spcPts val="1200"/>
              </a:spcAft>
            </a:pP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https://ads.google.com/intl/pl</a:t>
            </a:r>
            <a:r>
              <a:rPr lang="pl-PL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</a:t>
            </a:r>
          </a:p>
          <a:p>
            <a:pPr defTabSz="1219169" hangingPunct="0">
              <a:spcAft>
                <a:spcPts val="1200"/>
              </a:spcAft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defTabSz="1219169" hangingPunct="0"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1200"/>
              </a:spcAft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113DA176-E10B-24AE-D599-96E558DC47F2}"/>
              </a:ext>
            </a:extLst>
          </p:cNvPr>
          <p:cNvSpPr txBox="1"/>
          <p:nvPr/>
        </p:nvSpPr>
        <p:spPr>
          <a:xfrm>
            <a:off x="2764971" y="13053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Pozycjonowanie na rynkach zagranicznych</a:t>
            </a:r>
          </a:p>
        </p:txBody>
      </p:sp>
    </p:spTree>
    <p:extLst>
      <p:ext uri="{BB962C8B-B14F-4D97-AF65-F5344CB8AC3E}">
        <p14:creationId xmlns:p14="http://schemas.microsoft.com/office/powerpoint/2010/main" val="917454717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90FCC1E-772B-883B-0659-F020CE4911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81102"/>
              </p:ext>
            </p:extLst>
          </p:nvPr>
        </p:nvGraphicFramePr>
        <p:xfrm>
          <a:off x="2499219" y="2325304"/>
          <a:ext cx="7193560" cy="354279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900438">
                  <a:extLst>
                    <a:ext uri="{9D8B030D-6E8A-4147-A177-3AD203B41FA5}">
                      <a16:colId xmlns:a16="http://schemas.microsoft.com/office/drawing/2014/main" val="761933478"/>
                    </a:ext>
                  </a:extLst>
                </a:gridCol>
                <a:gridCol w="1293122">
                  <a:extLst>
                    <a:ext uri="{9D8B030D-6E8A-4147-A177-3AD203B41FA5}">
                      <a16:colId xmlns:a16="http://schemas.microsoft.com/office/drawing/2014/main" val="3916469321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Targetowanie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reklam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cs typeface="Calibri" panose="020F0502020204030204" pitchFamily="34" charset="0"/>
                        </a:rPr>
                        <a:t>+</a:t>
                      </a:r>
                      <a:endParaRPr lang="en-US" sz="2400" b="1" dirty="0">
                        <a:solidFill>
                          <a:schemeClr val="accent6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4724135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Kontrola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kosztów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cs typeface="Calibri" panose="020F0502020204030204" pitchFamily="34" charset="0"/>
                        </a:rPr>
                        <a:t>+</a:t>
                      </a:r>
                      <a:endParaRPr lang="en-US" sz="2400" b="1" dirty="0">
                        <a:solidFill>
                          <a:schemeClr val="accent6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42828734"/>
                  </a:ext>
                </a:extLst>
              </a:tr>
              <a:tr h="411493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Działania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w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trybie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reaktywnym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cs typeface="Calibri" panose="020F0502020204030204" pitchFamily="34" charset="0"/>
                        </a:rPr>
                        <a:t>-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5531565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Mierzalność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sukcesów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cs typeface="Calibri" panose="020F0502020204030204" pitchFamily="34" charset="0"/>
                        </a:rPr>
                        <a:t>+</a:t>
                      </a:r>
                      <a:endParaRPr lang="en-US" sz="2400" b="1" dirty="0">
                        <a:solidFill>
                          <a:schemeClr val="accent6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6542040"/>
                  </a:ext>
                </a:extLst>
              </a:tr>
              <a:tr h="411493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Długi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czas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oczekiwania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na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efekt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cs typeface="Calibri" panose="020F0502020204030204" pitchFamily="34" charset="0"/>
                        </a:rPr>
                        <a:t>-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2980208"/>
                  </a:ext>
                </a:extLst>
              </a:tr>
              <a:tr h="411493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Konieczność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dodatkowego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angażowania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siły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roboczej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cs typeface="Calibri" panose="020F0502020204030204" pitchFamily="34" charset="0"/>
                        </a:rPr>
                        <a:t>-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6387607"/>
                  </a:ext>
                </a:extLst>
              </a:tr>
              <a:tr h="411493"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Zarządzanie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własnymi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kampaniami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cs typeface="Calibri" panose="020F0502020204030204" pitchFamily="34" charset="0"/>
                        </a:rPr>
                        <a:t>+</a:t>
                      </a:r>
                      <a:endParaRPr lang="en-US" sz="2400" b="1" dirty="0">
                        <a:solidFill>
                          <a:schemeClr val="accent6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85218772"/>
                  </a:ext>
                </a:extLst>
              </a:tr>
              <a:tr h="388049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Brak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sukcesu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w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dotarciu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do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właściwej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grupy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odbiorców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cs typeface="Calibri" panose="020F0502020204030204" pitchFamily="34" charset="0"/>
                        </a:rPr>
                        <a:t>-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16818994"/>
                  </a:ext>
                </a:extLst>
              </a:tr>
              <a:tr h="411493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Brak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możliwości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prawidłowej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segmentacji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j-lt"/>
                          <a:cs typeface="Calibri" panose="020F0502020204030204" pitchFamily="34" charset="0"/>
                        </a:rPr>
                        <a:t>-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5088156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FA07C5C-402E-621F-4C4D-F8B9AB53CEE3}"/>
              </a:ext>
            </a:extLst>
          </p:cNvPr>
          <p:cNvSpPr txBox="1"/>
          <p:nvPr/>
        </p:nvSpPr>
        <p:spPr>
          <a:xfrm>
            <a:off x="5520356" y="2042275"/>
            <a:ext cx="1371600" cy="1897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pl-PL" sz="900" dirty="0">
              <a:latin typeface="Calibri"/>
              <a:cs typeface="Calibri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CCD739BB-CCCE-9BED-D50A-4A569A0DBD8B}"/>
              </a:ext>
            </a:extLst>
          </p:cNvPr>
          <p:cNvSpPr txBox="1"/>
          <p:nvPr/>
        </p:nvSpPr>
        <p:spPr>
          <a:xfrm>
            <a:off x="2764970" y="1186080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Pozycjonowanie na rynkach zagranicznych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Google </a:t>
            </a:r>
            <a:r>
              <a:rPr lang="pl-PL" sz="2000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Ads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 – za i przeciw</a:t>
            </a:r>
          </a:p>
        </p:txBody>
      </p:sp>
    </p:spTree>
    <p:extLst>
      <p:ext uri="{BB962C8B-B14F-4D97-AF65-F5344CB8AC3E}">
        <p14:creationId xmlns:p14="http://schemas.microsoft.com/office/powerpoint/2010/main" val="1072741068"/>
      </p:ext>
    </p:extLst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74845" y="3772123"/>
            <a:ext cx="8948057" cy="9746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/>
            <a:endParaRPr lang="pl-P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defTabSz="1219169" hangingPunct="0">
              <a:buFont typeface="Wingdings" panose="05000000000000000000" pitchFamily="2" charset="2"/>
              <a:buChar char="q"/>
            </a:pPr>
            <a:endParaRPr lang="pl-PL" sz="2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1219169" hangingPunct="0"/>
            <a:endParaRPr lang="pl-PL" sz="2000">
              <a:solidFill>
                <a:srgbClr val="5E5E5E"/>
              </a:solidFill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CF83CFC-D406-0818-AA24-F53F054D12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324535"/>
              </p:ext>
            </p:extLst>
          </p:nvPr>
        </p:nvGraphicFramePr>
        <p:xfrm>
          <a:off x="1492671" y="2230788"/>
          <a:ext cx="9206656" cy="3647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603328">
                  <a:extLst>
                    <a:ext uri="{9D8B030D-6E8A-4147-A177-3AD203B41FA5}">
                      <a16:colId xmlns:a16="http://schemas.microsoft.com/office/drawing/2014/main" val="2582555295"/>
                    </a:ext>
                  </a:extLst>
                </a:gridCol>
                <a:gridCol w="4603328">
                  <a:extLst>
                    <a:ext uri="{9D8B030D-6E8A-4147-A177-3AD203B41FA5}">
                      <a16:colId xmlns:a16="http://schemas.microsoft.com/office/drawing/2014/main" val="1916555095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SEO - ZA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SEO - PRZECIW</a:t>
                      </a:r>
                    </a:p>
                  </a:txBody>
                  <a:tcPr marL="34290" marR="3429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82720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Uzupełnia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szerszy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plan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strategiczny</a:t>
                      </a:r>
                      <a:endParaRPr lang="en-US" sz="1800" dirty="0">
                        <a:solidFill>
                          <a:srgbClr val="080808"/>
                        </a:solidFill>
                        <a:effectLst/>
                        <a:latin typeface="+mj-lt"/>
                      </a:endParaRP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Wysokie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koszty</a:t>
                      </a:r>
                    </a:p>
                  </a:txBody>
                  <a:tcPr marL="34290" marR="34290" marT="0" marB="0"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945064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Zespoły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stają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się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proaktywne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br>
                        <a:rPr lang="pl-PL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a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nie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reaktywne</a:t>
                      </a:r>
                      <a:endParaRPr lang="en-US" sz="1800" dirty="0">
                        <a:solidFill>
                          <a:srgbClr val="080808"/>
                        </a:solidFill>
                        <a:effectLst/>
                        <a:latin typeface="+mj-lt"/>
                      </a:endParaRP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84074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Dedykowana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strategia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międzynarodowa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zwiększa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efektywność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operacyjną</a:t>
                      </a: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Długi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czas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oczekiwania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na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rezultaty</a:t>
                      </a:r>
                    </a:p>
                  </a:txBody>
                  <a:tcPr marL="34290" marR="34290" marT="0" marB="0" anchor="ctr">
                    <a:lnL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999768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Lepsze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dostosowane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br>
                        <a:rPr lang="pl-PL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wskaźników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KPI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i</a:t>
                      </a:r>
                      <a:r>
                        <a:rPr lang="en-US" sz="1800" dirty="0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80808"/>
                          </a:solidFill>
                          <a:effectLst/>
                          <a:latin typeface="+mj-lt"/>
                        </a:rPr>
                        <a:t>celów</a:t>
                      </a:r>
                      <a:endParaRPr lang="en-US" sz="1800" dirty="0">
                        <a:solidFill>
                          <a:srgbClr val="080808"/>
                        </a:solidFill>
                        <a:effectLst/>
                        <a:latin typeface="+mj-lt"/>
                      </a:endParaRPr>
                    </a:p>
                  </a:txBody>
                  <a:tcPr marL="34290" marR="34290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1E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73313"/>
                  </a:ext>
                </a:extLst>
              </a:tr>
            </a:tbl>
          </a:graphicData>
        </a:graphic>
      </p:graphicFrame>
      <p:sp>
        <p:nvSpPr>
          <p:cNvPr id="3" name="pole tekstowe 2">
            <a:extLst>
              <a:ext uri="{FF2B5EF4-FFF2-40B4-BE49-F238E27FC236}">
                <a16:creationId xmlns:a16="http://schemas.microsoft.com/office/drawing/2014/main" id="{771947C6-4684-6683-85A8-3EACA7073805}"/>
              </a:ext>
            </a:extLst>
          </p:cNvPr>
          <p:cNvSpPr txBox="1"/>
          <p:nvPr/>
        </p:nvSpPr>
        <p:spPr>
          <a:xfrm>
            <a:off x="2764971" y="1151497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Pozycjonowanie na rynkach zagranicznych</a:t>
            </a:r>
          </a:p>
          <a:p>
            <a:pPr algn="ctr" defTabSz="1219169" hangingPunct="0"/>
            <a:r>
              <a:rPr lang="pl-PL" sz="2000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SEO – za i przeciw</a:t>
            </a:r>
          </a:p>
        </p:txBody>
      </p:sp>
    </p:spTree>
    <p:extLst>
      <p:ext uri="{BB962C8B-B14F-4D97-AF65-F5344CB8AC3E}">
        <p14:creationId xmlns:p14="http://schemas.microsoft.com/office/powerpoint/2010/main" val="2316147240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Platformy internetowe B2B i B2C</a:t>
            </a:r>
          </a:p>
        </p:txBody>
      </p:sp>
    </p:spTree>
    <p:extLst>
      <p:ext uri="{BB962C8B-B14F-4D97-AF65-F5344CB8AC3E}">
        <p14:creationId xmlns:p14="http://schemas.microsoft.com/office/powerpoint/2010/main" val="3075844182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74845" y="2340962"/>
            <a:ext cx="8948057" cy="38369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600"/>
              </a:spcAft>
            </a:pPr>
            <a:r>
              <a:rPr lang="pl-PL" b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Czym jest handel elektroniczny B2C?</a:t>
            </a:r>
          </a:p>
          <a:p>
            <a:pPr algn="just" defTabSz="1219169" hangingPunct="0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Business-to-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consumer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(B2C) oznacza sprzedaż klientom indywidualnym. Proces sprzedaży koncentruje się zatem na potrzebach pojedynczego klienta, a przejście potencjalnych klientów od początkowego zainteresowania do zakupu jest stosunkowo proste. Cykle sprzedaży są krótsze i bardziej emocjonalne.</a:t>
            </a:r>
          </a:p>
          <a:p>
            <a:pPr algn="just" defTabSz="1219169" hangingPunct="0">
              <a:spcAft>
                <a:spcPts val="600"/>
              </a:spcAft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algn="just" defTabSz="1219169" hangingPunct="0">
              <a:spcAft>
                <a:spcPts val="600"/>
              </a:spcAft>
            </a:pPr>
            <a:r>
              <a:rPr lang="pl-PL" b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Czym jest handel elektroniczny B2B?</a:t>
            </a:r>
          </a:p>
          <a:p>
            <a:pPr algn="just" defTabSz="1219169" hangingPunct="0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Business-to-business (B2B) oznacza sprzedaż dla firm. Przedsiębiorstwa mają wielu interesariuszy, wymogi zgodności i wiele innych czynników, które sprawiają, że procesy sprzedaży są bardziej skomplikowane. Cykle sprzedaży są dłuższe i kierują się logiką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 racjonalnością.</a:t>
            </a:r>
          </a:p>
          <a:p>
            <a:pPr algn="just" defTabSz="1219169" hangingPunct="0">
              <a:spcAft>
                <a:spcPts val="600"/>
              </a:spcAft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1668D2D4-B65A-BE27-BB4D-59389C11F78B}"/>
              </a:ext>
            </a:extLst>
          </p:cNvPr>
          <p:cNvSpPr txBox="1"/>
          <p:nvPr/>
        </p:nvSpPr>
        <p:spPr>
          <a:xfrm>
            <a:off x="2764971" y="1440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Platformy internetowe B2B i B2C</a:t>
            </a:r>
          </a:p>
        </p:txBody>
      </p:sp>
    </p:spTree>
    <p:extLst>
      <p:ext uri="{BB962C8B-B14F-4D97-AF65-F5344CB8AC3E}">
        <p14:creationId xmlns:p14="http://schemas.microsoft.com/office/powerpoint/2010/main" val="1630528957"/>
      </p:ext>
    </p:extLst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309861" y="2500049"/>
            <a:ext cx="9572275" cy="32367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Własna sprzedaż międzynarodowa B2B w kanale elektronicznym – kryteria doboru narzędzi:</a:t>
            </a: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Interfejs użytkownika (UI)</a:t>
            </a: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Użyteczność</a:t>
            </a: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Integracje</a:t>
            </a: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Wartość za pieniądze </a:t>
            </a: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Wersje językowe</a:t>
            </a: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Kanały płatności</a:t>
            </a: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Support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sym typeface="Helvetica Neue"/>
              </a:rPr>
              <a:t>Desktop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2D999FEE-0BF9-53ED-7633-0D7EBC7A85BF}"/>
              </a:ext>
            </a:extLst>
          </p:cNvPr>
          <p:cNvSpPr txBox="1"/>
          <p:nvPr/>
        </p:nvSpPr>
        <p:spPr>
          <a:xfrm>
            <a:off x="2764971" y="146100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Platformy internetowe B2B i B2C</a:t>
            </a:r>
          </a:p>
        </p:txBody>
      </p:sp>
    </p:spTree>
    <p:extLst>
      <p:ext uri="{BB962C8B-B14F-4D97-AF65-F5344CB8AC3E}">
        <p14:creationId xmlns:p14="http://schemas.microsoft.com/office/powerpoint/2010/main" val="1784368109"/>
      </p:ext>
    </p:extLst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637067"/>
            <a:ext cx="8948057" cy="23596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B2C w kanale elektronicznym – gdzie sprzedawać: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Sprzedawcy bezpośredni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Pośrednicy internetowi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B2C oparte na reklamie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Serwisy Społecznościowe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Oparte na opłatach 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FDD70032-AEE3-A004-5E12-6C45ED1C2E66}"/>
              </a:ext>
            </a:extLst>
          </p:cNvPr>
          <p:cNvSpPr txBox="1"/>
          <p:nvPr/>
        </p:nvSpPr>
        <p:spPr>
          <a:xfrm>
            <a:off x="2764971" y="1440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Platformy internetowe B2B i B2C</a:t>
            </a:r>
          </a:p>
        </p:txBody>
      </p:sp>
    </p:spTree>
    <p:extLst>
      <p:ext uri="{BB962C8B-B14F-4D97-AF65-F5344CB8AC3E}">
        <p14:creationId xmlns:p14="http://schemas.microsoft.com/office/powerpoint/2010/main" val="4220191141"/>
      </p:ext>
    </p:extLst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2031999" y="2183950"/>
            <a:ext cx="8128000" cy="42062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/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Przykłady rozwiązań do sprzedaży zagranicznej:</a:t>
            </a: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Szersze omówienie tematu platform internetowych podczas szkolenia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</a:br>
            <a:r>
              <a:rPr lang="pl-PL" i="1" dirty="0">
                <a:solidFill>
                  <a:srgbClr val="080808"/>
                </a:solidFill>
                <a:latin typeface="+mj-lt"/>
                <a:ea typeface="Arial" panose="020B0604020202020204" pitchFamily="34" charset="0"/>
                <a:cs typeface="Calibri" panose="020F0502020204030204" pitchFamily="34" charset="0"/>
              </a:rPr>
              <a:t>E-commerce/e-eksport w praktyce</a:t>
            </a:r>
            <a:endParaRPr lang="pl-PL" i="1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/>
            <a:endParaRPr lang="pl-PL" dirty="0">
              <a:latin typeface="+mj-lt"/>
              <a:cs typeface="Calibri" panose="020F0502020204030204" pitchFamily="34" charset="0"/>
            </a:endParaRPr>
          </a:p>
        </p:txBody>
      </p:sp>
      <p:graphicFrame>
        <p:nvGraphicFramePr>
          <p:cNvPr id="3" name="Tabela 4">
            <a:extLst>
              <a:ext uri="{FF2B5EF4-FFF2-40B4-BE49-F238E27FC236}">
                <a16:creationId xmlns:a16="http://schemas.microsoft.com/office/drawing/2014/main" id="{43D87CD3-190A-1A97-8E29-0FF6672840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721215"/>
              </p:ext>
            </p:extLst>
          </p:nvPr>
        </p:nvGraphicFramePr>
        <p:xfrm>
          <a:off x="2031999" y="2650232"/>
          <a:ext cx="8128000" cy="2658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5440">
                  <a:extLst>
                    <a:ext uri="{9D8B030D-6E8A-4147-A177-3AD203B41FA5}">
                      <a16:colId xmlns:a16="http://schemas.microsoft.com/office/drawing/2014/main" val="2072340881"/>
                    </a:ext>
                  </a:extLst>
                </a:gridCol>
                <a:gridCol w="2885440">
                  <a:extLst>
                    <a:ext uri="{9D8B030D-6E8A-4147-A177-3AD203B41FA5}">
                      <a16:colId xmlns:a16="http://schemas.microsoft.com/office/drawing/2014/main" val="3661445184"/>
                    </a:ext>
                  </a:extLst>
                </a:gridCol>
                <a:gridCol w="2357120">
                  <a:extLst>
                    <a:ext uri="{9D8B030D-6E8A-4147-A177-3AD203B41FA5}">
                      <a16:colId xmlns:a16="http://schemas.microsoft.com/office/drawing/2014/main" val="1766171517"/>
                    </a:ext>
                  </a:extLst>
                </a:gridCol>
              </a:tblGrid>
              <a:tr h="692408"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  <a:t>Własne sklepy </a:t>
                      </a:r>
                      <a:br>
                        <a:rPr lang="pl-PL" sz="18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</a:br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  <a:t>B2B i B2C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  <a:t>Zewnętrzne </a:t>
                      </a:r>
                      <a:br>
                        <a:rPr lang="pl-PL" sz="18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</a:br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  <a:t>platformy B2B</a:t>
                      </a:r>
                    </a:p>
                  </a:txBody>
                  <a:tcPr marL="45720" marR="45720" marT="22860" marB="2286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  <a:t>Marketplace </a:t>
                      </a:r>
                      <a:br>
                        <a:rPr lang="pl-PL" sz="18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</a:br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  <a:t>na świecie:</a:t>
                      </a:r>
                    </a:p>
                  </a:txBody>
                  <a:tcPr marL="45720" marR="45720" marT="22860" marB="2286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4B4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43730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  <a:cs typeface="Calibri" panose="020F0502020204030204" pitchFamily="34" charset="0"/>
                          <a:hlinkClick r:id="rId2"/>
                        </a:rPr>
                        <a:t>www.shopify.com</a:t>
                      </a:r>
                      <a:endParaRPr lang="pl-PL" sz="1800" dirty="0"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  <a:cs typeface="Calibri" panose="020F0502020204030204" pitchFamily="34" charset="0"/>
                          <a:hlinkClick r:id="rId3"/>
                        </a:rPr>
                        <a:t>www.merxu.com</a:t>
                      </a:r>
                      <a:endParaRPr lang="pl-PL" sz="1800" dirty="0"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45720" marR="45720" marT="22860" marB="2286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  <a:cs typeface="Calibri" panose="020F0502020204030204" pitchFamily="34" charset="0"/>
                          <a:hlinkClick r:id="rId4"/>
                        </a:rPr>
                        <a:t>www.amazon.com</a:t>
                      </a:r>
                      <a:endParaRPr lang="pl-PL" sz="1800" dirty="0"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45720" marR="45720" marT="22860" marB="2286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1907779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  <a:cs typeface="Calibri" panose="020F0502020204030204" pitchFamily="34" charset="0"/>
                          <a:hlinkClick r:id="rId5"/>
                        </a:rPr>
                        <a:t>www.idosell.com</a:t>
                      </a:r>
                      <a:endParaRPr lang="pl-PL" sz="1800" dirty="0"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  <a:cs typeface="Calibri" panose="020F0502020204030204" pitchFamily="34" charset="0"/>
                          <a:hlinkClick r:id="rId6"/>
                        </a:rPr>
                        <a:t>www.alibaba.com</a:t>
                      </a:r>
                      <a:endParaRPr lang="pl-PL" sz="1800" dirty="0"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45720" marR="45720" marT="22860" marB="2286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  <a:cs typeface="Calibri" panose="020F0502020204030204" pitchFamily="34" charset="0"/>
                          <a:hlinkClick r:id="rId7"/>
                        </a:rPr>
                        <a:t>www.ebay.com</a:t>
                      </a:r>
                      <a:endParaRPr lang="pl-PL" sz="1800" dirty="0"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45720" marR="45720" marT="22860" marB="2286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5325343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  <a:cs typeface="Calibri" panose="020F0502020204030204" pitchFamily="34" charset="0"/>
                          <a:hlinkClick r:id="rId8"/>
                        </a:rPr>
                        <a:t>www.shoper.pl</a:t>
                      </a:r>
                      <a:endParaRPr lang="pl-PL" sz="1800" dirty="0"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  <a:cs typeface="Calibri" panose="020F0502020204030204" pitchFamily="34" charset="0"/>
                          <a:hlinkClick r:id="rId9"/>
                        </a:rPr>
                        <a:t>www.globalsources.com</a:t>
                      </a:r>
                      <a:endParaRPr lang="pl-PL" sz="1800" dirty="0"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45720" marR="45720" marT="22860" marB="2286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84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dirty="0">
                          <a:latin typeface="+mj-lt"/>
                          <a:cs typeface="Calibri" panose="020F0502020204030204" pitchFamily="34" charset="0"/>
                          <a:hlinkClick r:id="rId10"/>
                        </a:rPr>
                        <a:t>www.aliexpress.com</a:t>
                      </a:r>
                      <a:endParaRPr lang="pl-PL" sz="1800" dirty="0">
                        <a:latin typeface="+mj-lt"/>
                        <a:cs typeface="Calibri" panose="020F0502020204030204" pitchFamily="34" charset="0"/>
                      </a:endParaRPr>
                    </a:p>
                  </a:txBody>
                  <a:tcPr marL="45720" marR="45720" marT="22860" marB="2286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5726700"/>
                  </a:ext>
                </a:extLst>
              </a:tr>
            </a:tbl>
          </a:graphicData>
        </a:graphic>
      </p:graphicFrame>
      <p:sp>
        <p:nvSpPr>
          <p:cNvPr id="5" name="pole tekstowe 4">
            <a:extLst>
              <a:ext uri="{FF2B5EF4-FFF2-40B4-BE49-F238E27FC236}">
                <a16:creationId xmlns:a16="http://schemas.microsoft.com/office/drawing/2014/main" id="{CF0EDE0B-DFAA-52FF-4166-693CE9AD1045}"/>
              </a:ext>
            </a:extLst>
          </p:cNvPr>
          <p:cNvSpPr txBox="1"/>
          <p:nvPr/>
        </p:nvSpPr>
        <p:spPr>
          <a:xfrm>
            <a:off x="2764971" y="1440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Platformy internetowe B2B i B2C</a:t>
            </a:r>
          </a:p>
        </p:txBody>
      </p:sp>
    </p:spTree>
    <p:extLst>
      <p:ext uri="{BB962C8B-B14F-4D97-AF65-F5344CB8AC3E}">
        <p14:creationId xmlns:p14="http://schemas.microsoft.com/office/powerpoint/2010/main" val="3062287991"/>
      </p:ext>
    </p:extLst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69" y="1272581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latin typeface="+mj-lt"/>
                <a:cs typeface="Calibri" panose="020F0502020204030204" pitchFamily="34" charset="0"/>
              </a:rPr>
              <a:t>Ćwiczenie nr 1</a:t>
            </a:r>
            <a:endParaRPr lang="pl-PL" sz="2400" b="1" dirty="0">
              <a:solidFill>
                <a:srgbClr val="5E5E5E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1597236"/>
            <a:ext cx="8948057" cy="49757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600"/>
              </a:spcAft>
            </a:pPr>
            <a:endParaRPr lang="pl-PL" dirty="0">
              <a:latin typeface="+mj-lt"/>
              <a:cs typeface="Calibri" panose="020F0502020204030204" pitchFamily="34" charset="0"/>
            </a:endParaRPr>
          </a:p>
          <a:p>
            <a:pPr algn="just" defTabSz="1219169" hangingPunct="0">
              <a:spcAft>
                <a:spcPts val="600"/>
              </a:spcAft>
            </a:pPr>
            <a:r>
              <a:rPr lang="pl-PL" dirty="0">
                <a:latin typeface="+mj-lt"/>
                <a:cs typeface="Calibri" panose="020F0502020204030204" pitchFamily="34" charset="0"/>
              </a:rPr>
              <a:t>Poniżej zamieszczony został link do interaktywnego testu z zakresu marketingu międzynarodowego w sieci. Test zawiera 10 kluczowych definicji z zakresu </a:t>
            </a:r>
            <a:br>
              <a:rPr lang="pl-PL" dirty="0">
                <a:latin typeface="+mj-lt"/>
                <a:cs typeface="Calibri" panose="020F0502020204030204" pitchFamily="34" charset="0"/>
              </a:rPr>
            </a:br>
            <a:r>
              <a:rPr lang="pl-PL" dirty="0">
                <a:latin typeface="+mj-lt"/>
                <a:cs typeface="Calibri" panose="020F0502020204030204" pitchFamily="34" charset="0"/>
              </a:rPr>
              <a:t>e-marketingu międzynarodowego. Zadanie polega na dopasowaniu słowa kluczowego do jego opisu (definicji) w jak najkrótszym czasie. </a:t>
            </a:r>
          </a:p>
          <a:p>
            <a:pPr algn="just" defTabSz="1219169" hangingPunct="0">
              <a:spcAft>
                <a:spcPts val="600"/>
              </a:spcAft>
            </a:pPr>
            <a:endParaRPr lang="pl-PL" dirty="0">
              <a:latin typeface="+mj-lt"/>
              <a:cs typeface="Calibri" panose="020F0502020204030204" pitchFamily="34" charset="0"/>
            </a:endParaRPr>
          </a:p>
          <a:p>
            <a:pPr algn="just" defTabSz="1219169" hangingPunct="0">
              <a:spcAft>
                <a:spcPts val="600"/>
              </a:spcAft>
            </a:pPr>
            <a:r>
              <a:rPr lang="pl-PL" dirty="0">
                <a:latin typeface="+mj-lt"/>
                <a:cs typeface="Calibri" panose="020F0502020204030204" pitchFamily="34" charset="0"/>
                <a:hlinkClick r:id="rId2"/>
              </a:rPr>
              <a:t>https://wordwall.net/pl/resource/32047004</a:t>
            </a:r>
            <a:r>
              <a:rPr lang="pl-PL" dirty="0">
                <a:latin typeface="+mj-lt"/>
                <a:cs typeface="Calibri" panose="020F0502020204030204" pitchFamily="34" charset="0"/>
              </a:rPr>
              <a:t> </a:t>
            </a:r>
          </a:p>
          <a:p>
            <a:pPr algn="just" defTabSz="1219169" hangingPunct="0">
              <a:spcAft>
                <a:spcPts val="600"/>
              </a:spcAft>
            </a:pPr>
            <a:endParaRPr lang="pl-PL" dirty="0">
              <a:latin typeface="+mj-lt"/>
              <a:cs typeface="Calibri" panose="020F0502020204030204" pitchFamily="34" charset="0"/>
            </a:endParaRPr>
          </a:p>
          <a:p>
            <a:pPr algn="just" defTabSz="1219169" hangingPunct="0">
              <a:spcAft>
                <a:spcPts val="600"/>
              </a:spcAft>
            </a:pPr>
            <a:r>
              <a:rPr lang="pl-PL" dirty="0">
                <a:latin typeface="+mj-lt"/>
                <a:cs typeface="Calibri" panose="020F0502020204030204" pitchFamily="34" charset="0"/>
              </a:rPr>
              <a:t>Ćwiczenie składa się z 5 poziomów trudności ( poziom 1, poziom 2, poziom 3, poziom 4, poziom 5). Uczestnik ćwiczenia rozwiązując prawidłowo zadanie z niższego poziomu zostaje automatycznie przekierowany do poziomu wyższego, o zwiększonej trudności. </a:t>
            </a:r>
          </a:p>
          <a:p>
            <a:pPr algn="just" defTabSz="1219169" hangingPunct="0">
              <a:spcAft>
                <a:spcPts val="600"/>
              </a:spcAft>
            </a:pPr>
            <a:r>
              <a:rPr lang="pl-PL" dirty="0">
                <a:latin typeface="+mj-lt"/>
                <a:cs typeface="Calibri" panose="020F0502020204030204" pitchFamily="34" charset="0"/>
              </a:rPr>
              <a:t>Zawartość ćwiczenia: 10 haseł</a:t>
            </a:r>
          </a:p>
          <a:p>
            <a:pPr algn="just" defTabSz="1219169" hangingPunct="0">
              <a:spcAft>
                <a:spcPts val="600"/>
              </a:spcAft>
            </a:pPr>
            <a:r>
              <a:rPr lang="pl-PL" dirty="0">
                <a:latin typeface="+mj-lt"/>
                <a:cs typeface="Calibri" panose="020F0502020204030204" pitchFamily="34" charset="0"/>
              </a:rPr>
              <a:t>Czas trwania ćwiczenia: 2 minuty</a:t>
            </a:r>
          </a:p>
          <a:p>
            <a:pPr algn="just" defTabSz="1219169" hangingPunct="0">
              <a:spcAft>
                <a:spcPts val="600"/>
              </a:spcAft>
            </a:pPr>
            <a:r>
              <a:rPr lang="pl-PL" dirty="0">
                <a:latin typeface="+mj-lt"/>
                <a:cs typeface="Calibri" panose="020F0502020204030204" pitchFamily="34" charset="0"/>
              </a:rPr>
              <a:t>Punktacja: Prawidłowa odpowiedź = 10 pkt </a:t>
            </a:r>
          </a:p>
          <a:p>
            <a:pPr algn="just" defTabSz="1219169" hangingPunct="0">
              <a:spcAft>
                <a:spcPts val="600"/>
              </a:spcAft>
            </a:pPr>
            <a:endParaRPr lang="pl-PL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187300"/>
      </p:ext>
    </p:extLst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Videomarketing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8927893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07D8FAFB-0D20-43F7-8EAF-CD848458A850}"/>
              </a:ext>
            </a:extLst>
          </p:cNvPr>
          <p:cNvSpPr txBox="1"/>
          <p:nvPr/>
        </p:nvSpPr>
        <p:spPr>
          <a:xfrm>
            <a:off x="1621966" y="2047035"/>
            <a:ext cx="8948057" cy="4175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pl-PL" dirty="0">
                <a:latin typeface="+mj-lt"/>
                <a:cs typeface="Calibri"/>
                <a:sym typeface="Helvetica Neue"/>
              </a:rPr>
              <a:t>Przedsiębiorstwa międzynarodowe, które chcą sprzedawać swoje produkty </a:t>
            </a:r>
            <a:br>
              <a:rPr lang="pl-PL" dirty="0">
                <a:latin typeface="+mj-lt"/>
                <a:cs typeface="Calibri"/>
                <a:sym typeface="Helvetica Neue"/>
              </a:rPr>
            </a:br>
            <a:r>
              <a:rPr lang="pl-PL" dirty="0">
                <a:latin typeface="+mj-lt"/>
                <a:cs typeface="Calibri"/>
                <a:sym typeface="Helvetica Neue"/>
              </a:rPr>
              <a:t>lub usługi w nowym kraju mogą skorzystać </a:t>
            </a:r>
            <a:r>
              <a:rPr lang="pl-PL" dirty="0">
                <a:latin typeface="+mj-lt"/>
                <a:cs typeface="Calibri"/>
              </a:rPr>
              <a:t>z wielu  </a:t>
            </a:r>
            <a:r>
              <a:rPr lang="pl-PL" dirty="0">
                <a:latin typeface="+mj-lt"/>
                <a:cs typeface="Calibri"/>
                <a:sym typeface="Helvetica Neue"/>
              </a:rPr>
              <a:t>form marketingu międzynarodowego: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eksportu bezpośredniego</a:t>
            </a:r>
            <a:endParaRPr lang="pl-PL" dirty="0">
              <a:latin typeface="+mj-lt"/>
              <a:cs typeface="Calibri" panose="020F0502020204030204" pitchFamily="34" charset="0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udzielenia</a:t>
            </a:r>
            <a:r>
              <a:rPr lang="pl-PL" dirty="0">
                <a:latin typeface="+mj-lt"/>
                <a:cs typeface="Calibri"/>
                <a:sym typeface="Helvetica Neue"/>
              </a:rPr>
              <a:t> licencji</a:t>
            </a:r>
            <a:endParaRPr lang="pl-PL" dirty="0">
              <a:latin typeface="+mj-lt"/>
              <a:cs typeface="Calibri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produkcji</a:t>
            </a:r>
            <a:r>
              <a:rPr lang="pl-PL" dirty="0">
                <a:latin typeface="+mj-lt"/>
                <a:cs typeface="Calibri"/>
                <a:sym typeface="Helvetica Neue"/>
              </a:rPr>
              <a:t> </a:t>
            </a:r>
            <a:r>
              <a:rPr lang="pl-PL" dirty="0">
                <a:latin typeface="+mj-lt"/>
                <a:cs typeface="Calibri"/>
              </a:rPr>
              <a:t>kontraktowej tzw. </a:t>
            </a:r>
            <a:r>
              <a:rPr lang="pl-PL" dirty="0" err="1">
                <a:latin typeface="+mj-lt"/>
                <a:cs typeface="Calibri"/>
              </a:rPr>
              <a:t>Private</a:t>
            </a:r>
            <a:r>
              <a:rPr lang="pl-PL" dirty="0">
                <a:latin typeface="+mj-lt"/>
                <a:cs typeface="Calibri"/>
              </a:rPr>
              <a:t> </a:t>
            </a:r>
            <a:r>
              <a:rPr lang="pl-PL" dirty="0" err="1">
                <a:latin typeface="+mj-lt"/>
                <a:cs typeface="Calibri"/>
              </a:rPr>
              <a:t>label</a:t>
            </a:r>
            <a:endParaRPr lang="pl-PL" dirty="0">
              <a:latin typeface="+mj-lt"/>
              <a:cs typeface="Calibri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tworzenia podmiotów typu joint </a:t>
            </a:r>
            <a:r>
              <a:rPr lang="pl-PL" dirty="0">
                <a:latin typeface="+mj-lt"/>
                <a:cs typeface="Calibri"/>
                <a:sym typeface="Helvetica Neue"/>
              </a:rPr>
              <a:t>venture</a:t>
            </a:r>
            <a:r>
              <a:rPr lang="pl-PL" dirty="0">
                <a:latin typeface="+mj-lt"/>
                <a:cs typeface="Calibri"/>
              </a:rPr>
              <a:t> </a:t>
            </a:r>
            <a:endParaRPr lang="pl-PL" dirty="0">
              <a:latin typeface="+mj-lt"/>
              <a:cs typeface="Calibri" panose="020F0502020204030204" pitchFamily="34" charset="0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+mj-lt"/>
                <a:cs typeface="Calibri"/>
              </a:rPr>
              <a:t>bezpośrednich</a:t>
            </a:r>
            <a:r>
              <a:rPr lang="pl-PL" dirty="0">
                <a:latin typeface="+mj-lt"/>
                <a:cs typeface="Calibri"/>
                <a:sym typeface="Helvetica Neue"/>
              </a:rPr>
              <a:t> </a:t>
            </a:r>
            <a:r>
              <a:rPr lang="pl-PL" dirty="0">
                <a:latin typeface="+mj-lt"/>
                <a:cs typeface="Calibri"/>
              </a:rPr>
              <a:t>inwestycji</a:t>
            </a:r>
            <a:r>
              <a:rPr lang="pl-PL" dirty="0">
                <a:latin typeface="+mj-lt"/>
                <a:cs typeface="Calibri"/>
                <a:sym typeface="Helvetica Neue"/>
              </a:rPr>
              <a:t> </a:t>
            </a:r>
            <a:r>
              <a:rPr lang="pl-PL" dirty="0">
                <a:latin typeface="+mj-lt"/>
                <a:cs typeface="Calibri"/>
              </a:rPr>
              <a:t>zagranicznych</a:t>
            </a:r>
            <a:r>
              <a:rPr lang="pl-PL" dirty="0">
                <a:latin typeface="+mj-lt"/>
                <a:cs typeface="Calibri"/>
                <a:sym typeface="Helvetica Neue"/>
              </a:rPr>
              <a:t> (FID)</a:t>
            </a:r>
            <a:endParaRPr lang="pl-PL" dirty="0">
              <a:latin typeface="+mj-lt"/>
              <a:cs typeface="Calibri"/>
            </a:endParaRPr>
          </a:p>
          <a:p>
            <a:pPr algn="just">
              <a:spcAft>
                <a:spcPts val="1200"/>
              </a:spcAft>
            </a:pPr>
            <a:r>
              <a:rPr lang="pl-PL" dirty="0">
                <a:latin typeface="+mj-lt"/>
                <a:cs typeface="Calibri"/>
              </a:rPr>
              <a:t>Powyższe</a:t>
            </a:r>
            <a:r>
              <a:rPr lang="pl-PL" dirty="0">
                <a:latin typeface="+mj-lt"/>
                <a:cs typeface="Calibri"/>
                <a:sym typeface="Helvetica Neue"/>
              </a:rPr>
              <a:t> formy strategii wejścia na rynek zagraniczny są </a:t>
            </a:r>
            <a:r>
              <a:rPr lang="pl-PL" dirty="0">
                <a:latin typeface="+mj-lt"/>
                <a:cs typeface="Calibri"/>
              </a:rPr>
              <a:t>szerzej</a:t>
            </a:r>
            <a:r>
              <a:rPr lang="pl-PL" dirty="0">
                <a:latin typeface="+mj-lt"/>
                <a:cs typeface="Calibri"/>
                <a:sym typeface="Helvetica Neue"/>
              </a:rPr>
              <a:t> omówione </a:t>
            </a:r>
            <a:r>
              <a:rPr lang="pl-PL" dirty="0">
                <a:latin typeface="+mj-lt"/>
                <a:cs typeface="Calibri"/>
              </a:rPr>
              <a:t>podczas szkolenia </a:t>
            </a:r>
            <a:r>
              <a:rPr lang="pl-PL" i="1" dirty="0">
                <a:latin typeface="+mj-lt"/>
                <a:cs typeface="Calibri"/>
                <a:sym typeface="Helvetica Neue"/>
              </a:rPr>
              <a:t>Strategia eksportowa produktów i usług wraz z elementami modelu biznesowego.</a:t>
            </a:r>
            <a:endParaRPr lang="pl-PL" i="1" dirty="0">
              <a:latin typeface="+mj-lt"/>
              <a:cs typeface="Calibri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29DAEAA-08E2-1AD5-7CF6-59D88863EB40}"/>
              </a:ext>
            </a:extLst>
          </p:cNvPr>
          <p:cNvSpPr txBox="1"/>
          <p:nvPr/>
        </p:nvSpPr>
        <p:spPr>
          <a:xfrm>
            <a:off x="2764965" y="1206705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latin typeface="+mj-lt"/>
                <a:cs typeface="Times New Roman" panose="02020603050405020304" pitchFamily="18" charset="0"/>
                <a:sym typeface="Helvetica Neue"/>
              </a:rPr>
              <a:t>Marketing międzynarodowy</a:t>
            </a:r>
          </a:p>
          <a:p>
            <a:pPr algn="ctr" defTabSz="1219169" hangingPunct="0"/>
            <a:r>
              <a:rPr lang="pl-PL" sz="2000" dirty="0">
                <a:latin typeface="+mj-lt"/>
                <a:cs typeface="Times New Roman" panose="02020603050405020304" pitchFamily="18" charset="0"/>
                <a:sym typeface="Helvetica Neue"/>
              </a:rPr>
              <a:t>Rodzaje</a:t>
            </a:r>
          </a:p>
        </p:txBody>
      </p:sp>
    </p:spTree>
    <p:extLst>
      <p:ext uri="{BB962C8B-B14F-4D97-AF65-F5344CB8AC3E}">
        <p14:creationId xmlns:p14="http://schemas.microsoft.com/office/powerpoint/2010/main" val="4175920862"/>
      </p:ext>
    </p:extLst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282052"/>
            <a:ext cx="8948057" cy="33752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285750" indent="-285750" algn="just" defTabSz="1219169" hangingPunct="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Marketing wideo to emocjonalnie angażujący sposób, w jaki marki mogą nawiązać kontakt z klientami i przyciągnąć ich uwagę w cyfrowym, przeładowanym świecie.</a:t>
            </a:r>
          </a:p>
          <a:p>
            <a:pPr marL="285750" indent="-285750" algn="just" defTabSz="1219169" hangingPunct="0">
              <a:buFont typeface="Wingdings" panose="05000000000000000000" pitchFamily="2" charset="2"/>
              <a:buChar char="ü"/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 defTabSz="1219169" hangingPunct="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Strategiczny marketing wideo uwzględnia cele i wskaźniki marki, a także pozycję klientów w lejku sprzedażowym. </a:t>
            </a:r>
          </a:p>
          <a:p>
            <a:pPr marL="285750" indent="-285750" algn="just" defTabSz="1219169" hangingPunct="0">
              <a:buFont typeface="Wingdings" panose="05000000000000000000" pitchFamily="2" charset="2"/>
              <a:buChar char="ü"/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 defTabSz="1219169" hangingPunct="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Aby skutecznie dotrzeć do odbiorców, należy określić, gdzie będą umieszczane materiały wideo i w jakim kontekście będą się pojawiać.</a:t>
            </a:r>
          </a:p>
          <a:p>
            <a:pPr marL="285750" indent="-285750" algn="just" defTabSz="1219169" hangingPunct="0">
              <a:buFont typeface="Wingdings" panose="05000000000000000000" pitchFamily="2" charset="2"/>
              <a:buChar char="ü"/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 defTabSz="1219169" hangingPunct="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Postępy w dziedzinie dynamicznego wideo i bezpośredniej współpracy między markami poprawią personalizację wideo,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targetowanie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odbiorców i doświadczenia użytkowników.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57EF088-23A0-10E0-2F1F-FCC13EF16EEE}"/>
              </a:ext>
            </a:extLst>
          </p:cNvPr>
          <p:cNvSpPr txBox="1"/>
          <p:nvPr/>
        </p:nvSpPr>
        <p:spPr>
          <a:xfrm>
            <a:off x="2764971" y="1381419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Videomarketing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80049220"/>
      </p:ext>
    </p:extLst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420585" y="1981418"/>
            <a:ext cx="9350828" cy="39138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Przykłady: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Banery reklamowe wideo pojawiają się jako reklamy na stronie docelowej lub w witrynie internetowej.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Reklamy wideo typu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pre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-,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mid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- lub post-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roll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są odtwarzane przed, w trakcie lub po filmie online lub filmie opublikowanym w mediach społecznościowych.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Telewizyjne reklamy wideo są emitowane jako tradycyjne reklamy w linearnych kanałach telewizyjnych lub w serwisach </a:t>
            </a:r>
            <a:r>
              <a:rPr lang="pl-PL" dirty="0" err="1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streamingowych</a:t>
            </a: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Wideo na żywo to transmisja w czasie rzeczywistym z wydarzenia, rozmowy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lub wprowadzenia produktu na rynek.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Wideo sponsorowane 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Sponsorowane lokowanie produktu jest formą marketingu wideo, w której marka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lub produkt firmy jest umieszczany w innym typie wideo.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B803BF28-E9CC-1760-5FC5-05BE6EAA5872}"/>
              </a:ext>
            </a:extLst>
          </p:cNvPr>
          <p:cNvSpPr txBox="1"/>
          <p:nvPr/>
        </p:nvSpPr>
        <p:spPr>
          <a:xfrm>
            <a:off x="2764971" y="1381419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Videomarketing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81555733"/>
      </p:ext>
    </p:extLst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474206"/>
            <a:ext cx="3843165" cy="31290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600"/>
              </a:spcAft>
            </a:pPr>
            <a:r>
              <a:rPr lang="pl-PL" sz="2000" dirty="0">
                <a:latin typeface="+mj-lt"/>
                <a:cs typeface="Calibri" panose="020F0502020204030204" pitchFamily="34" charset="0"/>
              </a:rPr>
              <a:t>Przykłady: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 panose="020F0502020204030204" pitchFamily="34" charset="0"/>
              </a:rPr>
              <a:t>Youtube.com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 panose="020F0502020204030204" pitchFamily="34" charset="0"/>
              </a:rPr>
              <a:t>Tiktok.com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 panose="020F0502020204030204" pitchFamily="34" charset="0"/>
              </a:rPr>
              <a:t>Facebook.com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+mj-lt"/>
                <a:cs typeface="Calibri" panose="020F0502020204030204" pitchFamily="34" charset="0"/>
              </a:rPr>
              <a:t>Vimeo.com</a:t>
            </a:r>
          </a:p>
          <a:p>
            <a:pPr defTabSz="1219169" hangingPunct="0">
              <a:spcAft>
                <a:spcPts val="600"/>
              </a:spcAft>
            </a:pPr>
            <a:endParaRPr lang="pl-PL" sz="2000" dirty="0"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600"/>
              </a:spcAft>
            </a:pPr>
            <a:r>
              <a:rPr lang="pl-PL" sz="2000" dirty="0">
                <a:latin typeface="+mj-lt"/>
                <a:cs typeface="Calibri" panose="020F0502020204030204" pitchFamily="34" charset="0"/>
              </a:rPr>
              <a:t>Kanał </a:t>
            </a:r>
            <a:r>
              <a:rPr lang="pl-PL" sz="2000" dirty="0" err="1">
                <a:latin typeface="+mj-lt"/>
                <a:cs typeface="Calibri" panose="020F0502020204030204" pitchFamily="34" charset="0"/>
              </a:rPr>
              <a:t>Inpost</a:t>
            </a:r>
            <a:r>
              <a:rPr lang="pl-PL" sz="2000" dirty="0">
                <a:latin typeface="+mj-lt"/>
                <a:cs typeface="Calibri" panose="020F0502020204030204" pitchFamily="34" charset="0"/>
              </a:rPr>
              <a:t> na Youtbe.com</a:t>
            </a:r>
          </a:p>
          <a:p>
            <a:pPr defTabSz="1219169" hangingPunct="0">
              <a:spcAft>
                <a:spcPts val="600"/>
              </a:spcAft>
            </a:pPr>
            <a:r>
              <a:rPr lang="pl-PL" sz="2000" dirty="0">
                <a:latin typeface="+mj-lt"/>
                <a:cs typeface="Calibri" panose="020F0502020204030204" pitchFamily="34" charset="0"/>
                <a:hlinkClick r:id="rId2"/>
              </a:rPr>
              <a:t>Jak powstaje paczkomat</a:t>
            </a:r>
            <a:endParaRPr lang="pl-PL" sz="2000" dirty="0"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2396F8DD-E385-4D9C-B97E-9CD6BBADD6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498" y="2201457"/>
            <a:ext cx="4925400" cy="3674559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019B2A6A-548B-1AF9-FF72-D7AEC1811F42}"/>
              </a:ext>
            </a:extLst>
          </p:cNvPr>
          <p:cNvSpPr txBox="1"/>
          <p:nvPr/>
        </p:nvSpPr>
        <p:spPr>
          <a:xfrm>
            <a:off x="2764971" y="1381419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 err="1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Videomarketing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2282135"/>
      </p:ext>
    </p:extLst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1371225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latin typeface="+mj-lt"/>
                <a:cs typeface="Calibri" panose="020F0502020204030204" pitchFamily="34" charset="0"/>
              </a:rPr>
              <a:t>Ćwiczenie nr 2</a:t>
            </a:r>
            <a:endParaRPr lang="pl-PL" sz="2400" b="1" dirty="0">
              <a:solidFill>
                <a:srgbClr val="5E5E5E"/>
              </a:solidFill>
              <a:latin typeface="+mj-lt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548031" y="1924850"/>
            <a:ext cx="9095936" cy="36522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/>
            <a:endParaRPr lang="pl-PL" dirty="0">
              <a:latin typeface="+mj-lt"/>
              <a:cs typeface="Calibri" panose="020F0502020204030204" pitchFamily="34" charset="0"/>
            </a:endParaRPr>
          </a:p>
          <a:p>
            <a:pPr algn="just" defTabSz="1219169" hangingPunct="0"/>
            <a:r>
              <a:rPr lang="pl-PL" dirty="0">
                <a:latin typeface="+mj-lt"/>
                <a:cs typeface="Calibri" panose="020F0502020204030204" pitchFamily="34" charset="0"/>
              </a:rPr>
              <a:t>Poniżej zamieszczony został link do interaktywnego ćwiczenia z zakresu marketingu międzynarodowego. Ćwiczenie zawiera osiem kluczowych definicji z zakresu narzędzi marketingowych stosowanych w eksporcie. </a:t>
            </a:r>
          </a:p>
          <a:p>
            <a:pPr algn="just" defTabSz="1219169" hangingPunct="0"/>
            <a:endParaRPr lang="pl-PL" dirty="0">
              <a:latin typeface="+mj-lt"/>
              <a:cs typeface="Calibri" panose="020F0502020204030204" pitchFamily="34" charset="0"/>
            </a:endParaRPr>
          </a:p>
          <a:p>
            <a:pPr algn="just" defTabSz="1219169" hangingPunct="0"/>
            <a:r>
              <a:rPr lang="pl-PL" dirty="0">
                <a:latin typeface="+mj-lt"/>
                <a:cs typeface="Calibri" panose="020F0502020204030204" pitchFamily="34" charset="0"/>
                <a:hlinkClick r:id="rId2"/>
              </a:rPr>
              <a:t>https://wordwall.net/pl/resource/32045891</a:t>
            </a:r>
            <a:r>
              <a:rPr lang="pl-PL" dirty="0">
                <a:latin typeface="+mj-lt"/>
                <a:cs typeface="Calibri" panose="020F0502020204030204" pitchFamily="34" charset="0"/>
              </a:rPr>
              <a:t> </a:t>
            </a:r>
          </a:p>
          <a:p>
            <a:pPr algn="just" defTabSz="1219169" hangingPunct="0"/>
            <a:endParaRPr lang="pl-PL" dirty="0">
              <a:latin typeface="+mj-lt"/>
              <a:cs typeface="Calibri" panose="020F0502020204030204" pitchFamily="34" charset="0"/>
            </a:endParaRPr>
          </a:p>
          <a:p>
            <a:pPr algn="just" defTabSz="1219169" hangingPunct="0"/>
            <a:r>
              <a:rPr lang="pl-PL" dirty="0">
                <a:latin typeface="+mj-lt"/>
                <a:cs typeface="Calibri" panose="020F0502020204030204" pitchFamily="34" charset="0"/>
              </a:rPr>
              <a:t>Ćwiczenie polega na dopasowaniu definicji do odpowiedniego zagadnienia. </a:t>
            </a:r>
            <a:br>
              <a:rPr lang="pl-PL" dirty="0">
                <a:latin typeface="+mj-lt"/>
                <a:cs typeface="Calibri" panose="020F0502020204030204" pitchFamily="34" charset="0"/>
              </a:rPr>
            </a:br>
            <a:r>
              <a:rPr lang="pl-PL" dirty="0">
                <a:latin typeface="+mj-lt"/>
                <a:cs typeface="Calibri" panose="020F0502020204030204" pitchFamily="34" charset="0"/>
              </a:rPr>
              <a:t>Aby rozwiązać zadanie należy przeciągnąć i upuścić słowo kluczowe obok jego opisu. </a:t>
            </a:r>
          </a:p>
          <a:p>
            <a:pPr algn="just" defTabSz="1219169" hangingPunct="0"/>
            <a:r>
              <a:rPr lang="pl-PL" dirty="0">
                <a:latin typeface="+mj-lt"/>
                <a:cs typeface="Calibri" panose="020F0502020204030204" pitchFamily="34" charset="0"/>
              </a:rPr>
              <a:t>Ćwiczenie można wykonywać wielokrotnie, każdorazowo zmieniony zostaje układ haseł. </a:t>
            </a:r>
          </a:p>
          <a:p>
            <a:pPr algn="just" defTabSz="1219169" hangingPunct="0"/>
            <a:r>
              <a:rPr lang="pl-PL" dirty="0">
                <a:latin typeface="+mj-lt"/>
                <a:cs typeface="Calibri" panose="020F0502020204030204" pitchFamily="34" charset="0"/>
              </a:rPr>
              <a:t>Zawartość ćwiczenia: 8 haseł</a:t>
            </a:r>
          </a:p>
          <a:p>
            <a:pPr algn="just" defTabSz="1219169" hangingPunct="0"/>
            <a:r>
              <a:rPr lang="pl-PL" dirty="0">
                <a:latin typeface="+mj-lt"/>
                <a:cs typeface="Calibri" panose="020F0502020204030204" pitchFamily="34" charset="0"/>
              </a:rPr>
              <a:t>Czas trwania ćwiczenia: 5 minut</a:t>
            </a:r>
          </a:p>
          <a:p>
            <a:pPr algn="just" defTabSz="1219169" hangingPunct="0"/>
            <a:r>
              <a:rPr lang="pl-PL" dirty="0">
                <a:latin typeface="+mj-lt"/>
                <a:cs typeface="Calibri" panose="020F0502020204030204" pitchFamily="34" charset="0"/>
              </a:rPr>
              <a:t>Punktacja: prawidłowa odpowiedź = 1 pkt</a:t>
            </a:r>
          </a:p>
        </p:txBody>
      </p:sp>
    </p:spTree>
    <p:extLst>
      <p:ext uri="{BB962C8B-B14F-4D97-AF65-F5344CB8AC3E}">
        <p14:creationId xmlns:p14="http://schemas.microsoft.com/office/powerpoint/2010/main" val="117493536"/>
      </p:ext>
    </p:extLst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Udział w targach zagranicznych</a:t>
            </a:r>
          </a:p>
        </p:txBody>
      </p:sp>
    </p:spTree>
    <p:extLst>
      <p:ext uri="{BB962C8B-B14F-4D97-AF65-F5344CB8AC3E}">
        <p14:creationId xmlns:p14="http://schemas.microsoft.com/office/powerpoint/2010/main" val="1726375566"/>
      </p:ext>
    </p:extLst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985501" y="2310924"/>
            <a:ext cx="8220995" cy="38215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Targi to wydarzenie, podczas którego towary i usługi są wystawiane </a:t>
            </a:r>
            <a:b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i prezentowane publiczności. </a:t>
            </a:r>
          </a:p>
          <a:p>
            <a:pPr algn="just">
              <a:spcAft>
                <a:spcPts val="600"/>
              </a:spcAft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algn="just" defTabSz="1219169" hangingPunct="0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Udział w międzynarodowych imprezach wystawienniczych pozwala na: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Kontakt bezpośredni z klientem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Monitoring konkurencji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Edukacja 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Integracja pracowników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Motywacja</a:t>
            </a:r>
          </a:p>
          <a:p>
            <a:pPr algn="just" defTabSz="1219169" hangingPunct="0">
              <a:spcAft>
                <a:spcPts val="600"/>
              </a:spcAft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AF441AFC-C684-55B5-C60A-3BF5227C7726}"/>
              </a:ext>
            </a:extLst>
          </p:cNvPr>
          <p:cNvSpPr txBox="1"/>
          <p:nvPr/>
        </p:nvSpPr>
        <p:spPr>
          <a:xfrm>
            <a:off x="2764971" y="141020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Udział w targach zagranicznych</a:t>
            </a:r>
          </a:p>
        </p:txBody>
      </p:sp>
    </p:spTree>
    <p:extLst>
      <p:ext uri="{BB962C8B-B14F-4D97-AF65-F5344CB8AC3E}">
        <p14:creationId xmlns:p14="http://schemas.microsoft.com/office/powerpoint/2010/main" val="2817639222"/>
      </p:ext>
    </p:extLst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294621" y="2182699"/>
            <a:ext cx="9602755" cy="34676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12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Słabe strony udziału w międzynarodowych imprezach targowych: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Termin i miejsce są ustalone przez organizatora i nie mogą być przesunięte na życzenie indywidualnego uczestnika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Niektóre targi mają wyznaczony czas przez tradycję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Czasami ważne grupy wystawców są w stanie wywierać znaczną presję na organizatorów ze względu na znaczenie ich obecności</a:t>
            </a:r>
          </a:p>
          <a:p>
            <a:pPr marL="285750" indent="-28575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Z tego powodu inne działania marketingowe muszą być dostosowane do stałego udziału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w targach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Udział w targach w charakterze wystawcy generuje ogromne koszty dla uczestnika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02090B7-946A-CFF7-F933-ADEEA9A0E496}"/>
              </a:ext>
            </a:extLst>
          </p:cNvPr>
          <p:cNvSpPr txBox="1"/>
          <p:nvPr/>
        </p:nvSpPr>
        <p:spPr>
          <a:xfrm>
            <a:off x="2764971" y="141020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Udział w targach zagranicznych</a:t>
            </a:r>
          </a:p>
        </p:txBody>
      </p:sp>
    </p:spTree>
    <p:extLst>
      <p:ext uri="{BB962C8B-B14F-4D97-AF65-F5344CB8AC3E}">
        <p14:creationId xmlns:p14="http://schemas.microsoft.com/office/powerpoint/2010/main" val="3988423544"/>
      </p:ext>
    </p:extLst>
  </p:cSld>
  <p:clrMapOvr>
    <a:masterClrMapping/>
  </p:clrMapOvr>
  <p:transition spd="med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299403"/>
            <a:ext cx="8948057" cy="30521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Ostatecznie należy stwierdzić, ze targi międzynarodowe mają trzy główne zalety: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wprowadzenie nowych produktów i usług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inicjowanie sprzedaży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zarządzanie relacjami ze obecnymi i przyszłymi klientami</a:t>
            </a:r>
          </a:p>
          <a:p>
            <a:pPr defTabSz="1219169" hangingPunct="0">
              <a:spcAft>
                <a:spcPts val="600"/>
              </a:spcAft>
            </a:pP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Przykład targów o charakterze międzynarodowym: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https://www.gulfood.com/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https://www.medica-tradefair.com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AF4196A-2586-0BEF-5930-02476AC352BD}"/>
              </a:ext>
            </a:extLst>
          </p:cNvPr>
          <p:cNvSpPr txBox="1"/>
          <p:nvPr/>
        </p:nvSpPr>
        <p:spPr>
          <a:xfrm>
            <a:off x="2764971" y="141020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Udział w targach zagranicznych</a:t>
            </a:r>
          </a:p>
        </p:txBody>
      </p:sp>
    </p:spTree>
    <p:extLst>
      <p:ext uri="{BB962C8B-B14F-4D97-AF65-F5344CB8AC3E}">
        <p14:creationId xmlns:p14="http://schemas.microsoft.com/office/powerpoint/2010/main" val="3487847776"/>
      </p:ext>
    </p:extLst>
  </p:cSld>
  <p:clrMapOvr>
    <a:masterClrMapping/>
  </p:clrMapOvr>
  <p:transition spd="med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Udział w misjach gospodarczych</a:t>
            </a:r>
          </a:p>
        </p:txBody>
      </p:sp>
    </p:spTree>
    <p:extLst>
      <p:ext uri="{BB962C8B-B14F-4D97-AF65-F5344CB8AC3E}">
        <p14:creationId xmlns:p14="http://schemas.microsoft.com/office/powerpoint/2010/main" val="2990334372"/>
      </p:ext>
    </p:extLst>
  </p:cSld>
  <p:clrMapOvr>
    <a:masterClrMapping/>
  </p:clrMapOvr>
  <p:transition spd="med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380981" y="2575425"/>
            <a:ext cx="9430035" cy="2174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Misje gospodarcze są alternatywą dla udziału w targach. Elementami składowymi misji są: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grupa przedsiębiorców 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grupa urzędników 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wyjazd zagraniczny</a:t>
            </a: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ustalone spotkania z potencjalnymi partnerami/kupcami</a:t>
            </a:r>
          </a:p>
          <a:p>
            <a:pPr marL="285750" indent="-28575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wsparcie urzędników Państwowych może okazać się pomocne, a czasem niezbędne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87FB8289-8288-F812-EB94-D393A6CE859F}"/>
              </a:ext>
            </a:extLst>
          </p:cNvPr>
          <p:cNvSpPr txBox="1"/>
          <p:nvPr/>
        </p:nvSpPr>
        <p:spPr>
          <a:xfrm>
            <a:off x="2764971" y="150164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Udział w misjach gospodarczych</a:t>
            </a:r>
          </a:p>
        </p:txBody>
      </p:sp>
    </p:spTree>
    <p:extLst>
      <p:ext uri="{BB962C8B-B14F-4D97-AF65-F5344CB8AC3E}">
        <p14:creationId xmlns:p14="http://schemas.microsoft.com/office/powerpoint/2010/main" val="95827849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07D8FAFB-0D20-43F7-8EAF-CD848458A850}"/>
              </a:ext>
            </a:extLst>
          </p:cNvPr>
          <p:cNvSpPr txBox="1"/>
          <p:nvPr/>
        </p:nvSpPr>
        <p:spPr>
          <a:xfrm>
            <a:off x="1621964" y="2655397"/>
            <a:ext cx="8948057" cy="23596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Ekspansja rynkowa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 – dywersyfikacja rynków zbytu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  <a:sym typeface="Helvetica Neue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Ochrona przed spowolnieniem gospodarczym</a:t>
            </a:r>
            <a:endParaRPr lang="pl-PL" sz="20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Efektywne wykorzystanie nadwyżek produkcyjnych</a:t>
            </a:r>
            <a:endParaRPr lang="pl-PL" sz="2000" dirty="0">
              <a:solidFill>
                <a:srgbClr val="080808"/>
              </a:solidFill>
              <a:latin typeface="+mj-lt"/>
              <a:cs typeface="Calibri"/>
            </a:endParaRPr>
          </a:p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Zapewnienie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przewagi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konkurencyjnej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Rozwój firmy poprzez wzrost zatrudnienia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6680425E-B780-4901-F42F-D7BC1CF61505}"/>
              </a:ext>
            </a:extLst>
          </p:cNvPr>
          <p:cNvSpPr txBox="1"/>
          <p:nvPr/>
        </p:nvSpPr>
        <p:spPr>
          <a:xfrm>
            <a:off x="2764963" y="1525681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latin typeface="+mj-lt"/>
                <a:cs typeface="Times New Roman" panose="02020603050405020304" pitchFamily="18" charset="0"/>
                <a:sym typeface="Helvetica Neue"/>
              </a:rPr>
              <a:t>Marketing międzynarodowy</a:t>
            </a:r>
          </a:p>
          <a:p>
            <a:pPr algn="ctr" defTabSz="1219169" hangingPunct="0"/>
            <a:r>
              <a:rPr lang="pl-PL" sz="2000" dirty="0">
                <a:latin typeface="+mj-lt"/>
                <a:cs typeface="Times New Roman" panose="02020603050405020304" pitchFamily="18" charset="0"/>
                <a:sym typeface="Helvetica Neue"/>
              </a:rPr>
              <a:t>Benefity</a:t>
            </a:r>
          </a:p>
        </p:txBody>
      </p:sp>
    </p:spTree>
    <p:extLst>
      <p:ext uri="{BB962C8B-B14F-4D97-AF65-F5344CB8AC3E}">
        <p14:creationId xmlns:p14="http://schemas.microsoft.com/office/powerpoint/2010/main" val="4106208287"/>
      </p:ext>
    </p:extLst>
  </p:cSld>
  <p:clrMapOvr>
    <a:masterClrMapping/>
  </p:clrMapOvr>
  <p:transition spd="med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904241" y="2439498"/>
            <a:ext cx="10009412" cy="40216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2" spcCol="38100" rtlCol="0" anchor="ctr">
            <a:spAutoFit/>
          </a:bodyPr>
          <a:lstStyle/>
          <a:p>
            <a:pPr defTabSz="1219169" hangingPunct="0">
              <a:spcAft>
                <a:spcPts val="600"/>
              </a:spcAft>
            </a:pPr>
            <a:r>
              <a:rPr lang="pl-PL" sz="16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Mocne strony udziału w misjach gospodarczych:</a:t>
            </a:r>
          </a:p>
          <a:p>
            <a:pPr marL="342900" indent="-342900" defTabSz="1219169" hangingPunct="0">
              <a:spcAft>
                <a:spcPts val="600"/>
              </a:spcAft>
              <a:buFont typeface="+mj-lt"/>
              <a:buAutoNum type="arabicPeriod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Minimalizacja ryzyka w eksploracji nowych rynków = przewaga konkurencyjna</a:t>
            </a:r>
          </a:p>
          <a:p>
            <a:pPr marL="342900" indent="-342900" defTabSz="1219169" hangingPunct="0">
              <a:spcAft>
                <a:spcPts val="600"/>
              </a:spcAft>
              <a:buFont typeface="+mj-lt"/>
              <a:buAutoNum type="arabicPeriod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Poznanie nowych ludzi = nowe możliwości sprzedaży</a:t>
            </a:r>
          </a:p>
          <a:p>
            <a:pPr marL="342900" indent="-342900" algn="l">
              <a:spcAft>
                <a:spcPts val="600"/>
              </a:spcAft>
              <a:buFont typeface="+mj-lt"/>
              <a:buAutoNum type="arabicPeriod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Empiryczne poznanie rynku = cenne spostrzeżenia na jego temat</a:t>
            </a: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defTabSz="1219169" hangingPunct="0">
              <a:spcAft>
                <a:spcPts val="600"/>
              </a:spcAft>
              <a:buFont typeface="+mj-lt"/>
              <a:buAutoNum type="arabicPeriod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Niższe koszty = większe możliwości</a:t>
            </a:r>
          </a:p>
          <a:p>
            <a:pPr defTabSz="1219169" hangingPunct="0">
              <a:spcAft>
                <a:spcPts val="600"/>
              </a:spcAft>
            </a:pP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600"/>
              </a:spcAft>
            </a:pP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600"/>
              </a:spcAft>
            </a:pP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600"/>
              </a:spcAft>
            </a:pP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defTabSz="1219169" hangingPunct="0">
              <a:spcAft>
                <a:spcPts val="600"/>
              </a:spcAft>
            </a:pP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1168400" indent="-274638" defTabSz="1219169" hangingPunct="0">
              <a:spcAft>
                <a:spcPts val="600"/>
              </a:spcAft>
            </a:pPr>
            <a:r>
              <a:rPr lang="pl-PL" sz="1600" b="1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Misje Gospodarcze organizują m.in.</a:t>
            </a:r>
          </a:p>
          <a:p>
            <a:pPr marL="1168400" indent="-274638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Polska Agencja Inwestycji i Handlu S.A.</a:t>
            </a:r>
          </a:p>
          <a:p>
            <a:pPr marL="1168400" indent="-274638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Krajowa Izba Gospodarcza</a:t>
            </a:r>
          </a:p>
          <a:p>
            <a:pPr marL="1168400" indent="-274638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Agencja Rynku Rolnego</a:t>
            </a:r>
          </a:p>
          <a:p>
            <a:pPr marL="1168400" indent="-274638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Bilateralne Izby Gospodarcze</a:t>
            </a:r>
          </a:p>
          <a:p>
            <a:pPr marL="1168400" indent="-2746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Polska Agencja Rozwoju Eksportu</a:t>
            </a:r>
          </a:p>
          <a:p>
            <a:pPr marL="1168400" indent="-2746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080808"/>
                </a:solidFill>
                <a:latin typeface="+mj-lt"/>
                <a:cs typeface="Calibri"/>
              </a:rPr>
              <a:t>Fundacja Promocji Eksportu</a:t>
            </a:r>
            <a:endParaRPr lang="pl-PL" sz="16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AEA70FFD-7094-E7C5-F559-79C085ACE8BD}"/>
              </a:ext>
            </a:extLst>
          </p:cNvPr>
          <p:cNvSpPr txBox="1"/>
          <p:nvPr/>
        </p:nvSpPr>
        <p:spPr>
          <a:xfrm>
            <a:off x="2764971" y="1260313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Udział w misjach gospodarczych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CAF6E113-A1F2-9D77-8BFF-E49A9E03BB19}"/>
              </a:ext>
            </a:extLst>
          </p:cNvPr>
          <p:cNvCxnSpPr>
            <a:cxnSpLocks/>
          </p:cNvCxnSpPr>
          <p:nvPr/>
        </p:nvCxnSpPr>
        <p:spPr>
          <a:xfrm>
            <a:off x="6238240" y="2336800"/>
            <a:ext cx="0" cy="2854960"/>
          </a:xfrm>
          <a:prstGeom prst="line">
            <a:avLst/>
          </a:prstGeom>
          <a:ln w="38100">
            <a:solidFill>
              <a:srgbClr val="B01E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718339"/>
      </p:ext>
    </p:extLst>
  </p:cSld>
  <p:clrMapOvr>
    <a:masterClrMapping/>
  </p:clrMapOvr>
  <p:transition spd="med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1606006" y="3034020"/>
            <a:ext cx="8979988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Różnice kulturowe </a:t>
            </a:r>
            <a:b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</a:b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w relacjach z klientami zagranicznymi</a:t>
            </a:r>
          </a:p>
        </p:txBody>
      </p:sp>
    </p:spTree>
    <p:extLst>
      <p:ext uri="{BB962C8B-B14F-4D97-AF65-F5344CB8AC3E}">
        <p14:creationId xmlns:p14="http://schemas.microsoft.com/office/powerpoint/2010/main" val="2792261448"/>
      </p:ext>
    </p:extLst>
  </p:cSld>
  <p:clrMapOvr>
    <a:masterClrMapping/>
  </p:clrMapOvr>
  <p:transition spd="med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2045425" y="2627700"/>
            <a:ext cx="8101149" cy="2882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342900" indent="-342900" algn="just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Uczestnicy globalnego rynku muszą wiedzieć, jak radzić sobie z różnicami kulturowymi w biznesie międzynarodowym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Kultura danego kraju ma bezpośredni wpływ na sposób prowadzenia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w nim działalności handlowej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Różnice kulturowe są tak różnorodne, że potrzeba zarówno wiedzy,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jak i wrażliwości, aby umiejętnie się do nich odnieść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Należy poznać wszystkie uwarunkowania kulturowe danego rynku,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od ogólnokrajowych, po miejscowy savoir-vivre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5922CEB1-D785-F589-1D76-A4972EACB8C6}"/>
              </a:ext>
            </a:extLst>
          </p:cNvPr>
          <p:cNvSpPr txBox="1"/>
          <p:nvPr/>
        </p:nvSpPr>
        <p:spPr>
          <a:xfrm>
            <a:off x="1606006" y="1276340"/>
            <a:ext cx="8979988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Różnice kulturowe </a:t>
            </a:r>
            <a:b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</a:b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w relacjach z klientami zagranicznymi</a:t>
            </a:r>
          </a:p>
        </p:txBody>
      </p:sp>
    </p:spTree>
    <p:extLst>
      <p:ext uri="{BB962C8B-B14F-4D97-AF65-F5344CB8AC3E}">
        <p14:creationId xmlns:p14="http://schemas.microsoft.com/office/powerpoint/2010/main" val="1590246457"/>
      </p:ext>
    </p:extLst>
  </p:cSld>
  <p:clrMapOvr>
    <a:masterClrMapping/>
  </p:clrMapOvr>
  <p:transition spd="med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1" y="3049207"/>
            <a:ext cx="8948057" cy="1897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12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Na co zwrócić uwagę w relacjach biznesowych: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Cierpliwość (kulturowe uwarunkowania podejścia do punktualności)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Powitania (werbalne i niewerbalne sposoby powitań)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Tytuły i zwroty grzecznościowe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E95FA16-9129-6B33-0380-7DFE9174F8FA}"/>
              </a:ext>
            </a:extLst>
          </p:cNvPr>
          <p:cNvSpPr txBox="1"/>
          <p:nvPr/>
        </p:nvSpPr>
        <p:spPr>
          <a:xfrm>
            <a:off x="1606006" y="1560820"/>
            <a:ext cx="8979988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Różnice kulturowe </a:t>
            </a:r>
            <a:b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</a:b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w relacjach z klientami zagranicznymi</a:t>
            </a:r>
          </a:p>
        </p:txBody>
      </p:sp>
    </p:spTree>
    <p:extLst>
      <p:ext uri="{BB962C8B-B14F-4D97-AF65-F5344CB8AC3E}">
        <p14:creationId xmlns:p14="http://schemas.microsoft.com/office/powerpoint/2010/main" val="503456782"/>
      </p:ext>
    </p:extLst>
  </p:cSld>
  <p:clrMapOvr>
    <a:masterClrMapping/>
  </p:clrMapOvr>
  <p:transition spd="med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1" y="3020895"/>
            <a:ext cx="8948057" cy="1974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Na co zwrócić uwagę w marketingu: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Tłumaczenie i kontekst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Kulturowe postrzeganie kolorów i obrazów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Format i ton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Postrzeganie płci 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15F734C8-5216-1E68-7014-981078CA59E2}"/>
              </a:ext>
            </a:extLst>
          </p:cNvPr>
          <p:cNvSpPr txBox="1"/>
          <p:nvPr/>
        </p:nvSpPr>
        <p:spPr>
          <a:xfrm>
            <a:off x="1606006" y="1581140"/>
            <a:ext cx="8979988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Różnice kulturowe </a:t>
            </a:r>
            <a:b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</a:b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w relacjach z klientami zagranicznymi</a:t>
            </a:r>
          </a:p>
        </p:txBody>
      </p:sp>
    </p:spTree>
    <p:extLst>
      <p:ext uri="{BB962C8B-B14F-4D97-AF65-F5344CB8AC3E}">
        <p14:creationId xmlns:p14="http://schemas.microsoft.com/office/powerpoint/2010/main" val="462070092"/>
      </p:ext>
    </p:extLst>
  </p:cSld>
  <p:clrMapOvr>
    <a:masterClrMapping/>
  </p:clrMapOvr>
  <p:transition spd="med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Rynki 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eksportowe a różnice kulturowe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762703449"/>
      </p:ext>
    </p:extLst>
  </p:cSld>
  <p:clrMapOvr>
    <a:masterClrMapping/>
  </p:clrMapOvr>
  <p:transition spd="med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2939615"/>
            <a:ext cx="8948057" cy="19749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1219169" hangingPunct="0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Kulturę można zasadniczo podzielić na cztery poziomy: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Kultura narodowa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Kultura branżowa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Kultura firmy</a:t>
            </a:r>
          </a:p>
          <a:p>
            <a:pPr marL="342900" indent="-342900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Zachowania indywidualne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619DCA79-2A5C-1A49-36D2-951A0BCD37B1}"/>
              </a:ext>
            </a:extLst>
          </p:cNvPr>
          <p:cNvSpPr txBox="1"/>
          <p:nvPr/>
        </p:nvSpPr>
        <p:spPr>
          <a:xfrm>
            <a:off x="2764971" y="191820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Rynki 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eksportowe a różnice kulturowe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313338168"/>
      </p:ext>
    </p:extLst>
  </p:cSld>
  <p:clrMapOvr>
    <a:masterClrMapping/>
  </p:clrMapOvr>
  <p:transition spd="med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716261" y="1924265"/>
            <a:ext cx="8759475" cy="38369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Niezbędne przygotowanie do rozwinięcia globalnego sposobu myślenia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i przyspieszenia międzynarodowego sukcesu obejmuje: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Analiza własnych założeń i oczekiwań. Należy patrzeć przez pryzmat swojej kultury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i być otwartym na oczekiwania i możliwości innej 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Przygotowanie się do spotkania z odmienną kulturą - popytaj, poszukaj informacji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i poczytaj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Znaj język kraju, z którym prowadzisz handel, przynajmniej na poziomie podstawowych zwrotów 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Wykaż się zaangażowaniem – to zaowocuje nawiązaniem długofalowych relacji biznesowych</a:t>
            </a: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 defTabSz="1219169" hangingPunct="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Poświęć czas na budowanie relacji - przyjaciel będzie bardziej wyrozumiały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niż zimny kontakt biznesowy.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3D473504-5CD8-7EED-6D53-3A5D28BA91F2}"/>
              </a:ext>
            </a:extLst>
          </p:cNvPr>
          <p:cNvSpPr txBox="1"/>
          <p:nvPr/>
        </p:nvSpPr>
        <p:spPr>
          <a:xfrm>
            <a:off x="2764971" y="1096787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Rynki 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eksportowe a różnice kulturowe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92976943"/>
      </p:ext>
    </p:extLst>
  </p:cSld>
  <p:clrMapOvr>
    <a:masterClrMapping/>
  </p:clrMapOvr>
  <p:transition spd="med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0" y="1819591"/>
            <a:ext cx="8948057" cy="40523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Nie można nauczyć się wszystkiego ani być na wszystko w pełni przygotowanym - ale można wziąć pod uwagę  pewne kluczowe elementy </a:t>
            </a:r>
            <a:b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w celu stworzenia korzystnych  warunków handlowych, które mogą wynikać </a:t>
            </a:r>
            <a:b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z różnic kulturowych:</a:t>
            </a:r>
          </a:p>
          <a:p>
            <a:pPr marL="371475" indent="-371475" algn="just" defTabSz="1219169" hangingPunct="0">
              <a:spcAft>
                <a:spcPts val="6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Kultura materialna</a:t>
            </a:r>
          </a:p>
          <a:p>
            <a:pPr marL="371475" indent="-371475" algn="just" defTabSz="1219169" hangingPunct="0">
              <a:spcAft>
                <a:spcPts val="6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Preferencje kulturowe</a:t>
            </a:r>
          </a:p>
          <a:p>
            <a:pPr marL="371475" indent="-371475" algn="just">
              <a:spcAft>
                <a:spcPts val="6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Języki </a:t>
            </a:r>
          </a:p>
          <a:p>
            <a:pPr marL="371475" indent="-371475" algn="just" defTabSz="1219169" hangingPunct="0">
              <a:spcAft>
                <a:spcPts val="6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Wykształcenie 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71475" indent="-371475" algn="just" defTabSz="1219169" hangingPunct="0">
              <a:spcAft>
                <a:spcPts val="6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Religia</a:t>
            </a:r>
          </a:p>
          <a:p>
            <a:pPr marL="371475" indent="-371475" algn="just" defTabSz="1219169" hangingPunct="0">
              <a:spcAft>
                <a:spcPts val="6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Etyka i wartości</a:t>
            </a:r>
          </a:p>
          <a:p>
            <a:pPr marL="371475" indent="-371475" algn="just" defTabSz="1219169" hangingPunct="0">
              <a:spcAft>
                <a:spcPts val="600"/>
              </a:spcAft>
              <a:buAutoNum type="arabicPeriod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Organizacja społeczna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25CD3B3A-AA01-08C2-A0C5-42733E4AF69D}"/>
              </a:ext>
            </a:extLst>
          </p:cNvPr>
          <p:cNvSpPr txBox="1"/>
          <p:nvPr/>
        </p:nvSpPr>
        <p:spPr>
          <a:xfrm>
            <a:off x="2764971" y="1142954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Rynki 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eksportowe a różnice kulturowe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72033942"/>
      </p:ext>
    </p:extLst>
  </p:cSld>
  <p:clrMapOvr>
    <a:masterClrMapping/>
  </p:clrMapOvr>
  <p:transition spd="med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034020"/>
            <a:ext cx="6662057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Charakterystyka regionów świata </a:t>
            </a:r>
            <a:b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</a:b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pod kątem różnic kulturowych </a:t>
            </a:r>
          </a:p>
        </p:txBody>
      </p:sp>
    </p:spTree>
    <p:extLst>
      <p:ext uri="{BB962C8B-B14F-4D97-AF65-F5344CB8AC3E}">
        <p14:creationId xmlns:p14="http://schemas.microsoft.com/office/powerpoint/2010/main" val="27660974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07D8FAFB-0D20-43F7-8EAF-CD848458A850}"/>
              </a:ext>
            </a:extLst>
          </p:cNvPr>
          <p:cNvSpPr txBox="1"/>
          <p:nvPr/>
        </p:nvSpPr>
        <p:spPr>
          <a:xfrm>
            <a:off x="1621964" y="2907494"/>
            <a:ext cx="8948057" cy="1897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342900" indent="-342900" defTabSz="1219169" hangingPunct="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Różnice kulturowe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Ograniczenia 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taryfowe (rządowe) 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  <a:sym typeface="Helvetica Neue"/>
              </a:rPr>
              <a:t>Sytuacje wojenne</a:t>
            </a: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 i destabilizacja gospodarcza danego regionu / kraju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80808"/>
                </a:solidFill>
                <a:latin typeface="+mj-lt"/>
                <a:cs typeface="Calibri"/>
              </a:rPr>
              <a:t>Konkurencja lokalna i międzynarodowa</a:t>
            </a:r>
            <a:endParaRPr lang="pl-PL" sz="20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C090852-8B18-84B3-6ABC-7A47EA4A884B}"/>
              </a:ext>
            </a:extLst>
          </p:cNvPr>
          <p:cNvSpPr txBox="1"/>
          <p:nvPr/>
        </p:nvSpPr>
        <p:spPr>
          <a:xfrm>
            <a:off x="2764963" y="1717068"/>
            <a:ext cx="6662057" cy="728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latin typeface="+mj-lt"/>
                <a:cs typeface="Times New Roman" panose="02020603050405020304" pitchFamily="18" charset="0"/>
                <a:sym typeface="Helvetica Neue"/>
              </a:rPr>
              <a:t>Marketing międzynarodowy</a:t>
            </a:r>
          </a:p>
          <a:p>
            <a:pPr algn="ctr" defTabSz="1219169" hangingPunct="0"/>
            <a:r>
              <a:rPr lang="pl-PL" sz="2000" dirty="0">
                <a:latin typeface="+mj-lt"/>
                <a:cs typeface="Times New Roman" panose="02020603050405020304" pitchFamily="18" charset="0"/>
                <a:sym typeface="Helvetica Neue"/>
              </a:rPr>
              <a:t>Zagrożenia</a:t>
            </a:r>
          </a:p>
        </p:txBody>
      </p:sp>
    </p:spTree>
    <p:extLst>
      <p:ext uri="{BB962C8B-B14F-4D97-AF65-F5344CB8AC3E}">
        <p14:creationId xmlns:p14="http://schemas.microsoft.com/office/powerpoint/2010/main" val="1845050469"/>
      </p:ext>
    </p:extLst>
  </p:cSld>
  <p:clrMapOvr>
    <a:masterClrMapping/>
  </p:clrMapOvr>
  <p:transition spd="med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1674845" y="1186559"/>
            <a:ext cx="8586755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Na co zwrócić uwagę </a:t>
            </a:r>
            <a:b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</a:b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podczas nawiązywania kontaktów biznesowych w Azji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706102" y="2542379"/>
            <a:ext cx="8779795" cy="31290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Gdy firmy europejskie starają się nawiązać relacje z rynkami azjatyckimi, zrozumienie różnych kultur, etykiet i niuansów językowych będzie miało kluczowe znaczenie </a:t>
            </a:r>
            <a:b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dla osiągnięcia sukcesu. Poniżej przedstawiamy pięć najważniejszych wskazówek dotyczących prowadzenia interesów w Azji: 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71475" indent="-371475" algn="just">
              <a:spcAft>
                <a:spcPts val="600"/>
              </a:spcAft>
              <a:buAutoNum type="arabicPeriod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Formalizm pierwszego kontaktu (oficjalne przedstawienie się) wynikające </a:t>
            </a:r>
            <a:b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z uwarunkowań kulturowych.</a:t>
            </a:r>
          </a:p>
          <a:p>
            <a:pPr marL="371475" indent="-371475" algn="just">
              <a:spcAft>
                <a:spcPts val="600"/>
              </a:spcAft>
              <a:buAutoNum type="arabicPeriod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Przestrzeganie lokalnej etykiety biznesowej opartej na wykształceniu i hierarchiczności.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71475" indent="-371475" algn="just">
              <a:spcAft>
                <a:spcPts val="600"/>
              </a:spcAft>
              <a:buAutoNum type="arabicPeriod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Zaangażowanie języka ciała i gestów.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71475" indent="-371475" algn="just">
              <a:spcAft>
                <a:spcPts val="600"/>
              </a:spcAft>
              <a:buAutoNum type="arabicPeriod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Specyfika inicjowania relacji biznesowych i pierwszych kontaktów.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71475" indent="-371475" algn="just">
              <a:spcAft>
                <a:spcPts val="600"/>
              </a:spcAft>
              <a:buAutoNum type="arabicPeriod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Konieczność nieustannego pogłębiania swojej wiedzy.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896785"/>
      </p:ext>
    </p:extLst>
  </p:cSld>
  <p:clrMapOvr>
    <a:masterClrMapping/>
  </p:clrMapOvr>
  <p:transition spd="med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1005839" y="1131729"/>
            <a:ext cx="10180320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Na co zwrócić uwagę </a:t>
            </a:r>
            <a:b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</a:b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podczas nawiązywania kontaktów biznesowych w 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krajach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 </a:t>
            </a: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arabskich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1" y="2190876"/>
            <a:ext cx="8948057" cy="39600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Klucz do bezbolesnego wejścia na rynki </a:t>
            </a:r>
            <a:r>
              <a:rPr lang="pl-PL" sz="1700" b="1" dirty="0">
                <a:solidFill>
                  <a:srgbClr val="080808"/>
                </a:solidFill>
                <a:latin typeface="+mj-lt"/>
                <a:cs typeface="Calibri"/>
              </a:rPr>
              <a:t>MENA (Middle East And </a:t>
            </a:r>
            <a:r>
              <a:rPr lang="pl-PL" sz="1700" b="1" dirty="0" err="1">
                <a:solidFill>
                  <a:srgbClr val="080808"/>
                </a:solidFill>
                <a:latin typeface="+mj-lt"/>
                <a:cs typeface="Calibri"/>
              </a:rPr>
              <a:t>North</a:t>
            </a:r>
            <a:r>
              <a:rPr lang="pl-PL" sz="1700" b="1" dirty="0">
                <a:solidFill>
                  <a:srgbClr val="080808"/>
                </a:solidFill>
                <a:latin typeface="+mj-lt"/>
                <a:cs typeface="Calibri"/>
              </a:rPr>
              <a:t> </a:t>
            </a:r>
            <a:r>
              <a:rPr lang="pl-PL" sz="1700" b="1" dirty="0" err="1">
                <a:solidFill>
                  <a:srgbClr val="080808"/>
                </a:solidFill>
                <a:latin typeface="+mj-lt"/>
                <a:cs typeface="Calibri"/>
              </a:rPr>
              <a:t>Africa</a:t>
            </a:r>
            <a:r>
              <a:rPr lang="pl-PL" sz="1700" b="1" dirty="0">
                <a:solidFill>
                  <a:srgbClr val="080808"/>
                </a:solidFill>
                <a:latin typeface="+mj-lt"/>
                <a:cs typeface="Calibri"/>
              </a:rPr>
              <a:t>) </a:t>
            </a: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zależy od:  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Zrozumienia specyficznego czasu pracy.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Zaplanowania komunikacji i relacji „twarzą w twarz”.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Poszanowania kultury i języka 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Zdobycia zaufania poprzez nawiązanie nieformalnych relacji.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Elastycznego podejścia do ustalonego harmonogramu lub planu biznesowego.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Wyrozumiałości i cierpliwości w odniesieniu do lokalnego poczucia czasu.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Przestrzegania zasad ubioru.</a:t>
            </a:r>
          </a:p>
          <a:p>
            <a:pPr algn="just">
              <a:spcAft>
                <a:spcPts val="600"/>
              </a:spcAft>
            </a:pP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W wielu krajach Bliskiego Wschodu kobietom coraz łatwiej jest uczestniczyć w działalności gospodarczej dzięki odpowiednim poradom i wskazówkom, a także liberalizacji przepisów </a:t>
            </a:r>
            <a:b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</a:b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i norm społecznych.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054815"/>
      </p:ext>
    </p:extLst>
  </p:cSld>
  <p:clrMapOvr>
    <a:masterClrMapping/>
  </p:clrMapOvr>
  <p:transition spd="med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1727200" y="1217039"/>
            <a:ext cx="8737600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Na co zwrócić uwagę </a:t>
            </a:r>
            <a:b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</a:b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podczas nawiązywania kontaktów biznesowych w USA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1" y="2391525"/>
            <a:ext cx="8948057" cy="3436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Dziewięć zasad, które warto znać, chcąc robić biznes w USA:  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Wynik ma znaczenie – jest tylko jedno pierwsze miejsce.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USA to nie monolit kulturowy i obyczajowy.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Ważne jest to, co dzieje się dziś.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Ceniony jest luz i bezpośrednie relacje.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Dominuje kultura lidera.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Wiedza i specjalizacja się wysoko cenione.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Elastyczność w szukaniu rozwiązań i realizacji celów.</a:t>
            </a:r>
            <a:endParaRPr lang="pl-PL" sz="1700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 err="1">
                <a:solidFill>
                  <a:srgbClr val="080808"/>
                </a:solidFill>
                <a:latin typeface="+mj-lt"/>
                <a:cs typeface="Calibri"/>
              </a:rPr>
              <a:t>Work</a:t>
            </a: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 hard!</a:t>
            </a:r>
          </a:p>
          <a:p>
            <a:pPr marL="342900" indent="-34290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How </a:t>
            </a:r>
            <a:r>
              <a:rPr lang="pl-PL" sz="1700" dirty="0" err="1">
                <a:solidFill>
                  <a:srgbClr val="080808"/>
                </a:solidFill>
                <a:latin typeface="+mj-lt"/>
                <a:cs typeface="Calibri"/>
              </a:rPr>
              <a:t>are</a:t>
            </a: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 </a:t>
            </a:r>
            <a:r>
              <a:rPr lang="pl-PL" sz="1700" dirty="0" err="1">
                <a:solidFill>
                  <a:srgbClr val="080808"/>
                </a:solidFill>
                <a:latin typeface="+mj-lt"/>
                <a:cs typeface="Calibri"/>
              </a:rPr>
              <a:t>you</a:t>
            </a: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? </a:t>
            </a:r>
            <a:r>
              <a:rPr lang="pl-PL" sz="1700" dirty="0" err="1">
                <a:solidFill>
                  <a:srgbClr val="080808"/>
                </a:solidFill>
                <a:latin typeface="+mj-lt"/>
                <a:cs typeface="Calibri"/>
              </a:rPr>
              <a:t>Always</a:t>
            </a: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 </a:t>
            </a:r>
            <a:r>
              <a:rPr lang="pl-PL" sz="1700" dirty="0" err="1">
                <a:solidFill>
                  <a:srgbClr val="080808"/>
                </a:solidFill>
                <a:latin typeface="+mj-lt"/>
                <a:cs typeface="Calibri"/>
              </a:rPr>
              <a:t>good</a:t>
            </a: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</a:rPr>
              <a:t> </a:t>
            </a:r>
            <a:r>
              <a:rPr lang="pl-PL" sz="1700" dirty="0">
                <a:solidFill>
                  <a:srgbClr val="080808"/>
                </a:solidFill>
                <a:latin typeface="+mj-lt"/>
                <a:cs typeface="Calibri"/>
                <a:sym typeface="Wingdings" panose="05000000000000000000" pitchFamily="2" charset="2"/>
              </a:rPr>
              <a:t></a:t>
            </a:r>
            <a:endParaRPr lang="pl-PL" sz="1700" dirty="0">
              <a:solidFill>
                <a:srgbClr val="080808"/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8430330"/>
      </p:ext>
    </p:extLst>
  </p:cSld>
  <p:clrMapOvr>
    <a:masterClrMapping/>
  </p:clrMapOvr>
  <p:transition spd="med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1450029" y="1145919"/>
            <a:ext cx="9291942" cy="789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Na co zwrócić uwagę </a:t>
            </a:r>
            <a:b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</a:br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  <a:sym typeface="Helvetica Neue"/>
              </a:rPr>
              <a:t>podczas nawiązywania kontaktów biznesowych w Europie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21971" y="2404047"/>
            <a:ext cx="8948057" cy="34522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600"/>
              </a:spcAft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Dziewięć zasad, które warto znać, chcąc robić biznes w Europie:  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Staraj się nawiązać kontakt z kupującymi zarówno osobisty, jak i zawodowy.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Reklamuj swoje unikalne punkty sprzedaży.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Zawsze bądź uczciwy.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Przedstawiaj swoje produkty w logiczny sposób.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Oferuj uzasadnione oferty cenowe.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Zrób dobre wrażenie podczas spotkania z potencjalnymi kupcami.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Bądź w stałym kontakcie z nabywcą.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Dbaj o zadowolenie kupujących, poznając ich oczekiwania.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700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Skoncentruj się i rozwiń swoją działalność.</a:t>
            </a:r>
          </a:p>
        </p:txBody>
      </p:sp>
    </p:spTree>
    <p:extLst>
      <p:ext uri="{BB962C8B-B14F-4D97-AF65-F5344CB8AC3E}">
        <p14:creationId xmlns:p14="http://schemas.microsoft.com/office/powerpoint/2010/main" val="103101980"/>
      </p:ext>
    </p:extLst>
  </p:cSld>
  <p:clrMapOvr>
    <a:masterClrMapping/>
  </p:clrMapOvr>
  <p:transition spd="med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Religia a biznes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688322372"/>
      </p:ext>
    </p:extLst>
  </p:cSld>
  <p:clrMapOvr>
    <a:masterClrMapping/>
  </p:clrMapOvr>
  <p:transition spd="med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1401705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Religia a biznes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D14BE40-FC40-471A-9A0C-777E213C3A36}"/>
              </a:ext>
            </a:extLst>
          </p:cNvPr>
          <p:cNvSpPr txBox="1"/>
          <p:nvPr/>
        </p:nvSpPr>
        <p:spPr>
          <a:xfrm>
            <a:off x="1674845" y="2368935"/>
            <a:ext cx="8948057" cy="33598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just" defTabSz="1219169" hangingPunct="0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Ostatnim ważnym elementem internacjonalizacji Twojego biznesu oraz nawiązywania relacji z zagranicznymi parterami będzie religia. </a:t>
            </a:r>
          </a:p>
          <a:p>
            <a:pPr algn="just" defTabSz="1219169" hangingPunct="0">
              <a:spcAft>
                <a:spcPts val="600"/>
              </a:spcAft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Zapamiętaj poniższe cztery zasady, a na pewno unikniesz nieporozumień </a:t>
            </a:r>
            <a:b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</a:b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w tym ważnym obszarze: 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Wykaż szacunek do każdej religii.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/>
              </a:rPr>
              <a:t>Postaraj się poznać religię Twoich partnerów biznesowych. Ona może mieć wpływ na ich działania.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Poznaj kalendarz świąt religijnych Twojego partnera.</a:t>
            </a:r>
          </a:p>
          <a:p>
            <a:pPr marL="285750" indent="-285750" algn="just" defTabSz="1219169" hangingPunct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80808"/>
                </a:solidFill>
                <a:latin typeface="+mj-lt"/>
                <a:cs typeface="Calibri" panose="020F0502020204030204" pitchFamily="34" charset="0"/>
              </a:rPr>
              <a:t>Pamiętaj, że rozmowa o wierze nie zawsze będzie mile widziana.</a:t>
            </a:r>
          </a:p>
          <a:p>
            <a:pPr algn="just" defTabSz="1219169" hangingPunct="0">
              <a:spcAft>
                <a:spcPts val="600"/>
              </a:spcAft>
            </a:pPr>
            <a:endParaRPr lang="pl-PL" dirty="0">
              <a:solidFill>
                <a:srgbClr val="080808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703858"/>
      </p:ext>
    </p:extLst>
  </p:cSld>
  <p:clrMapOvr>
    <a:masterClrMapping/>
  </p:clrMapOvr>
  <p:transition spd="med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CC593CAD-A895-4B70-9602-2808E59B1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pl-PL" sz="8000" dirty="0">
                <a:latin typeface="Amasis MT Pro Medium" panose="02040604050005020304" pitchFamily="18" charset="-18"/>
              </a:rPr>
            </a:br>
            <a:br>
              <a:rPr lang="pl-PL" sz="8000" dirty="0">
                <a:latin typeface="Amasis MT Pro Medium" panose="02040604050005020304" pitchFamily="18" charset="-18"/>
              </a:rPr>
            </a:br>
            <a:br>
              <a:rPr lang="pl-PL" sz="8000" dirty="0">
                <a:latin typeface="Amasis MT Pro Medium" panose="02040604050005020304" pitchFamily="18" charset="-18"/>
              </a:rPr>
            </a:br>
            <a:endParaRPr lang="pl-PL" sz="3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2F65D847-266A-4D17-82BF-29FC5A414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288" y="1411357"/>
            <a:ext cx="10593512" cy="4429005"/>
          </a:xfrm>
        </p:spPr>
        <p:txBody>
          <a:bodyPr>
            <a:normAutofit/>
          </a:bodyPr>
          <a:lstStyle/>
          <a:p>
            <a:endParaRPr lang="pl-PL" sz="1600" dirty="0"/>
          </a:p>
          <a:p>
            <a:endParaRPr lang="pl-PL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DC895B4-8F17-41B3-2F0E-857A38D5D81F}"/>
              </a:ext>
            </a:extLst>
          </p:cNvPr>
          <p:cNvSpPr txBox="1">
            <a:spLocks/>
          </p:cNvSpPr>
          <p:nvPr/>
        </p:nvSpPr>
        <p:spPr>
          <a:xfrm>
            <a:off x="838200" y="15462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400" b="1">
                <a:cs typeface="Times New Roman" panose="02020603050405020304" pitchFamily="18" charset="0"/>
              </a:rPr>
              <a:t>Test samooceny wiadomości pozyskanych w trakcie szkolenia 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D6643CB-77DF-6C39-4C28-C7A5051E400B}"/>
              </a:ext>
            </a:extLst>
          </p:cNvPr>
          <p:cNvSpPr txBox="1">
            <a:spLocks/>
          </p:cNvSpPr>
          <p:nvPr/>
        </p:nvSpPr>
        <p:spPr>
          <a:xfrm>
            <a:off x="2186940" y="307038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pl-PL" sz="2000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pl-PL" sz="2000" dirty="0">
                <a:latin typeface="+mj-lt"/>
                <a:cs typeface="Times New Roman" panose="02020603050405020304" pitchFamily="18" charset="0"/>
              </a:rPr>
              <a:t>Zaloguj się na platformę: </a:t>
            </a:r>
            <a:br>
              <a:rPr lang="pl-PL" sz="2000" dirty="0">
                <a:latin typeface="+mj-lt"/>
                <a:cs typeface="Times New Roman" panose="02020603050405020304" pitchFamily="18" charset="0"/>
              </a:rPr>
            </a:br>
            <a:r>
              <a:rPr lang="pl-PL" sz="2000" dirty="0">
                <a:latin typeface="+mj-lt"/>
                <a:hlinkClick r:id="rId2"/>
              </a:rPr>
              <a:t>https://wordwall.net/pl/resource/32045261</a:t>
            </a:r>
            <a:r>
              <a:rPr lang="pl-PL" sz="2000" dirty="0">
                <a:latin typeface="+mj-lt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IE" sz="2000" dirty="0">
              <a:latin typeface="+mj-lt"/>
              <a:cs typeface="Times New Roman" panose="020206030504050203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IE" sz="20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Obraz 8" descr="Obraz zawierający wzór, Grafika, piksel, design&#10;&#10;Opis wygenerowany automatycznie">
            <a:extLst>
              <a:ext uri="{FF2B5EF4-FFF2-40B4-BE49-F238E27FC236}">
                <a16:creationId xmlns:a16="http://schemas.microsoft.com/office/drawing/2014/main" id="{014F22F8-0410-F39A-DE1B-ED06F7C04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614" y="2783539"/>
            <a:ext cx="2056446" cy="205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99167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29106C-DF6F-47D5-BBAD-BF35A19BF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>
                <a:cs typeface="Times New Roman" panose="02020603050405020304" pitchFamily="18" charset="0"/>
              </a:rPr>
              <a:t>Dziękuję za uwagę!</a:t>
            </a:r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33FF3787-B690-2581-EECB-21C3067A6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8801"/>
            <a:ext cx="10515600" cy="1215809"/>
          </a:xfrm>
        </p:spPr>
        <p:txBody>
          <a:bodyPr>
            <a:normAutofit/>
          </a:bodyPr>
          <a:lstStyle/>
          <a:p>
            <a:pPr algn="just"/>
            <a:r>
              <a:rPr lang="pl-PL" sz="1400" dirty="0">
                <a:solidFill>
                  <a:schemeClr val="tx1"/>
                </a:solidFill>
              </a:rPr>
              <a:t>Projekt „</a:t>
            </a:r>
            <a:r>
              <a:rPr lang="pl-PL" sz="1400" dirty="0">
                <a:solidFill>
                  <a:schemeClr val="tx1"/>
                </a:solidFill>
                <a:effectLst/>
              </a:rPr>
              <a:t>Mój biznes za granicą - model wsparcia instytucjonalnego MŚP w obszarze umiędzynarodowienia oferty firm i rozpoczęcia działalności na rynkach międzynarodowych”, współfinansowany ze środków Europejskiego Funduszu Społecznego w ramach Programu Operacyjnego Wiedza Edukacja Rozwój 2014-2020, IV Oś Priorytetowa Innowacje społeczne i współpraca ponadnarodowa, Działanie 4.3 Współpraca ponadnarodowa.</a:t>
            </a:r>
            <a:endParaRPr lang="pl-PL" sz="1400" dirty="0">
              <a:solidFill>
                <a:schemeClr val="tx1"/>
              </a:solidFill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5DFDEB0-CD3B-146C-0CA0-7BFE34402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036" y="4546429"/>
            <a:ext cx="1677927" cy="40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2116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BEE6442-A6D8-40D5-B18B-1FE67CEC6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971" y="1152580"/>
            <a:ext cx="11125200" cy="4838317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pl-PL" sz="1500" b="1" dirty="0">
                <a:solidFill>
                  <a:schemeClr val="tx1"/>
                </a:solidFill>
                <a:effectLst/>
              </a:rPr>
              <a:t>ZASTRZEŻENIE</a:t>
            </a:r>
          </a:p>
          <a:p>
            <a:pPr algn="just">
              <a:lnSpc>
                <a:spcPct val="120000"/>
              </a:lnSpc>
            </a:pPr>
            <a:endParaRPr lang="pl-PL" sz="500" dirty="0">
              <a:solidFill>
                <a:schemeClr val="tx1"/>
              </a:solidFill>
              <a:effectLst/>
            </a:endParaRP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Polska Agencja Inwestycji i Handlu S.A. (PAIH) udostępnia powyższy materiał nieodpłatnie jako efekty projektu „Mój biznes za granicą - model wsparcia instytucjonalnego MŚP w obszarze umiędzynarodowienia oferty firm i rozpoczęcia działalności na rynkach międzynarodowych” w ramach Programu Operacyjnego Wiedza Edukacja Rozwój 2014-2020; Oś priorytetowa: IV. Innowacje społeczne i współpraca ponadnarodowa; Działanie 4.3 Współpraca ponadnarodowa.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Niniejszy materiał jest elementem programu edukacyjnego skierowanego do przedsiębiorców planujących rozpocząć ekspansję zagraniczną, w tym tych niemających w pełni sprecyzowanego potencjału eksportowego.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Należy zauważyć, iż stanowi on jedynie ramy merytoryczne zagadnień uznanych za kluczowe w kontekście przygotowania do prowadzenia działalności eksportowej i korzystanie z niego, szczególnie w przypadku realizacji szkoleń, wymaga każdorazowej weryfikacji i aktualizacji treści przez eksperta prowadzącego poszczególne moduły szkoleniowe oraz ewentualnego dostosowania do branży/specyfiki firm stanowiących potencjalnych odbiorców szkolenia. </a:t>
            </a:r>
            <a:br>
              <a:rPr lang="pl-PL" sz="1500" dirty="0">
                <a:solidFill>
                  <a:schemeClr val="tx1"/>
                </a:solidFill>
                <a:effectLst/>
              </a:rPr>
            </a:br>
            <a:r>
              <a:rPr lang="pl-PL" sz="1500" dirty="0">
                <a:solidFill>
                  <a:schemeClr val="tx1"/>
                </a:solidFill>
                <a:effectLst/>
              </a:rPr>
              <a:t>Zgodnie z rekomendacją PAIH, ekspertem prowadzącym szkolenie powinien być praktyk specjalizujący się w danym zakresie tematycznym.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PAIH nie ponosi odpowiedzialności z tytułu jakiejkolwiek szkody bezpośredniej lub pośredniej jakiegokolwiek rodzaju, w tym szkody za utratę zysków, wynikłej </a:t>
            </a:r>
            <a:br>
              <a:rPr lang="pl-PL" sz="1500" dirty="0">
                <a:solidFill>
                  <a:schemeClr val="tx1"/>
                </a:solidFill>
                <a:effectLst/>
              </a:rPr>
            </a:br>
            <a:r>
              <a:rPr lang="pl-PL" sz="1500" dirty="0">
                <a:solidFill>
                  <a:schemeClr val="tx1"/>
                </a:solidFill>
                <a:effectLst/>
              </a:rPr>
              <a:t>z całkowitego lub częściowego wykorzystania informacji udostępnionych przez PAIH w niniejszym materiale. W związku z tym, każdy odbiorca tych informacji powinien sprawdzić przydatność i poprawność wyżej wymienionych informacji zgodnie z ich przeznaczeniem i korzystać z tych informacji na własną odpowiedzialność. PAIH oraz jej pracownicy nie ponoszą w żadnym wypadku odpowiedzialności za jakąkolwiek decyzję lub działanie podjęte w oparciu o wyżej wymienione informacje, ani za jakiekolwiek konsekwencje wynikające z decyzji podjętych w oparciu o te informacje.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Udostępnione w wersji elektronicznej publikacje dostępne na stronach internetowych PAIH (m.in. </a:t>
            </a:r>
            <a:r>
              <a:rPr lang="pl-PL" sz="1500" dirty="0">
                <a:solidFill>
                  <a:schemeClr val="tx1"/>
                </a:solidFill>
                <a:effectLst/>
                <a:hlinkClick r:id="rId3"/>
              </a:rPr>
              <a:t>https://www.paih.gov.pl/moj_biznes_za_granica</a:t>
            </a:r>
            <a:r>
              <a:rPr lang="pl-PL" sz="1500" dirty="0">
                <a:solidFill>
                  <a:schemeClr val="tx1"/>
                </a:solidFill>
                <a:effectLst/>
              </a:rPr>
              <a:t>) mogą być wykorzystywane tylko w celach edukacyjnych. W przypadku korzystania z materiału w celu realizacji szkoleń, należy uwzględnić w informacji o szkoleniu, że jest ono efektem projektu „Mój biznes za granicą”. </a:t>
            </a:r>
          </a:p>
          <a:p>
            <a:pPr algn="just">
              <a:lnSpc>
                <a:spcPct val="120000"/>
              </a:lnSpc>
            </a:pPr>
            <a:r>
              <a:rPr lang="pl-PL" sz="1500" dirty="0">
                <a:solidFill>
                  <a:schemeClr val="tx1"/>
                </a:solidFill>
                <a:effectLst/>
              </a:rPr>
              <a:t>Utrwalenie (sporządzenie egzemplarza, w celu jego publikacji), zwielokrotnienie, wprowadzenie do obrotu, wypożyczenie lub udostępnienie zwielokrotnionych egzemplarzy jest niedozwolone bez podpisania stosownej umowy udzielenia sublicencji przez PAIH.</a:t>
            </a:r>
          </a:p>
          <a:p>
            <a:pPr algn="just">
              <a:lnSpc>
                <a:spcPct val="120000"/>
              </a:lnSpc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7585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3480C993-B8F2-450C-823C-ABFF6BB984CF}"/>
              </a:ext>
            </a:extLst>
          </p:cNvPr>
          <p:cNvSpPr txBox="1"/>
          <p:nvPr/>
        </p:nvSpPr>
        <p:spPr>
          <a:xfrm>
            <a:off x="2764971" y="3218686"/>
            <a:ext cx="6662057" cy="420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1219169" hangingPunct="0"/>
            <a:r>
              <a:rPr lang="pl-PL" sz="2400" b="1" dirty="0">
                <a:solidFill>
                  <a:srgbClr val="080808"/>
                </a:solidFill>
                <a:latin typeface="+mj-lt"/>
                <a:cs typeface="Times New Roman" panose="02020603050405020304" pitchFamily="18" charset="0"/>
              </a:rPr>
              <a:t>Strona www</a:t>
            </a:r>
            <a:endParaRPr lang="pl-PL" sz="2400" b="1" dirty="0">
              <a:solidFill>
                <a:srgbClr val="080808"/>
              </a:solidFill>
              <a:latin typeface="+mj-l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469237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 PAIH</Template>
  <TotalTime>6941</TotalTime>
  <Words>4540</Words>
  <Application>Microsoft Office PowerPoint</Application>
  <PresentationFormat>Panoramiczny</PresentationFormat>
  <Paragraphs>608</Paragraphs>
  <Slides>88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88</vt:i4>
      </vt:variant>
    </vt:vector>
  </HeadingPairs>
  <TitlesOfParts>
    <vt:vector size="94" baseType="lpstr">
      <vt:lpstr>Amasis MT Pro Medium</vt:lpstr>
      <vt:lpstr>Arial</vt:lpstr>
      <vt:lpstr>Calibri</vt:lpstr>
      <vt:lpstr>Times New Roman</vt:lpstr>
      <vt:lpstr>Wingdings</vt:lpstr>
      <vt:lpstr>Motyw pakietu Office</vt:lpstr>
      <vt:lpstr>AKADEMIA BIZNESU  Marketing międzynarodowy i efektywne narzędzia marketingowe  w działalności eksportowej z elementami różnic kulturowych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  </vt:lpstr>
      <vt:lpstr>Dziękuję za uwagę!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Strategia eksportowa produktów i usług wraz  z elementami modelu biznesowego</dc:title>
  <dc:creator>Danuta Sulowska</dc:creator>
  <cp:lastModifiedBy>Katarzyna Antosik</cp:lastModifiedBy>
  <cp:revision>66</cp:revision>
  <dcterms:modified xsi:type="dcterms:W3CDTF">2024-01-24T10:54:12Z</dcterms:modified>
</cp:coreProperties>
</file>