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8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336" r:id="rId25"/>
    <p:sldId id="280" r:id="rId26"/>
    <p:sldId id="281" r:id="rId27"/>
    <p:sldId id="282" r:id="rId28"/>
    <p:sldId id="335" r:id="rId29"/>
    <p:sldId id="284" r:id="rId30"/>
    <p:sldId id="285" r:id="rId31"/>
    <p:sldId id="287" r:id="rId32"/>
    <p:sldId id="288" r:id="rId33"/>
    <p:sldId id="289" r:id="rId34"/>
    <p:sldId id="290" r:id="rId35"/>
    <p:sldId id="283" r:id="rId36"/>
    <p:sldId id="333" r:id="rId37"/>
  </p:sldIdLst>
  <p:sldSz cx="12192000" cy="6858000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7BDB74B3-A1F0-743C-8767-28194DC52D27}" name="Ewelina Badziak" initials="EB" userId="S::ewelina.badziak@paih.gov.pl::f116c803-58d8-412c-bd40-a365c019de0a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34B45"/>
    <a:srgbClr val="B01E28"/>
    <a:srgbClr val="A4A8A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D7AC3CCA-C797-4891-BE02-D94E43425B78}" styleName="Styl pośredni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5C22544A-7EE6-4342-B048-85BDC9FD1C3A}" styleName="Styl pośredni 2 — Ak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Styl pośredni 2 — Ak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2D5ABB26-0587-4C30-8999-92F81FD0307C}" styleName="Bez stylu, bez siatki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Bez stylu, siatka tabeli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9D7B26C5-4107-4FEC-AEDC-1716B250A1EF}" styleName="Styl jasny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Styl jasny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8799B23B-EC83-4686-B30A-512413B5E67A}" styleName="Styl jasny 3 — Ak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0660B408-B3CF-4A94-85FC-2B1E0A45F4A2}" styleName="Styl ciemny 2 - Akcent 1/Ak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08FB837D-C827-4EFA-A057-4D05807E0F7C}" styleName="Styl z motywem 1 — Ak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5758FB7-9AC5-4552-8A53-C91805E547FA}" styleName="Styl z motywem 1 — Ak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Styl z motywem 1 — Ak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69C7853C-536D-4A76-A0AE-DD22124D55A5}" styleName="Styl z motywem 1 — Akcent 3">
    <a:tblBg>
      <a:fillRef idx="2">
        <a:schemeClr val="accent3"/>
      </a:fillRef>
      <a:effectRef idx="1">
        <a:schemeClr val="accent3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Ref idx="1">
              <a:schemeClr val="accent3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  <a:fill>
          <a:solidFill>
            <a:schemeClr val="accent3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3"/>
            </a:lnRef>
          </a:left>
          <a:right>
            <a:lnRef idx="2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Ref idx="1">
              <a:schemeClr val="accent3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2">
              <a:schemeClr val="accent3"/>
            </a:lnRef>
          </a:top>
          <a:bottom>
            <a:lnRef idx="2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3"/>
          </a:solidFill>
        </a:fill>
      </a:tcStyle>
    </a:firstRow>
  </a:tblStyle>
  <a:tblStyle styleId="{284E427A-3D55-4303-BF80-6455036E1DE7}" styleName="Styl z motywem 1 — Ak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C2FFA5D-87B4-456A-9821-1D502468CF0F}" styleName="Styl z motywem 1 — Ak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793D81CF-94F2-401A-BA57-92F5A7B2D0C5}" styleName="Styl pośredni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8771" autoAdjust="0"/>
    <p:restoredTop sz="88758" autoAdjust="0"/>
  </p:normalViewPr>
  <p:slideViewPr>
    <p:cSldViewPr snapToGrid="0">
      <p:cViewPr varScale="1">
        <p:scale>
          <a:sx n="107" d="100"/>
          <a:sy n="107" d="100"/>
        </p:scale>
        <p:origin x="1373" y="8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microsoft.com/office/2018/10/relationships/authors" Target="author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nagłówka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3F52FEA-16CA-4F6D-84D5-BDF2A786CC8D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4" name="Symbol zastępczy obrazu slajdu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l-PL"/>
          </a:p>
        </p:txBody>
      </p:sp>
      <p:sp>
        <p:nvSpPr>
          <p:cNvPr id="5" name="Symbol zastępczy notatek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D6ABCF-6A1A-45EC-80D2-26FDF386109D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72345683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43" name="Google Shape;43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p3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7" name="Google Shape;107;p3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p3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4" name="Google Shape;114;p3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0" name="Google Shape;130;p37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31" name="Google Shape;131;p37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6" name="Google Shape;136;g12b07b9ffe2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37" name="Google Shape;137;g12b07b9ffe2_0_7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138" name="Google Shape;138;g12b07b9ffe2_0_7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pl-PL"/>
              <a:t>14</a:t>
            </a:fld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3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48" name="Google Shape;148;p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3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4" name="Google Shape;154;p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2" name="Google Shape;162;p4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3" name="Google Shape;163;p4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9" name="Google Shape;169;p4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4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6" name="Google Shape;176;p4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" name="Google Shape;182;p4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83" name="Google Shape;183;p4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g12b07b9ffe2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51" name="Google Shape;51;g12b07b9ffe2_0_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2" name="Google Shape;52;g12b07b9ffe2_0_5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pl-PL"/>
              <a:t>3</a:t>
            </a:fld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4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0" name="Google Shape;190;p4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Google Shape;196;p4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97" name="Google Shape;197;p4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Google Shape;203;p4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04" name="Google Shape;204;p4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" name="Google Shape;5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  <p:extLst>
      <p:ext uri="{BB962C8B-B14F-4D97-AF65-F5344CB8AC3E}">
        <p14:creationId xmlns:p14="http://schemas.microsoft.com/office/powerpoint/2010/main" val="182808252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p48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18" name="Google Shape;218;p48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2" name="Google Shape;232;p49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3" name="Google Shape;233;p49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5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39" name="Google Shape;239;p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5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45" name="Google Shape;245;p5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5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1" name="Google Shape;261;p5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g12b07b9ffe2_0_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67" name="Google Shape;267;g12b07b9ffe2_0_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268" name="Google Shape;268;g12b07b9ffe2_0_3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fld id="{00000000-1234-1234-1234-123412341234}" type="slidenum">
              <a:rPr lang="pl-PL"/>
              <a:t>30</a:t>
            </a:fld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Google Shape;57;p1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58" name="Google Shape;58;p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5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82" name="Google Shape;282;p5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Google Shape;289;p5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90" name="Google Shape;290;p5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Google Shape;297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98" name="Google Shape;29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Calibri"/>
              <a:buNone/>
            </a:pPr>
            <a:endParaRPr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3" name="Google Shape;303;p1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</a:pPr>
            <a:endParaRPr/>
          </a:p>
        </p:txBody>
      </p:sp>
      <p:sp>
        <p:nvSpPr>
          <p:cNvPr id="304" name="Google Shape;304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5" name="Google Shape;65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2" name="Google Shape;72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3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79" name="Google Shape;79;p3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p3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6" name="Google Shape;86;p3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p3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3" name="Google Shape;93;p3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3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00" name="Google Shape;100;p3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7E66CE0-849B-48AF-87D8-18429C57C15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Podtytuł 2">
            <a:extLst>
              <a:ext uri="{FF2B5EF4-FFF2-40B4-BE49-F238E27FC236}">
                <a16:creationId xmlns:a16="http://schemas.microsoft.com/office/drawing/2014/main" id="{F2BD66EA-F185-4610-8FC5-0C700F60062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l-PL"/>
              <a:t>Kliknij, aby edytować styl wzorca podtytułu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5B020C22-CB95-4CBC-B76B-3ED06FA0F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0DE7393D-44A2-4267-B135-9E85B5853F6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C3D99EFC-D16E-4C11-8BAE-756287FF50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62787561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8CA8DE9F-7A19-4AFF-81CA-069A2C5B0A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E9054347-F5D9-4C6B-97DD-A61C12BEA9A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1EF49138-76E6-4AB5-836D-268528EB41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D087B0A0-F6DB-4364-B3F9-7CDE8E1EF0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0F753518-9EB9-4E06-95B5-63D8F6483A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41597190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>
            <a:extLst>
              <a:ext uri="{FF2B5EF4-FFF2-40B4-BE49-F238E27FC236}">
                <a16:creationId xmlns:a16="http://schemas.microsoft.com/office/drawing/2014/main" id="{401CA438-103E-4D56-983F-3AC80455556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ytułu pionowego 2">
            <a:extLst>
              <a:ext uri="{FF2B5EF4-FFF2-40B4-BE49-F238E27FC236}">
                <a16:creationId xmlns:a16="http://schemas.microsoft.com/office/drawing/2014/main" id="{006B1B03-A985-4BCA-9EED-3644AAEBF7B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2747960E-DC90-491D-869F-3F06C55DB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6C868CF-CA88-4B14-9A7A-B0654DE686D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26076D92-D21F-471F-8314-A95197F213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53997458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ustom Layout">
  <p:cSld name="Custom Layout">
    <p:spTree>
      <p:nvGrpSpPr>
        <p:cNvPr id="1" name="Shape 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Google Shape;19;p24"/>
          <p:cNvSpPr txBox="1">
            <a:spLocks noGrp="1"/>
          </p:cNvSpPr>
          <p:nvPr>
            <p:ph type="title"/>
          </p:nvPr>
        </p:nvSpPr>
        <p:spPr>
          <a:xfrm>
            <a:off x="658811" y="1125538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  <a:defRPr sz="36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24"/>
          <p:cNvSpPr txBox="1">
            <a:spLocks noGrp="1"/>
          </p:cNvSpPr>
          <p:nvPr>
            <p:ph type="body" idx="1"/>
          </p:nvPr>
        </p:nvSpPr>
        <p:spPr>
          <a:xfrm>
            <a:off x="658811" y="1932251"/>
            <a:ext cx="5365752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 sz="2400"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 sz="2400"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 sz="2400"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2400"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2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24"/>
          <p:cNvSpPr txBox="1">
            <a:spLocks noGrp="1"/>
          </p:cNvSpPr>
          <p:nvPr>
            <p:ph type="body" idx="2"/>
          </p:nvPr>
        </p:nvSpPr>
        <p:spPr>
          <a:xfrm>
            <a:off x="6167437" y="1935527"/>
            <a:ext cx="5365752" cy="4085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06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 sz="2400"/>
            </a:lvl1pPr>
            <a:lvl2pPr marL="914400" lvl="1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400"/>
              <a:buChar char="•"/>
              <a:defRPr sz="2400"/>
            </a:lvl2pPr>
            <a:lvl3pPr marL="1371600" lvl="2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2000"/>
              <a:buChar char="•"/>
              <a:defRPr sz="2400"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2400"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 sz="24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SzPts val="1800"/>
              <a:buChar char="•"/>
              <a:defRPr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2538192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 and body">
    <p:spTree>
      <p:nvGrpSpPr>
        <p:cNvPr id="1" name="Shape 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Google Shape;23;p20"/>
          <p:cNvSpPr txBox="1">
            <a:spLocks noGrp="1"/>
          </p:cNvSpPr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Calibri"/>
              <a:buNone/>
              <a:defRPr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4" name="Google Shape;24;p20"/>
          <p:cNvSpPr txBox="1">
            <a:spLocks noGrp="1"/>
          </p:cNvSpPr>
          <p:nvPr>
            <p:ph type="body" idx="1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/>
            </a:lvl1pPr>
            <a:lvl2pPr marL="914400" lvl="1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2pPr>
            <a:lvl3pPr marL="1371600" lvl="2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3pPr>
            <a:lvl4pPr marL="1828800" lvl="3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4pPr>
            <a:lvl5pPr marL="2286000" lvl="4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5pPr>
            <a:lvl6pPr marL="2743200" lvl="5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6pPr>
            <a:lvl7pPr marL="3200400" lvl="6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/>
            </a:lvl7pPr>
            <a:lvl8pPr marL="3657600" lvl="7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/>
            </a:lvl8pPr>
            <a:lvl9pPr marL="4114800" lvl="8" indent="-3175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25" name="Google Shape;25;p20"/>
          <p:cNvSpPr txBox="1">
            <a:spLocks noGrp="1"/>
          </p:cNvSpPr>
          <p:nvPr>
            <p:ph type="sldNum" idx="12"/>
          </p:nvPr>
        </p:nvSpPr>
        <p:spPr>
          <a:xfrm>
            <a:off x="11296611" y="6217623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l-PL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635023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AC9341AC-F2E9-4D19-AF44-369CEE851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FFD519C4-B3DE-49CC-A39B-3A2355176F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9548776F-2D14-4715-940E-7FC1AC7A97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2586BDDA-DB41-4F8E-B0ED-22196DA8E8D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F5732940-D27E-4D07-9DED-ECB5988EDC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5809208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9FB5049F-9812-4119-9579-ACBA257680F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0D9C599A-23C0-4ED6-AC49-0529E77D5A8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8691F2C0-8F90-4D74-AB78-8A27126B2F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3AA99CD7-E82B-4EB8-8F29-D61D4BFC9D6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A9C371E0-F2B9-4BBD-8199-B3BA749068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  <p:sp>
        <p:nvSpPr>
          <p:cNvPr id="9" name="Prostokąt 8">
            <a:extLst>
              <a:ext uri="{FF2B5EF4-FFF2-40B4-BE49-F238E27FC236}">
                <a16:creationId xmlns:a16="http://schemas.microsoft.com/office/drawing/2014/main" id="{8CE990BC-725E-9B59-0D4A-6A8859FCBB69}"/>
              </a:ext>
            </a:extLst>
          </p:cNvPr>
          <p:cNvSpPr/>
          <p:nvPr userDrawn="1"/>
        </p:nvSpPr>
        <p:spPr>
          <a:xfrm>
            <a:off x="238125" y="171450"/>
            <a:ext cx="11744325" cy="1181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7" name="Grupa 6">
            <a:extLst>
              <a:ext uri="{FF2B5EF4-FFF2-40B4-BE49-F238E27FC236}">
                <a16:creationId xmlns:a16="http://schemas.microsoft.com/office/drawing/2014/main" id="{E03D89D3-76F4-354D-1F95-A989944EBF9F}"/>
              </a:ext>
            </a:extLst>
          </p:cNvPr>
          <p:cNvGrpSpPr/>
          <p:nvPr userDrawn="1"/>
        </p:nvGrpSpPr>
        <p:grpSpPr>
          <a:xfrm>
            <a:off x="159977" y="175499"/>
            <a:ext cx="5856013" cy="1060485"/>
            <a:chOff x="159977" y="876539"/>
            <a:chExt cx="5856013" cy="1060485"/>
          </a:xfrm>
        </p:grpSpPr>
        <p:pic>
          <p:nvPicPr>
            <p:cNvPr id="8" name="Obraz 7" descr="Obraz zawierający Czcionka, Grafika, tekst, projekt graficzny&#10;&#10;Opis wygenerowany automatycznie">
              <a:extLst>
                <a:ext uri="{FF2B5EF4-FFF2-40B4-BE49-F238E27FC236}">
                  <a16:creationId xmlns:a16="http://schemas.microsoft.com/office/drawing/2014/main" id="{ED553A86-7AC4-733E-0CD5-E06643C74F40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1664" y="1122933"/>
              <a:ext cx="1564326" cy="464409"/>
            </a:xfrm>
            <a:prstGeom prst="rect">
              <a:avLst/>
            </a:prstGeom>
          </p:spPr>
        </p:pic>
        <p:pic>
          <p:nvPicPr>
            <p:cNvPr id="11" name="Obraz 10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D124E178-3013-4D27-A430-6F38C8D48692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6520" y="1024209"/>
              <a:ext cx="1303020" cy="725314"/>
            </a:xfrm>
            <a:prstGeom prst="rect">
              <a:avLst/>
            </a:prstGeom>
          </p:spPr>
        </p:pic>
        <p:pic>
          <p:nvPicPr>
            <p:cNvPr id="12" name="Grafika 11">
              <a:extLst>
                <a:ext uri="{FF2B5EF4-FFF2-40B4-BE49-F238E27FC236}">
                  <a16:creationId xmlns:a16="http://schemas.microsoft.com/office/drawing/2014/main" id="{C23302ED-8A55-66A1-8BAB-F39AAD78AF25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159977" y="876539"/>
              <a:ext cx="2476543" cy="10604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326116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1239DBDD-ED27-4EBF-B27C-EC0C53A5E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A607D73-FDEE-460A-BD63-D00DBAD473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7874FB42-27B0-4AA6-A3A3-CAD71BF1CD0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6419FE4A-AE2F-4CC6-A14D-3138A8E838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BDDB5C5D-CD35-42B1-9933-8BE795F6AD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6E2BA495-4D4B-4017-BA80-59686DDC40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53157435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C73FD37-CBF8-49A0-8B2B-95985043EBB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606A3CD3-F054-4859-A21B-2636651A94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4" name="Symbol zastępczy zawartości 3">
            <a:extLst>
              <a:ext uri="{FF2B5EF4-FFF2-40B4-BE49-F238E27FC236}">
                <a16:creationId xmlns:a16="http://schemas.microsoft.com/office/drawing/2014/main" id="{830F2D27-612A-43AE-8EAA-E74AF995E29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5" name="Symbol zastępczy tekstu 4">
            <a:extLst>
              <a:ext uri="{FF2B5EF4-FFF2-40B4-BE49-F238E27FC236}">
                <a16:creationId xmlns:a16="http://schemas.microsoft.com/office/drawing/2014/main" id="{898FB49F-EE3C-443A-898B-DBA3757B31F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6" name="Symbol zastępczy zawartości 5">
            <a:extLst>
              <a:ext uri="{FF2B5EF4-FFF2-40B4-BE49-F238E27FC236}">
                <a16:creationId xmlns:a16="http://schemas.microsoft.com/office/drawing/2014/main" id="{A71A6565-82AB-4141-9643-42FF1345791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7" name="Symbol zastępczy daty 6">
            <a:extLst>
              <a:ext uri="{FF2B5EF4-FFF2-40B4-BE49-F238E27FC236}">
                <a16:creationId xmlns:a16="http://schemas.microsoft.com/office/drawing/2014/main" id="{198F08B3-A402-4A5B-9F02-3457218E9A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8" name="Symbol zastępczy stopki 7">
            <a:extLst>
              <a:ext uri="{FF2B5EF4-FFF2-40B4-BE49-F238E27FC236}">
                <a16:creationId xmlns:a16="http://schemas.microsoft.com/office/drawing/2014/main" id="{312B6C4B-F31A-46F8-BDE3-73326333F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>
            <a:extLst>
              <a:ext uri="{FF2B5EF4-FFF2-40B4-BE49-F238E27FC236}">
                <a16:creationId xmlns:a16="http://schemas.microsoft.com/office/drawing/2014/main" id="{71E6792A-3CA0-432A-BFDB-82C02AE332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7515898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78BCAE25-A64D-4BFB-AA32-8A0D008CA6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daty 2">
            <a:extLst>
              <a:ext uri="{FF2B5EF4-FFF2-40B4-BE49-F238E27FC236}">
                <a16:creationId xmlns:a16="http://schemas.microsoft.com/office/drawing/2014/main" id="{2A193FFE-B528-46AA-BA29-DD30FAB75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4" name="Symbol zastępczy stopki 3">
            <a:extLst>
              <a:ext uri="{FF2B5EF4-FFF2-40B4-BE49-F238E27FC236}">
                <a16:creationId xmlns:a16="http://schemas.microsoft.com/office/drawing/2014/main" id="{A35EF040-7874-48F6-8FA8-AB13C860A4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>
            <a:extLst>
              <a:ext uri="{FF2B5EF4-FFF2-40B4-BE49-F238E27FC236}">
                <a16:creationId xmlns:a16="http://schemas.microsoft.com/office/drawing/2014/main" id="{28027059-FE9A-407E-9007-209FC84AE3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817038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>
            <a:extLst>
              <a:ext uri="{FF2B5EF4-FFF2-40B4-BE49-F238E27FC236}">
                <a16:creationId xmlns:a16="http://schemas.microsoft.com/office/drawing/2014/main" id="{62F2F0A9-9FC4-42DD-A0E9-AAC4F4213B5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3" name="Symbol zastępczy stopki 2">
            <a:extLst>
              <a:ext uri="{FF2B5EF4-FFF2-40B4-BE49-F238E27FC236}">
                <a16:creationId xmlns:a16="http://schemas.microsoft.com/office/drawing/2014/main" id="{0515CF37-2DB4-4F39-88B2-768ACDA56D0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>
            <a:extLst>
              <a:ext uri="{FF2B5EF4-FFF2-40B4-BE49-F238E27FC236}">
                <a16:creationId xmlns:a16="http://schemas.microsoft.com/office/drawing/2014/main" id="{AC0D7069-D7AC-4EE8-B34F-5B7EBDE8F42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22457085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FD1CDA29-B088-4B1F-8208-2A293BFB349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zawartości 2">
            <a:extLst>
              <a:ext uri="{FF2B5EF4-FFF2-40B4-BE49-F238E27FC236}">
                <a16:creationId xmlns:a16="http://schemas.microsoft.com/office/drawing/2014/main" id="{41F994A3-A51B-46F5-8DFA-3F9FB4A513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/>
              <a:t>Kliknij, aby edytować style wzorca tekstu</a:t>
            </a:r>
          </a:p>
          <a:p>
            <a:pPr lvl="1"/>
            <a:r>
              <a:rPr lang="pl-PL"/>
              <a:t>Drugi poziom</a:t>
            </a:r>
          </a:p>
          <a:p>
            <a:pPr lvl="2"/>
            <a:r>
              <a:rPr lang="pl-PL"/>
              <a:t>Trzeci poziom</a:t>
            </a:r>
          </a:p>
          <a:p>
            <a:pPr lvl="3"/>
            <a:r>
              <a:rPr lang="pl-PL"/>
              <a:t>Czwarty poziom</a:t>
            </a:r>
          </a:p>
          <a:p>
            <a:pPr lvl="4"/>
            <a:r>
              <a:rPr lang="pl-PL"/>
              <a:t>Piąty poziom</a:t>
            </a:r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A10CBD83-4D33-4506-8719-73A9B5D673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F87CE763-8E8D-4852-80BB-9C75CACE71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FF71A3E7-9481-43C0-8172-7BE4FEC603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B116AD80-A772-4D63-900B-9B3BAC917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3871794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5ADF8CC5-EB0E-4E88-BC01-CA8738074F2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l-PL"/>
              <a:t>Kliknij, aby edytować styl</a:t>
            </a:r>
          </a:p>
        </p:txBody>
      </p:sp>
      <p:sp>
        <p:nvSpPr>
          <p:cNvPr id="3" name="Symbol zastępczy obrazu 2">
            <a:extLst>
              <a:ext uri="{FF2B5EF4-FFF2-40B4-BE49-F238E27FC236}">
                <a16:creationId xmlns:a16="http://schemas.microsoft.com/office/drawing/2014/main" id="{70D22CD1-2B8E-46FB-A711-FF7C1006F6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l-PL"/>
          </a:p>
        </p:txBody>
      </p:sp>
      <p:sp>
        <p:nvSpPr>
          <p:cNvPr id="4" name="Symbol zastępczy tekstu 3">
            <a:extLst>
              <a:ext uri="{FF2B5EF4-FFF2-40B4-BE49-F238E27FC236}">
                <a16:creationId xmlns:a16="http://schemas.microsoft.com/office/drawing/2014/main" id="{6F4B290A-33F9-41D0-BE81-84FFCFAA9C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l-PL"/>
              <a:t>Kliknij, aby edytować style wzorca tekstu</a:t>
            </a:r>
          </a:p>
        </p:txBody>
      </p:sp>
      <p:sp>
        <p:nvSpPr>
          <p:cNvPr id="5" name="Symbol zastępczy daty 4">
            <a:extLst>
              <a:ext uri="{FF2B5EF4-FFF2-40B4-BE49-F238E27FC236}">
                <a16:creationId xmlns:a16="http://schemas.microsoft.com/office/drawing/2014/main" id="{E5B15644-3062-4D6F-9E8D-A69DF5C6374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6" name="Symbol zastępczy stopki 5">
            <a:extLst>
              <a:ext uri="{FF2B5EF4-FFF2-40B4-BE49-F238E27FC236}">
                <a16:creationId xmlns:a16="http://schemas.microsoft.com/office/drawing/2014/main" id="{05A8806E-8E4F-48E6-87E7-95548DD1C0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>
            <a:extLst>
              <a:ext uri="{FF2B5EF4-FFF2-40B4-BE49-F238E27FC236}">
                <a16:creationId xmlns:a16="http://schemas.microsoft.com/office/drawing/2014/main" id="{E02CF326-017C-465B-8540-451CE427C87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</p:spTree>
    <p:extLst>
      <p:ext uri="{BB962C8B-B14F-4D97-AF65-F5344CB8AC3E}">
        <p14:creationId xmlns:p14="http://schemas.microsoft.com/office/powerpoint/2010/main" val="150956423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4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jp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5.sv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>
            <a:extLst>
              <a:ext uri="{FF2B5EF4-FFF2-40B4-BE49-F238E27FC236}">
                <a16:creationId xmlns:a16="http://schemas.microsoft.com/office/drawing/2014/main" id="{FF3008A5-7916-4F22-BE77-385199D205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/>
              <a:t>Kliknij, aby edytować styl</a:t>
            </a: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80DD503B-FBE2-4EE7-BD43-913A91A01E4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dirty="0"/>
              <a:t>Kliknij, aby edytować style wzorca tekstu</a:t>
            </a:r>
          </a:p>
          <a:p>
            <a:pPr lvl="1"/>
            <a:r>
              <a:rPr lang="pl-PL" dirty="0"/>
              <a:t>Drugi poziom</a:t>
            </a:r>
          </a:p>
          <a:p>
            <a:pPr lvl="2"/>
            <a:r>
              <a:rPr lang="pl-PL" dirty="0"/>
              <a:t>Trzeci poziom</a:t>
            </a:r>
          </a:p>
          <a:p>
            <a:pPr lvl="3"/>
            <a:r>
              <a:rPr lang="pl-PL" dirty="0"/>
              <a:t>Czwarty poziom</a:t>
            </a:r>
          </a:p>
          <a:p>
            <a:pPr lvl="4"/>
            <a:r>
              <a:rPr lang="pl-PL" dirty="0"/>
              <a:t>Piąty poziom</a:t>
            </a:r>
          </a:p>
        </p:txBody>
      </p:sp>
      <p:sp>
        <p:nvSpPr>
          <p:cNvPr id="4" name="Symbol zastępczy daty 3">
            <a:extLst>
              <a:ext uri="{FF2B5EF4-FFF2-40B4-BE49-F238E27FC236}">
                <a16:creationId xmlns:a16="http://schemas.microsoft.com/office/drawing/2014/main" id="{C33238E9-A9D8-4648-A74A-13CDB03DE96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4D097D-8829-47EB-8CFA-0DCD74561342}" type="datetimeFigureOut">
              <a:rPr lang="pl-PL" smtClean="0"/>
              <a:t>24.01.2024</a:t>
            </a:fld>
            <a:endParaRPr lang="pl-PL"/>
          </a:p>
        </p:txBody>
      </p:sp>
      <p:sp>
        <p:nvSpPr>
          <p:cNvPr id="5" name="Symbol zastępczy stopki 4">
            <a:extLst>
              <a:ext uri="{FF2B5EF4-FFF2-40B4-BE49-F238E27FC236}">
                <a16:creationId xmlns:a16="http://schemas.microsoft.com/office/drawing/2014/main" id="{90781225-4BFE-4E84-B54D-F3CB6D8DD20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>
            <a:extLst>
              <a:ext uri="{FF2B5EF4-FFF2-40B4-BE49-F238E27FC236}">
                <a16:creationId xmlns:a16="http://schemas.microsoft.com/office/drawing/2014/main" id="{62413776-C6AB-4717-9F22-AA98DC6184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CEF078-1FEB-484A-A217-59EED031F6F7}" type="slidenum">
              <a:rPr lang="pl-PL" smtClean="0"/>
              <a:t>‹#›</a:t>
            </a:fld>
            <a:endParaRPr lang="pl-PL"/>
          </a:p>
        </p:txBody>
      </p:sp>
      <p:sp>
        <p:nvSpPr>
          <p:cNvPr id="7" name="Prostokąt 6">
            <a:extLst>
              <a:ext uri="{FF2B5EF4-FFF2-40B4-BE49-F238E27FC236}">
                <a16:creationId xmlns:a16="http://schemas.microsoft.com/office/drawing/2014/main" id="{2280C8F1-412F-BABE-8CB6-06CAB9F0B64F}"/>
              </a:ext>
            </a:extLst>
          </p:cNvPr>
          <p:cNvSpPr/>
          <p:nvPr userDrawn="1"/>
        </p:nvSpPr>
        <p:spPr>
          <a:xfrm>
            <a:off x="238125" y="171450"/>
            <a:ext cx="11744325" cy="11811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l-PL"/>
          </a:p>
        </p:txBody>
      </p:sp>
      <p:grpSp>
        <p:nvGrpSpPr>
          <p:cNvPr id="9" name="Grupa 8">
            <a:extLst>
              <a:ext uri="{FF2B5EF4-FFF2-40B4-BE49-F238E27FC236}">
                <a16:creationId xmlns:a16="http://schemas.microsoft.com/office/drawing/2014/main" id="{EEAAE9C3-CCC5-2F34-6851-2B67B864EA02}"/>
              </a:ext>
            </a:extLst>
          </p:cNvPr>
          <p:cNvGrpSpPr/>
          <p:nvPr userDrawn="1"/>
        </p:nvGrpSpPr>
        <p:grpSpPr>
          <a:xfrm>
            <a:off x="159977" y="175499"/>
            <a:ext cx="5856013" cy="1060485"/>
            <a:chOff x="159977" y="876539"/>
            <a:chExt cx="5856013" cy="1060485"/>
          </a:xfrm>
        </p:grpSpPr>
        <p:pic>
          <p:nvPicPr>
            <p:cNvPr id="10" name="Obraz 9" descr="Obraz zawierający Czcionka, Grafika, tekst, projekt graficzny&#10;&#10;Opis wygenerowany automatycznie">
              <a:extLst>
                <a:ext uri="{FF2B5EF4-FFF2-40B4-BE49-F238E27FC236}">
                  <a16:creationId xmlns:a16="http://schemas.microsoft.com/office/drawing/2014/main" id="{6049DC4D-466D-DD43-5166-CB4A8FAC142C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51664" y="1122933"/>
              <a:ext cx="1564326" cy="464409"/>
            </a:xfrm>
            <a:prstGeom prst="rect">
              <a:avLst/>
            </a:prstGeom>
          </p:spPr>
        </p:pic>
        <p:pic>
          <p:nvPicPr>
            <p:cNvPr id="11" name="Obraz 10" descr="Obraz zawierający Czcionka, Grafika, logo, symbol&#10;&#10;Opis wygenerowany automatycznie">
              <a:extLst>
                <a:ext uri="{FF2B5EF4-FFF2-40B4-BE49-F238E27FC236}">
                  <a16:creationId xmlns:a16="http://schemas.microsoft.com/office/drawing/2014/main" id="{3132C89B-C50F-3AEE-016E-37126460094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6520" y="1024209"/>
              <a:ext cx="1303020" cy="725314"/>
            </a:xfrm>
            <a:prstGeom prst="rect">
              <a:avLst/>
            </a:prstGeom>
          </p:spPr>
        </p:pic>
        <p:pic>
          <p:nvPicPr>
            <p:cNvPr id="12" name="Grafika 11">
              <a:extLst>
                <a:ext uri="{FF2B5EF4-FFF2-40B4-BE49-F238E27FC236}">
                  <a16:creationId xmlns:a16="http://schemas.microsoft.com/office/drawing/2014/main" id="{BFCFBD9D-7CA9-C6CC-F9AA-F3C799C61F59}"/>
                </a:ext>
              </a:extLst>
            </p:cNvPr>
            <p:cNvPicPr>
              <a:picLocks noChangeAspect="1"/>
            </p:cNvPicPr>
            <p:nvPr userDrawn="1"/>
          </p:nvPicPr>
          <p:blipFill>
            <a:blip r:embed="rId18">
              <a:extLst>
                <a:ext uri="{28A0092B-C50C-407E-A947-70E740481C1C}">
                  <a14:useLocalDpi xmlns:a14="http://schemas.microsoft.com/office/drawing/2010/main" val="0"/>
                </a:ext>
                <a:ext uri="{96DAC541-7B7A-43D3-8B79-37D633B846F1}">
                  <asvg:svgBlip xmlns:asvg="http://schemas.microsoft.com/office/drawing/2016/SVG/main" r:embed="rId19"/>
                </a:ext>
              </a:extLst>
            </a:blip>
            <a:stretch>
              <a:fillRect/>
            </a:stretch>
          </p:blipFill>
          <p:spPr>
            <a:xfrm>
              <a:off x="159977" y="876539"/>
              <a:ext cx="2476543" cy="106048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80705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3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paih.gov.pl/moj_biznes_za_granica" TargetMode="Externa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C9E1561B-9E12-49FF-9036-AABD860FF8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697774"/>
            <a:ext cx="10515600" cy="2144872"/>
          </a:xfrm>
        </p:spPr>
        <p:txBody>
          <a:bodyPr>
            <a:normAutofit fontScale="90000"/>
          </a:bodyPr>
          <a:lstStyle/>
          <a:p>
            <a:pPr algn="ctr">
              <a:lnSpc>
                <a:spcPct val="150000"/>
              </a:lnSpc>
            </a:pPr>
            <a:r>
              <a:rPr lang="pl-PL" sz="3200" b="1" dirty="0">
                <a:solidFill>
                  <a:srgbClr val="C00000"/>
                </a:solidFill>
                <a:cs typeface="Times New Roman" panose="02020603050405020304" pitchFamily="18" charset="0"/>
              </a:rPr>
              <a:t>AKADEMIA BIZNESU</a:t>
            </a:r>
            <a:br>
              <a:rPr lang="pl-PL" sz="1800" b="1" dirty="0">
                <a:solidFill>
                  <a:srgbClr val="C00000"/>
                </a:solidFill>
                <a:cs typeface="Times New Roman" panose="02020603050405020304" pitchFamily="18" charset="0"/>
              </a:rPr>
            </a:br>
            <a:br>
              <a:rPr lang="pl-PL" sz="2400" dirty="0">
                <a:solidFill>
                  <a:srgbClr val="C00000"/>
                </a:solidFill>
                <a:cs typeface="Times New Roman" panose="02020603050405020304" pitchFamily="18" charset="0"/>
              </a:rPr>
            </a:br>
            <a:r>
              <a:rPr lang="pl-PL" sz="2700" b="1" dirty="0">
                <a:cs typeface="Times New Roman" panose="02020603050405020304" pitchFamily="18" charset="0"/>
              </a:rPr>
              <a:t>Mentoring biznesowy</a:t>
            </a:r>
            <a:br>
              <a:rPr lang="pl-PL" sz="2400" dirty="0">
                <a:cs typeface="Times New Roman" panose="02020603050405020304" pitchFamily="18" charset="0"/>
              </a:rPr>
            </a:br>
            <a:r>
              <a:rPr lang="pl-PL" sz="2200" dirty="0">
                <a:cs typeface="Times New Roman" panose="02020603050405020304" pitchFamily="18" charset="0"/>
              </a:rPr>
              <a:t>Podręcznik dla Mentorki/Mentora i </a:t>
            </a:r>
            <a:r>
              <a:rPr lang="pl-PL" sz="2200" dirty="0" err="1">
                <a:cs typeface="Times New Roman" panose="02020603050405020304" pitchFamily="18" charset="0"/>
              </a:rPr>
              <a:t>Mentee</a:t>
            </a:r>
            <a:endParaRPr lang="pl-PL" sz="4000" dirty="0">
              <a:cs typeface="Times New Roman" panose="02020603050405020304" pitchFamily="18" charset="0"/>
            </a:endParaRPr>
          </a:p>
        </p:txBody>
      </p:sp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A55FA767-7523-441A-BF62-960DBDBD4CB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5160226"/>
            <a:ext cx="10515600" cy="1215809"/>
          </a:xfrm>
        </p:spPr>
        <p:txBody>
          <a:bodyPr>
            <a:normAutofit/>
          </a:bodyPr>
          <a:lstStyle/>
          <a:p>
            <a:pPr algn="just"/>
            <a:r>
              <a:rPr lang="pl-PL" sz="1400" dirty="0">
                <a:solidFill>
                  <a:schemeClr val="tx1"/>
                </a:solidFill>
                <a:effectLst/>
              </a:rPr>
              <a:t>Projekt „Mój biznes za granicą - model wsparcia instytucjonalnego MŚP w obszarze umiędzynarodowienia oferty firm i rozpoczęcia działalności na rynkach międzynarodowych”, współfinansowany ze środków Europejskiego Funduszu Społecznego w ramach Programu Operacyjnego Wiedza Edukacja Rozwój 2014-2020, IV Oś Priorytetowa Innowacje społeczne i współpraca ponadnarodowa, Działanie 4.3 Współpraca ponadnarodowa.</a:t>
            </a:r>
            <a:endParaRPr lang="pl-PL" sz="1400" dirty="0">
              <a:solidFill>
                <a:schemeClr val="tx1"/>
              </a:solidFill>
            </a:endParaRPr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D434906E-BF1C-B010-5BBD-6D14F1CF00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036" y="4546429"/>
            <a:ext cx="1677927" cy="400257"/>
          </a:xfrm>
          <a:prstGeom prst="rect">
            <a:avLst/>
          </a:prstGeom>
        </p:spPr>
      </p:pic>
      <p:pic>
        <p:nvPicPr>
          <p:cNvPr id="4" name="Google Shape;40;p1" descr="Text&#10;&#10;Description automatically generated with medium confidence">
            <a:extLst>
              <a:ext uri="{FF2B5EF4-FFF2-40B4-BE49-F238E27FC236}">
                <a16:creationId xmlns:a16="http://schemas.microsoft.com/office/drawing/2014/main" id="{E65AFD38-BE31-7B3E-8363-1D7328E92DEE}"/>
              </a:ext>
            </a:extLst>
          </p:cNvPr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1494" y="1086190"/>
            <a:ext cx="3368040" cy="336804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5212959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p34"/>
          <p:cNvSpPr txBox="1">
            <a:spLocks noGrp="1"/>
          </p:cNvSpPr>
          <p:nvPr>
            <p:ph type="title"/>
          </p:nvPr>
        </p:nvSpPr>
        <p:spPr>
          <a:xfrm>
            <a:off x="658812" y="1118394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>
                <a:ea typeface="Calibri"/>
                <a:cs typeface="Calibri"/>
                <a:sym typeface="Calibri"/>
              </a:rPr>
              <a:t>Mentoring biznesowy w internacjonalizacji firmy</a:t>
            </a:r>
            <a:endParaRPr sz="2400" b="1" dirty="0"/>
          </a:p>
        </p:txBody>
      </p:sp>
      <p:sp>
        <p:nvSpPr>
          <p:cNvPr id="103" name="Google Shape;103;p34"/>
          <p:cNvSpPr txBox="1">
            <a:spLocks noGrp="1"/>
          </p:cNvSpPr>
          <p:nvPr>
            <p:ph type="body" idx="1"/>
          </p:nvPr>
        </p:nvSpPr>
        <p:spPr>
          <a:xfrm>
            <a:off x="973137" y="2202542"/>
            <a:ext cx="5334795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B01E28"/>
              </a:buClr>
              <a:buSzPts val="2400"/>
              <a:buNone/>
            </a:pPr>
            <a:r>
              <a:rPr lang="pl-PL" sz="1800" dirty="0"/>
              <a:t>Spotkania z Mentorką/Mentorem: </a:t>
            </a:r>
            <a:endParaRPr sz="1800" dirty="0"/>
          </a:p>
          <a:p>
            <a:pPr marL="228600" lvl="0" indent="-228600" algn="just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/>
              <a:t>Wpływają na zwiększenie </a:t>
            </a:r>
            <a:r>
              <a:rPr lang="pl-PL" sz="1800" b="1" dirty="0">
                <a:solidFill>
                  <a:srgbClr val="C00000"/>
                </a:solidFill>
              </a:rPr>
              <a:t>potencjału</a:t>
            </a:r>
            <a:r>
              <a:rPr lang="pl-PL" sz="1800" b="1" dirty="0">
                <a:solidFill>
                  <a:srgbClr val="B01E28"/>
                </a:solidFill>
              </a:rPr>
              <a:t> </a:t>
            </a:r>
            <a:r>
              <a:rPr lang="pl-PL" sz="1800" dirty="0"/>
              <a:t>firmy, </a:t>
            </a:r>
            <a:br>
              <a:rPr lang="pl-PL" sz="1800" dirty="0"/>
            </a:br>
            <a:r>
              <a:rPr lang="pl-PL" sz="1800" dirty="0"/>
              <a:t>na przykład do wchodzenia na rynki zagraniczne</a:t>
            </a:r>
            <a:endParaRPr sz="1800" dirty="0"/>
          </a:p>
          <a:p>
            <a:pPr marL="228600" lvl="0" indent="-228600" algn="just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/>
              <a:t>Pozwalają zbudować świadomość z </a:t>
            </a:r>
            <a:r>
              <a:rPr lang="pl-PL" sz="1800" b="1" dirty="0">
                <a:solidFill>
                  <a:srgbClr val="C00000"/>
                </a:solidFill>
              </a:rPr>
              <a:t>korzyści</a:t>
            </a:r>
            <a:r>
              <a:rPr lang="pl-PL" sz="1800" dirty="0"/>
              <a:t> wynikających z działalności międzynarodowej</a:t>
            </a:r>
            <a:endParaRPr sz="1800" dirty="0"/>
          </a:p>
          <a:p>
            <a:pPr marL="228600" lvl="0" indent="-228600" algn="just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/>
              <a:t>W szybki sposób pozwalają zweryfikować swój </a:t>
            </a:r>
            <a:r>
              <a:rPr lang="pl-PL" sz="1800" b="1" dirty="0">
                <a:solidFill>
                  <a:srgbClr val="C00000"/>
                </a:solidFill>
              </a:rPr>
              <a:t>plan wyjścia</a:t>
            </a:r>
            <a:r>
              <a:rPr lang="pl-PL" sz="1800" dirty="0">
                <a:solidFill>
                  <a:srgbClr val="C00000"/>
                </a:solidFill>
              </a:rPr>
              <a:t> </a:t>
            </a:r>
            <a:r>
              <a:rPr lang="pl-PL" sz="1800" dirty="0"/>
              <a:t>na rynki zagraniczne</a:t>
            </a:r>
            <a:endParaRPr sz="1800" dirty="0"/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E7F0EC65-3A37-C82C-E25F-EEED27B963A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71360" y="1772745"/>
            <a:ext cx="3779520" cy="4248644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Google Shape;109;p35"/>
          <p:cNvSpPr txBox="1">
            <a:spLocks noGrp="1"/>
          </p:cNvSpPr>
          <p:nvPr>
            <p:ph type="title"/>
          </p:nvPr>
        </p:nvSpPr>
        <p:spPr>
          <a:xfrm>
            <a:off x="658811" y="1125538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>
                <a:ea typeface="Calibri"/>
                <a:cs typeface="Calibri"/>
                <a:sym typeface="Calibri"/>
              </a:rPr>
              <a:t>Rodzaje i formy mentoringu biznesowego</a:t>
            </a:r>
            <a:endParaRPr sz="2400" b="1" dirty="0"/>
          </a:p>
        </p:txBody>
      </p:sp>
      <p:sp>
        <p:nvSpPr>
          <p:cNvPr id="110" name="Google Shape;110;p35"/>
          <p:cNvSpPr txBox="1">
            <a:spLocks noGrp="1"/>
          </p:cNvSpPr>
          <p:nvPr>
            <p:ph type="body" idx="1"/>
          </p:nvPr>
        </p:nvSpPr>
        <p:spPr>
          <a:xfrm>
            <a:off x="880267" y="2040730"/>
            <a:ext cx="5649119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228600" lvl="0" indent="-22860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b="1" dirty="0">
                <a:solidFill>
                  <a:srgbClr val="C00000"/>
                </a:solidFill>
              </a:rPr>
              <a:t>Mentoring indywidualny </a:t>
            </a:r>
            <a:r>
              <a:rPr lang="pl-PL" sz="1800" dirty="0"/>
              <a:t>- trwający od kilku </a:t>
            </a:r>
            <a:br>
              <a:rPr lang="pl-PL" sz="1800" dirty="0"/>
            </a:br>
            <a:r>
              <a:rPr lang="pl-PL" sz="1800" dirty="0"/>
              <a:t>do kilkunastu spotkań z wybraną Mentorką/wybranym Mentorem</a:t>
            </a:r>
            <a:endParaRPr sz="1800" dirty="0"/>
          </a:p>
          <a:p>
            <a:pPr marL="22860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b="1" dirty="0">
                <a:solidFill>
                  <a:srgbClr val="C00000"/>
                </a:solidFill>
              </a:rPr>
              <a:t>Mentoring grupowy </a:t>
            </a:r>
            <a:r>
              <a:rPr lang="pl-PL" sz="1800" dirty="0"/>
              <a:t>- spotkanie </a:t>
            </a:r>
            <a:br>
              <a:rPr lang="pl-PL" sz="1800" dirty="0"/>
            </a:br>
            <a:r>
              <a:rPr lang="pl-PL" sz="1800" dirty="0"/>
              <a:t>z Mentorkami/Mentorami w kilka osób </a:t>
            </a:r>
            <a:endParaRPr sz="1800" dirty="0"/>
          </a:p>
          <a:p>
            <a:pPr marL="22860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b="1" dirty="0" err="1">
                <a:solidFill>
                  <a:srgbClr val="C00000"/>
                </a:solidFill>
              </a:rPr>
              <a:t>Speed</a:t>
            </a:r>
            <a:r>
              <a:rPr lang="pl-PL" sz="1800" b="1" dirty="0">
                <a:solidFill>
                  <a:srgbClr val="C00000"/>
                </a:solidFill>
              </a:rPr>
              <a:t> mentoring </a:t>
            </a:r>
            <a:r>
              <a:rPr lang="pl-PL" sz="1800" dirty="0"/>
              <a:t>- seria krótkich rozmów </a:t>
            </a:r>
            <a:br>
              <a:rPr lang="pl-PL" sz="1800" dirty="0"/>
            </a:br>
            <a:r>
              <a:rPr lang="pl-PL" sz="1800" dirty="0"/>
              <a:t>z różnymi Mentorkami/Mentorami</a:t>
            </a:r>
            <a:endParaRPr sz="1800" dirty="0"/>
          </a:p>
          <a:p>
            <a:pPr marL="22860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b="1" dirty="0">
                <a:solidFill>
                  <a:srgbClr val="C00000"/>
                </a:solidFill>
              </a:rPr>
              <a:t>Peer mentoring </a:t>
            </a:r>
            <a:r>
              <a:rPr lang="pl-PL" sz="1800" dirty="0"/>
              <a:t>- mentoring koleżeński, z osobą mającą podobne doświadczenia lub wiedzę</a:t>
            </a:r>
            <a:endParaRPr sz="1800" dirty="0"/>
          </a:p>
        </p:txBody>
      </p:sp>
      <p:pic>
        <p:nvPicPr>
          <p:cNvPr id="111" name="Google Shape;111;p35" descr="A picture containing vector graphics, silhouette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7439" y="1408113"/>
            <a:ext cx="4925749" cy="4925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36"/>
          <p:cNvSpPr txBox="1">
            <a:spLocks noGrp="1"/>
          </p:cNvSpPr>
          <p:nvPr>
            <p:ph type="title"/>
          </p:nvPr>
        </p:nvSpPr>
        <p:spPr>
          <a:xfrm>
            <a:off x="658813" y="1169117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>
                <a:ea typeface="Calibri"/>
                <a:cs typeface="Calibri"/>
                <a:sym typeface="Calibri"/>
              </a:rPr>
              <a:t>Mentoring a coaching</a:t>
            </a:r>
            <a:endParaRPr sz="2400" dirty="0"/>
          </a:p>
        </p:txBody>
      </p:sp>
      <p:sp>
        <p:nvSpPr>
          <p:cNvPr id="117" name="Google Shape;117;p36"/>
          <p:cNvSpPr/>
          <p:nvPr/>
        </p:nvSpPr>
        <p:spPr>
          <a:xfrm>
            <a:off x="6454682" y="3757447"/>
            <a:ext cx="3500400" cy="4149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9125" tIns="79125" rIns="79125" bIns="791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l-PL" sz="14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DZIELI SIĘ UMIEJĘTNOŚCIAMI</a:t>
            </a:r>
            <a:endParaRPr sz="1400" b="0" i="0" u="none" strike="noStrike" cap="none" dirty="0"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36"/>
          <p:cNvSpPr/>
          <p:nvPr/>
        </p:nvSpPr>
        <p:spPr>
          <a:xfrm>
            <a:off x="2223920" y="3752727"/>
            <a:ext cx="3500400" cy="414900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9125" tIns="79125" rIns="79125" bIns="791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l-PL" sz="14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DZIELI SIĘ DOŚWIADCZENIEM</a:t>
            </a:r>
            <a:endParaRPr sz="1400" b="0" i="0" u="none" strike="noStrike" cap="none" dirty="0"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19" name="Google Shape;119;p36"/>
          <p:cNvSpPr/>
          <p:nvPr/>
        </p:nvSpPr>
        <p:spPr>
          <a:xfrm>
            <a:off x="6454682" y="4322216"/>
            <a:ext cx="3500400" cy="4149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9125" tIns="79125" rIns="79125" bIns="791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l-PL" sz="14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TOWARZYSZY W ODKRYWANIU SIEBIE</a:t>
            </a:r>
            <a:endParaRPr sz="1400" b="0" i="0" u="none" strike="noStrike" cap="none" dirty="0"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20" name="Google Shape;120;p36"/>
          <p:cNvSpPr/>
          <p:nvPr/>
        </p:nvSpPr>
        <p:spPr>
          <a:xfrm>
            <a:off x="2223920" y="4317496"/>
            <a:ext cx="3500400" cy="414900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9125" tIns="79125" rIns="79125" bIns="791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l-PL" sz="14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JEST EKSPERTEM</a:t>
            </a:r>
            <a:endParaRPr sz="1400" b="0" i="0" u="none" strike="noStrike" cap="none" dirty="0"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36"/>
          <p:cNvSpPr/>
          <p:nvPr/>
        </p:nvSpPr>
        <p:spPr>
          <a:xfrm>
            <a:off x="6454682" y="4886985"/>
            <a:ext cx="3500400" cy="4149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9125" tIns="79125" rIns="79125" bIns="791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l-PL" sz="14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POMAGA ODKRYĆ TALENT</a:t>
            </a:r>
            <a:endParaRPr sz="1400" b="0" i="0" u="none" strike="noStrike" cap="none" dirty="0"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22" name="Google Shape;122;p36"/>
          <p:cNvSpPr/>
          <p:nvPr/>
        </p:nvSpPr>
        <p:spPr>
          <a:xfrm>
            <a:off x="2223920" y="4882277"/>
            <a:ext cx="3500400" cy="414900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9125" tIns="79125" rIns="79125" bIns="791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l-PL" sz="14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POMAGA ZREALIZOWAĆ CEL</a:t>
            </a:r>
            <a:endParaRPr sz="1400" b="0" i="0" u="none" strike="noStrike" cap="none" dirty="0"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23" name="Google Shape;123;p36"/>
          <p:cNvSpPr/>
          <p:nvPr/>
        </p:nvSpPr>
        <p:spPr>
          <a:xfrm>
            <a:off x="2223920" y="3157480"/>
            <a:ext cx="3500400" cy="414900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9125" tIns="79125" rIns="79125" bIns="791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l-PL" sz="14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WSPIERA</a:t>
            </a:r>
            <a:endParaRPr sz="1600" b="0" i="0" u="none" strike="noStrike" cap="none" dirty="0"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24" name="Google Shape;124;p36"/>
          <p:cNvSpPr/>
          <p:nvPr/>
        </p:nvSpPr>
        <p:spPr>
          <a:xfrm>
            <a:off x="6454682" y="3157480"/>
            <a:ext cx="3500400" cy="4149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9125" tIns="79125" rIns="79125" bIns="79125" anchor="ctr" anchorCtr="0">
            <a:noAutofit/>
          </a:bodyPr>
          <a:lstStyle/>
          <a:p>
            <a:pPr marL="0" marR="0" lvl="0" indent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l-PL" sz="14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ZADAJE PYTANIA</a:t>
            </a:r>
            <a:endParaRPr sz="1400" b="0" i="0" u="none" strike="noStrike" cap="none" dirty="0"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25" name="Google Shape;125;p36"/>
          <p:cNvSpPr txBox="1"/>
          <p:nvPr/>
        </p:nvSpPr>
        <p:spPr>
          <a:xfrm>
            <a:off x="3308720" y="2462899"/>
            <a:ext cx="13308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l-PL" sz="2000" b="1" i="0" u="none" strike="noStrike" cap="none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Mentor</a:t>
            </a:r>
            <a:endParaRPr sz="2400" b="0" i="0" u="none" strike="noStrike" cap="none" dirty="0">
              <a:solidFill>
                <a:srgbClr val="C0000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26" name="Google Shape;126;p36"/>
          <p:cNvSpPr txBox="1"/>
          <p:nvPr/>
        </p:nvSpPr>
        <p:spPr>
          <a:xfrm>
            <a:off x="7539482" y="2462899"/>
            <a:ext cx="1330800" cy="40006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2000"/>
              <a:buFont typeface="Arial"/>
              <a:buNone/>
            </a:pPr>
            <a:r>
              <a:rPr lang="pl-PL" sz="2000" b="1" i="0" u="none" strike="noStrike" cap="none" dirty="0" err="1">
                <a:solidFill>
                  <a:srgbClr val="000000"/>
                </a:solidFill>
                <a:latin typeface="+mj-lt"/>
                <a:ea typeface="Calibri"/>
                <a:cs typeface="Calibri"/>
                <a:sym typeface="Calibri"/>
              </a:rPr>
              <a:t>Coach</a:t>
            </a:r>
            <a:endParaRPr sz="2400" b="0" i="0" u="none" strike="noStrike" cap="none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127" name="Google Shape;127;p36" descr="A group of people holding signs&#10;&#10;Description automatically generated with low confidence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812" y="1560823"/>
            <a:ext cx="1978807" cy="2606792"/>
          </a:xfrm>
          <a:prstGeom prst="rect">
            <a:avLst/>
          </a:prstGeom>
          <a:noFill/>
          <a:ln>
            <a:noFill/>
          </a:ln>
        </p:spPr>
      </p:pic>
      <p:pic>
        <p:nvPicPr>
          <p:cNvPr id="128" name="Google Shape;128;p36" descr="A group of people holding signs&#10;&#10;Description automatically generated with low confidence"/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685725" y="1700214"/>
            <a:ext cx="1847463" cy="275949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Google Shape;133;p37"/>
          <p:cNvSpPr txBox="1">
            <a:spLocks noGrp="1"/>
          </p:cNvSpPr>
          <p:nvPr>
            <p:ph type="title"/>
          </p:nvPr>
        </p:nvSpPr>
        <p:spPr>
          <a:xfrm>
            <a:off x="658811" y="1111250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>
                <a:ea typeface="Calibri"/>
                <a:cs typeface="Calibri"/>
                <a:sym typeface="Calibri"/>
              </a:rPr>
              <a:t>Oczekiwania wobec Mentorki/Mentora</a:t>
            </a:r>
            <a:endParaRPr sz="2400" b="1" dirty="0"/>
          </a:p>
        </p:txBody>
      </p:sp>
      <p:sp>
        <p:nvSpPr>
          <p:cNvPr id="134" name="Google Shape;134;p37"/>
          <p:cNvSpPr txBox="1">
            <a:spLocks noGrp="1"/>
          </p:cNvSpPr>
          <p:nvPr>
            <p:ph type="body" idx="1"/>
          </p:nvPr>
        </p:nvSpPr>
        <p:spPr>
          <a:xfrm>
            <a:off x="1094232" y="2360876"/>
            <a:ext cx="5365752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457200" lvl="0" indent="-374650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Pts val="2400"/>
              <a:buFont typeface="Arial"/>
              <a:buChar char="•"/>
            </a:pPr>
            <a:r>
              <a:rPr lang="pl-PL" sz="1800" dirty="0"/>
              <a:t>Mentorka/Mentor nie odpowiada </a:t>
            </a:r>
            <a:br>
              <a:rPr lang="pl-PL" sz="1800" dirty="0"/>
            </a:br>
            <a:r>
              <a:rPr lang="pl-PL" sz="1800" dirty="0"/>
              <a:t>za całościowe wyniki pracy </a:t>
            </a:r>
            <a:r>
              <a:rPr lang="pl-PL" sz="1800" dirty="0" err="1"/>
              <a:t>Mentee</a:t>
            </a:r>
            <a:r>
              <a:rPr lang="pl-PL" sz="1800" dirty="0"/>
              <a:t>, rezultaty biznesowe i osiągnięcie celów, jakie sobie postawił</a:t>
            </a:r>
            <a:endParaRPr sz="1800" dirty="0"/>
          </a:p>
          <a:p>
            <a:pPr marL="457200" lvl="0" indent="-374650" rtl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2400"/>
              <a:buFont typeface="Arial"/>
              <a:buChar char="•"/>
            </a:pPr>
            <a:r>
              <a:rPr lang="pl-PL" sz="1800" dirty="0"/>
              <a:t>Mentorka/Mentor dzieli się swoim doświadczeniem biznesowym, ale nie jest ekspertem w każdej dziedzinie</a:t>
            </a:r>
            <a:endParaRPr sz="1800" dirty="0"/>
          </a:p>
          <a:p>
            <a:pPr marL="457200" lvl="0" indent="-374650" rtl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2400"/>
              <a:buFont typeface="Arial"/>
              <a:buChar char="•"/>
            </a:pPr>
            <a:r>
              <a:rPr lang="pl-PL" sz="1800" dirty="0"/>
              <a:t>Mentorka/Mentor nie podaje gotowych rozwiązań</a:t>
            </a:r>
            <a:endParaRPr sz="1800" dirty="0"/>
          </a:p>
        </p:txBody>
      </p:sp>
      <p:pic>
        <p:nvPicPr>
          <p:cNvPr id="3" name="Picture 2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21AFDAB5-6E13-E558-3DF2-DD5145FD97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31864" y="1932251"/>
            <a:ext cx="4565904" cy="4089138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2b07b9ffe2_0_71"/>
          <p:cNvSpPr/>
          <p:nvPr/>
        </p:nvSpPr>
        <p:spPr>
          <a:xfrm>
            <a:off x="6167437" y="1957325"/>
            <a:ext cx="5365763" cy="622532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9125" tIns="79125" rIns="79125" bIns="791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l-PL" sz="1400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Wiem, na czym polega praca w procesie </a:t>
            </a:r>
            <a:r>
              <a:rPr lang="pl-PL" sz="1400" dirty="0" err="1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mentoringowym</a:t>
            </a:r>
            <a:r>
              <a:rPr lang="pl-PL" sz="1400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br>
              <a:rPr lang="pl-PL" sz="1400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pl-PL" sz="1400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oraz w jaki sposób budować i podtrzymywać motywację </a:t>
            </a:r>
            <a:r>
              <a:rPr lang="pl-PL" sz="1400" dirty="0" err="1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Mentee</a:t>
            </a:r>
            <a:endParaRPr sz="1400" b="0" i="0" u="none" strike="noStrike" cap="none" dirty="0">
              <a:solidFill>
                <a:schemeClr val="tx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42" name="Google Shape;142;g12b07b9ffe2_0_71"/>
          <p:cNvSpPr/>
          <p:nvPr/>
        </p:nvSpPr>
        <p:spPr>
          <a:xfrm>
            <a:off x="6167437" y="2786243"/>
            <a:ext cx="5365763" cy="622532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9125" tIns="79125" rIns="79125" bIns="791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l-PL" sz="1400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Mam świadomość swoich mocnych stron i ograniczeń</a:t>
            </a:r>
            <a:endParaRPr sz="1400" b="0" i="0" u="none" strike="noStrike" cap="none" dirty="0">
              <a:solidFill>
                <a:schemeClr val="tx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43" name="Google Shape;143;g12b07b9ffe2_0_71"/>
          <p:cNvSpPr/>
          <p:nvPr/>
        </p:nvSpPr>
        <p:spPr>
          <a:xfrm>
            <a:off x="6167437" y="3615161"/>
            <a:ext cx="5365763" cy="622532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9125" tIns="79125" rIns="79125" bIns="791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l-PL" sz="1400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Znam osoby, które podobnie do mnie chcą się rozwijać i dzielić swoim doświadczeniem</a:t>
            </a:r>
            <a:endParaRPr sz="1400" b="0" i="0" u="none" strike="noStrike" cap="none" dirty="0">
              <a:solidFill>
                <a:schemeClr val="tx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44" name="Google Shape;144;g12b07b9ffe2_0_71"/>
          <p:cNvSpPr/>
          <p:nvPr/>
        </p:nvSpPr>
        <p:spPr>
          <a:xfrm>
            <a:off x="6167437" y="4444079"/>
            <a:ext cx="5365763" cy="622532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9125" tIns="79125" rIns="79125" bIns="791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l-PL" sz="1400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Wiem, czym jest i czemu służy mentoring, znam różnorodne techniki pracy z </a:t>
            </a:r>
            <a:r>
              <a:rPr lang="pl-PL" sz="1400" dirty="0" err="1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Mentee</a:t>
            </a:r>
            <a:endParaRPr sz="1400" b="0" i="0" u="none" strike="noStrike" cap="none" dirty="0">
              <a:solidFill>
                <a:schemeClr val="tx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sp>
        <p:nvSpPr>
          <p:cNvPr id="145" name="Google Shape;145;g12b07b9ffe2_0_71"/>
          <p:cNvSpPr/>
          <p:nvPr/>
        </p:nvSpPr>
        <p:spPr>
          <a:xfrm>
            <a:off x="6167437" y="5373039"/>
            <a:ext cx="5365763" cy="622532"/>
          </a:xfrm>
          <a:prstGeom prst="rect">
            <a:avLst/>
          </a:prstGeom>
          <a:noFill/>
          <a:ln w="28575" cap="flat" cmpd="sng">
            <a:solidFill>
              <a:srgbClr val="C00000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79125" tIns="79125" rIns="79125" bIns="79125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Arial"/>
              <a:buNone/>
            </a:pPr>
            <a:r>
              <a:rPr lang="pl-PL" sz="1400" dirty="0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Wiem, jak wygląda struktura sesji i procesu </a:t>
            </a:r>
            <a:r>
              <a:rPr lang="pl-PL" sz="1400" dirty="0" err="1">
                <a:solidFill>
                  <a:schemeClr val="tx1"/>
                </a:solidFill>
                <a:latin typeface="+mj-lt"/>
                <a:ea typeface="Calibri"/>
                <a:cs typeface="Calibri"/>
                <a:sym typeface="Calibri"/>
              </a:rPr>
              <a:t>mentoringowego</a:t>
            </a:r>
            <a:endParaRPr sz="1400" b="0" i="0" u="none" strike="noStrike" cap="none" dirty="0">
              <a:solidFill>
                <a:schemeClr val="tx1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4" name="Picture 3" descr="Text&#10;&#10;Description automatically generated">
            <a:extLst>
              <a:ext uri="{FF2B5EF4-FFF2-40B4-BE49-F238E27FC236}">
                <a16:creationId xmlns:a16="http://schemas.microsoft.com/office/drawing/2014/main" id="{E4665AE0-6DE7-9C63-9F67-8CAEBA4895A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80160" y="1890296"/>
            <a:ext cx="4512755" cy="4105275"/>
          </a:xfrm>
          <a:prstGeom prst="rect">
            <a:avLst/>
          </a:prstGeom>
        </p:spPr>
      </p:pic>
      <p:sp>
        <p:nvSpPr>
          <p:cNvPr id="11" name="Google Shape;133;p37">
            <a:extLst>
              <a:ext uri="{FF2B5EF4-FFF2-40B4-BE49-F238E27FC236}">
                <a16:creationId xmlns:a16="http://schemas.microsoft.com/office/drawing/2014/main" id="{9261545C-97F5-60F2-27D2-F2D09B087128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8825" y="1118760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>
                <a:ea typeface="Calibri"/>
                <a:cs typeface="Calibri"/>
                <a:sym typeface="Calibri"/>
              </a:rPr>
              <a:t>Warto być Mentorką/Mentorem</a:t>
            </a:r>
            <a:endParaRPr sz="2400" b="1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8"/>
          <p:cNvSpPr txBox="1">
            <a:spLocks noGrp="1"/>
          </p:cNvSpPr>
          <p:nvPr>
            <p:ph type="title"/>
          </p:nvPr>
        </p:nvSpPr>
        <p:spPr>
          <a:xfrm>
            <a:off x="658811" y="1125538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>
                <a:ea typeface="Calibri"/>
                <a:cs typeface="Calibri"/>
                <a:sym typeface="Calibri"/>
              </a:rPr>
              <a:t>Co może zrobić </a:t>
            </a:r>
            <a:r>
              <a:rPr lang="pl-PL" sz="2400" b="1" dirty="0" err="1">
                <a:ea typeface="Calibri"/>
                <a:cs typeface="Calibri"/>
                <a:sym typeface="Calibri"/>
              </a:rPr>
              <a:t>Mentee</a:t>
            </a:r>
            <a:r>
              <a:rPr lang="pl-PL" sz="2400" b="1" dirty="0">
                <a:ea typeface="Calibri"/>
                <a:cs typeface="Calibri"/>
                <a:sym typeface="Calibri"/>
              </a:rPr>
              <a:t>, żeby spotkanie było udane?</a:t>
            </a:r>
            <a:endParaRPr sz="2400" b="1" dirty="0"/>
          </a:p>
        </p:txBody>
      </p:sp>
      <p:sp>
        <p:nvSpPr>
          <p:cNvPr id="151" name="Google Shape;151;p38"/>
          <p:cNvSpPr txBox="1">
            <a:spLocks noGrp="1"/>
          </p:cNvSpPr>
          <p:nvPr>
            <p:ph type="body" idx="1"/>
          </p:nvPr>
        </p:nvSpPr>
        <p:spPr>
          <a:xfrm>
            <a:off x="708817" y="1916113"/>
            <a:ext cx="5770564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457200" lvl="0" indent="-374650" algn="just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Pts val="2300"/>
              <a:buFont typeface="Arial"/>
              <a:buChar char="•"/>
            </a:pP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Przygotować się do sesji </a:t>
            </a:r>
            <a:r>
              <a:rPr lang="pl-PL" sz="1800" dirty="0" err="1">
                <a:latin typeface="+mj-lt"/>
                <a:ea typeface="Calibri"/>
                <a:cs typeface="Calibri"/>
                <a:sym typeface="Calibri"/>
              </a:rPr>
              <a:t>mentoringowej</a:t>
            </a: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 (przygotować </a:t>
            </a:r>
            <a:r>
              <a:rPr lang="pl-PL" sz="1800" dirty="0" err="1">
                <a:latin typeface="+mj-lt"/>
                <a:ea typeface="Calibri"/>
                <a:cs typeface="Calibri"/>
                <a:sym typeface="Calibri"/>
              </a:rPr>
              <a:t>case</a:t>
            </a: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, konkretne pytania, nurtujące zagadnienia)</a:t>
            </a:r>
            <a:endParaRPr sz="1800" dirty="0">
              <a:latin typeface="+mj-lt"/>
            </a:endParaRPr>
          </a:p>
          <a:p>
            <a:pPr marL="457200" lvl="0" indent="-374650" algn="just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2300"/>
              <a:buFont typeface="Arial"/>
              <a:buChar char="•"/>
            </a:pP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Ustalić i nazwać cel bądź cele, z jakimi przychodzi na sesję z Mentorką/Mentorem</a:t>
            </a:r>
            <a:endParaRPr sz="1800" dirty="0">
              <a:latin typeface="+mj-lt"/>
            </a:endParaRPr>
          </a:p>
          <a:p>
            <a:pPr marL="457200" lvl="0" indent="-374650" algn="just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2300"/>
              <a:buFont typeface="Arial"/>
              <a:buChar char="•"/>
            </a:pP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Być otwartym na perspektywę Mentorki/Mentora</a:t>
            </a:r>
            <a:endParaRPr sz="1800" dirty="0">
              <a:latin typeface="+mj-lt"/>
            </a:endParaRPr>
          </a:p>
          <a:p>
            <a:pPr marL="457200" lvl="0" indent="-374650" algn="just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2300"/>
              <a:buFont typeface="Arial"/>
              <a:buChar char="•"/>
            </a:pP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Być zaangażowanym podczas spotkania, okazać szacunek dla doświadczenia Mentorki/Mentora</a:t>
            </a:r>
            <a:endParaRPr sz="1800" dirty="0">
              <a:latin typeface="+mj-lt"/>
            </a:endParaRPr>
          </a:p>
        </p:txBody>
      </p:sp>
      <p:pic>
        <p:nvPicPr>
          <p:cNvPr id="3" name="Picture 2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AED58EC5-7F63-82DA-4120-6E0E9DBDA5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44640" y="1916113"/>
            <a:ext cx="4328160" cy="4089138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p39"/>
          <p:cNvSpPr txBox="1">
            <a:spLocks noGrp="1"/>
          </p:cNvSpPr>
          <p:nvPr>
            <p:ph type="title"/>
          </p:nvPr>
        </p:nvSpPr>
        <p:spPr>
          <a:xfrm>
            <a:off x="658812" y="1118394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>
                <a:ea typeface="Calibri"/>
                <a:cs typeface="Calibri"/>
                <a:sym typeface="Calibri"/>
              </a:rPr>
              <a:t>Zasady łączenia w pary </a:t>
            </a:r>
            <a:r>
              <a:rPr lang="pl-PL" sz="2400" b="1" dirty="0" err="1">
                <a:ea typeface="Calibri"/>
                <a:cs typeface="Calibri"/>
                <a:sym typeface="Calibri"/>
              </a:rPr>
              <a:t>mentoringowe</a:t>
            </a:r>
            <a:endParaRPr sz="2400" b="1" dirty="0"/>
          </a:p>
        </p:txBody>
      </p:sp>
      <p:sp>
        <p:nvSpPr>
          <p:cNvPr id="157" name="Google Shape;157;p39"/>
          <p:cNvSpPr txBox="1">
            <a:spLocks noGrp="1"/>
          </p:cNvSpPr>
          <p:nvPr>
            <p:ph type="body" idx="1"/>
          </p:nvPr>
        </p:nvSpPr>
        <p:spPr>
          <a:xfrm>
            <a:off x="658812" y="3023897"/>
            <a:ext cx="3391695" cy="24423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b" anchorCtr="0">
            <a:normAutofit/>
          </a:bodyPr>
          <a:lstStyle/>
          <a:p>
            <a:pPr marL="50800" lvl="0" indent="0" algn="l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800"/>
              <a:buNone/>
            </a:pP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W procesie </a:t>
            </a:r>
            <a:r>
              <a:rPr lang="pl-PL" sz="18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kojarzenia </a:t>
            </a:r>
            <a:r>
              <a:rPr lang="pl-PL" sz="1800" b="1" dirty="0" err="1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Mentee</a:t>
            </a:r>
            <a:r>
              <a:rPr lang="pl-PL" sz="18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 z Mentorką </a:t>
            </a:r>
            <a:br>
              <a:rPr lang="pl-PL" sz="18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pl-PL" sz="18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lub Mentorem </a:t>
            </a: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obowiązuje zasada dobrowolności </a:t>
            </a:r>
            <a:r>
              <a:rPr lang="pl-PL" sz="1800" dirty="0">
                <a:latin typeface="+mj-lt"/>
              </a:rPr>
              <a:t>i </a:t>
            </a: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wzajemnego dopasowania według kompetencji Mentorki/Mentora </a:t>
            </a:r>
            <a:r>
              <a:rPr lang="pl-PL" sz="1800" dirty="0">
                <a:latin typeface="+mj-lt"/>
              </a:rPr>
              <a:t>i </a:t>
            </a: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potrzeb </a:t>
            </a:r>
            <a:r>
              <a:rPr lang="pl-PL" sz="1800" dirty="0" err="1">
                <a:latin typeface="+mj-lt"/>
                <a:ea typeface="Calibri"/>
                <a:cs typeface="Calibri"/>
                <a:sym typeface="Calibri"/>
              </a:rPr>
              <a:t>Mentee</a:t>
            </a: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.</a:t>
            </a:r>
            <a:endParaRPr sz="1800" dirty="0">
              <a:latin typeface="+mj-lt"/>
            </a:endParaRPr>
          </a:p>
        </p:txBody>
      </p:sp>
      <p:sp>
        <p:nvSpPr>
          <p:cNvPr id="158" name="Google Shape;158;p39"/>
          <p:cNvSpPr txBox="1">
            <a:spLocks noGrp="1"/>
          </p:cNvSpPr>
          <p:nvPr>
            <p:ph type="body" idx="2"/>
          </p:nvPr>
        </p:nvSpPr>
        <p:spPr>
          <a:xfrm>
            <a:off x="8126282" y="3156056"/>
            <a:ext cx="3321184" cy="217805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0000" tIns="45700" rIns="91425" bIns="45700" anchor="b" anchorCtr="0">
            <a:normAutofit/>
          </a:bodyPr>
          <a:lstStyle/>
          <a:p>
            <a:pPr marL="50800" lvl="0" indent="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800"/>
              <a:buNone/>
            </a:pP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W procesie </a:t>
            </a:r>
            <a:r>
              <a:rPr lang="pl-PL" sz="1800" b="1" dirty="0" err="1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speed</a:t>
            </a:r>
            <a:r>
              <a:rPr lang="pl-PL" sz="18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 mentoringu </a:t>
            </a:r>
            <a:r>
              <a:rPr lang="pl-PL" sz="1800" dirty="0" err="1">
                <a:latin typeface="+mj-lt"/>
                <a:ea typeface="Calibri"/>
                <a:cs typeface="Calibri"/>
                <a:sym typeface="Calibri"/>
              </a:rPr>
              <a:t>Mentee</a:t>
            </a: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 korzysta z doświadczenia wielu Mentorek i Mentorów podczas procesu. Nie jest połączony </a:t>
            </a:r>
            <a:br>
              <a:rPr lang="pl-PL" sz="1800" dirty="0">
                <a:latin typeface="+mj-lt"/>
                <a:ea typeface="Calibri"/>
                <a:cs typeface="Calibri"/>
                <a:sym typeface="Calibri"/>
              </a:rPr>
            </a:b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w relację </a:t>
            </a:r>
            <a:r>
              <a:rPr lang="pl-PL" sz="1800" dirty="0">
                <a:latin typeface="+mj-lt"/>
              </a:rPr>
              <a:t>z </a:t>
            </a: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wybraną Mentorką lub Mentorem.</a:t>
            </a:r>
            <a:endParaRPr sz="1800" dirty="0">
              <a:latin typeface="+mj-lt"/>
            </a:endParaRPr>
          </a:p>
        </p:txBody>
      </p:sp>
      <p:pic>
        <p:nvPicPr>
          <p:cNvPr id="9" name="Picture 8" descr="A group of people wearing clothing&#10;&#10;Description automatically generated with medium confidence">
            <a:extLst>
              <a:ext uri="{FF2B5EF4-FFF2-40B4-BE49-F238E27FC236}">
                <a16:creationId xmlns:a16="http://schemas.microsoft.com/office/drawing/2014/main" id="{54AFC1F0-A70C-6491-4115-A269A505C30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91712" y="2602888"/>
            <a:ext cx="4179884" cy="3284388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0"/>
          <p:cNvSpPr txBox="1">
            <a:spLocks noGrp="1"/>
          </p:cNvSpPr>
          <p:nvPr>
            <p:ph type="title"/>
          </p:nvPr>
        </p:nvSpPr>
        <p:spPr>
          <a:xfrm>
            <a:off x="658814" y="1125538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>
                <a:ea typeface="Calibri"/>
                <a:cs typeface="Calibri"/>
                <a:sym typeface="Calibri"/>
              </a:rPr>
              <a:t>Co cechuje efektywną relację </a:t>
            </a:r>
            <a:r>
              <a:rPr lang="pl-PL" sz="2400" b="1" dirty="0" err="1">
                <a:ea typeface="Calibri"/>
                <a:cs typeface="Calibri"/>
                <a:sym typeface="Calibri"/>
              </a:rPr>
              <a:t>mentoringową</a:t>
            </a:r>
            <a:r>
              <a:rPr lang="pl-PL" sz="2400" b="1" dirty="0">
                <a:ea typeface="Calibri"/>
                <a:cs typeface="Calibri"/>
                <a:sym typeface="Calibri"/>
              </a:rPr>
              <a:t>?</a:t>
            </a:r>
            <a:endParaRPr sz="2400" b="1" dirty="0"/>
          </a:p>
        </p:txBody>
      </p:sp>
      <p:sp>
        <p:nvSpPr>
          <p:cNvPr id="166" name="Google Shape;166;p40"/>
          <p:cNvSpPr txBox="1">
            <a:spLocks noGrp="1"/>
          </p:cNvSpPr>
          <p:nvPr>
            <p:ph type="body" idx="2"/>
          </p:nvPr>
        </p:nvSpPr>
        <p:spPr>
          <a:xfrm>
            <a:off x="6167435" y="2678477"/>
            <a:ext cx="5365752" cy="4085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Jasne role i oczekiwania obu stron relacji </a:t>
            </a:r>
            <a:endParaRPr sz="1800" dirty="0">
              <a:latin typeface="+mj-lt"/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Dobra dwukierunkowa komunikacja </a:t>
            </a:r>
            <a:endParaRPr sz="1800" dirty="0">
              <a:latin typeface="+mj-lt"/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Wysoki poziom zaufania, zwłaszcza związany </a:t>
            </a:r>
            <a:br>
              <a:rPr lang="pl-PL" sz="1800" dirty="0">
                <a:latin typeface="+mj-lt"/>
                <a:ea typeface="Calibri"/>
                <a:cs typeface="Calibri"/>
                <a:sym typeface="Calibri"/>
              </a:rPr>
            </a:b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z poufnością danych firmowych </a:t>
            </a:r>
            <a:endParaRPr sz="1800" dirty="0">
              <a:latin typeface="+mj-lt"/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Jasne zasady przebiegu spotkań i planowania działań, wynikających z potrzeb </a:t>
            </a:r>
            <a:r>
              <a:rPr lang="pl-PL" sz="1800" dirty="0" err="1">
                <a:latin typeface="+mj-lt"/>
                <a:ea typeface="Calibri"/>
                <a:cs typeface="Calibri"/>
                <a:sym typeface="Calibri"/>
              </a:rPr>
              <a:t>Mentee</a:t>
            </a: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 </a:t>
            </a:r>
            <a:br>
              <a:rPr lang="pl-PL" sz="1800" dirty="0">
                <a:latin typeface="+mj-lt"/>
                <a:ea typeface="Calibri"/>
                <a:cs typeface="Calibri"/>
                <a:sym typeface="Calibri"/>
              </a:rPr>
            </a:b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i możliwości Mentorki/Mentora</a:t>
            </a:r>
            <a:endParaRPr sz="1800" dirty="0">
              <a:latin typeface="+mj-lt"/>
            </a:endParaRPr>
          </a:p>
          <a:p>
            <a:pPr marL="342900" lvl="0" indent="-342900" algn="l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>
                <a:latin typeface="+mj-lt"/>
                <a:ea typeface="Calibri"/>
                <a:cs typeface="Calibri"/>
                <a:sym typeface="Calibri"/>
              </a:rPr>
              <a:t>Zaangażowanie obu stron, Mentorek/Mentorów i </a:t>
            </a:r>
            <a:r>
              <a:rPr lang="pl-PL" sz="1800" dirty="0" err="1">
                <a:latin typeface="+mj-lt"/>
                <a:ea typeface="Calibri"/>
                <a:cs typeface="Calibri"/>
                <a:sym typeface="Calibri"/>
              </a:rPr>
              <a:t>Mentee</a:t>
            </a:r>
            <a:endParaRPr sz="1800" dirty="0">
              <a:latin typeface="+mj-lt"/>
              <a:ea typeface="Calibri"/>
              <a:cs typeface="Calibri"/>
              <a:sym typeface="Calibri"/>
            </a:endParaRPr>
          </a:p>
          <a:p>
            <a:pPr marL="508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endParaRPr sz="1800" dirty="0">
              <a:latin typeface="+mj-lt"/>
            </a:endParaRPr>
          </a:p>
        </p:txBody>
      </p:sp>
      <p:pic>
        <p:nvPicPr>
          <p:cNvPr id="3" name="Picture 2" descr="A picture containing text, queen, vector graphics&#10;&#10;Description automatically generated">
            <a:extLst>
              <a:ext uri="{FF2B5EF4-FFF2-40B4-BE49-F238E27FC236}">
                <a16:creationId xmlns:a16="http://schemas.microsoft.com/office/drawing/2014/main" id="{E9F01541-7BFB-44B4-AA0E-08D82A47C8B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8813" y="1931933"/>
            <a:ext cx="5266499" cy="408945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Google Shape;171;p41"/>
          <p:cNvSpPr txBox="1">
            <a:spLocks noGrp="1"/>
          </p:cNvSpPr>
          <p:nvPr>
            <p:ph type="title"/>
          </p:nvPr>
        </p:nvSpPr>
        <p:spPr>
          <a:xfrm>
            <a:off x="658811" y="1185070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>
                <a:ea typeface="Calibri"/>
                <a:cs typeface="Calibri"/>
                <a:sym typeface="Calibri"/>
              </a:rPr>
              <a:t>Narzędzia wspierające proces </a:t>
            </a:r>
            <a:r>
              <a:rPr lang="pl-PL" sz="2400" b="1" dirty="0" err="1">
                <a:ea typeface="Calibri"/>
                <a:cs typeface="Calibri"/>
                <a:sym typeface="Calibri"/>
              </a:rPr>
              <a:t>mentoringowy</a:t>
            </a:r>
            <a:endParaRPr sz="2400" b="1" dirty="0"/>
          </a:p>
        </p:txBody>
      </p:sp>
      <p:sp>
        <p:nvSpPr>
          <p:cNvPr id="172" name="Google Shape;172;p41"/>
          <p:cNvSpPr txBox="1">
            <a:spLocks noGrp="1"/>
          </p:cNvSpPr>
          <p:nvPr>
            <p:ph type="body" idx="1"/>
          </p:nvPr>
        </p:nvSpPr>
        <p:spPr>
          <a:xfrm>
            <a:off x="658811" y="1750220"/>
            <a:ext cx="5365752" cy="46505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457200" lvl="0" indent="-317500" algn="just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Pct val="59000"/>
              <a:buFont typeface="Arial"/>
              <a:buChar char="●"/>
            </a:pPr>
            <a:r>
              <a:rPr lang="pl-PL" sz="1600" b="1" dirty="0">
                <a:solidFill>
                  <a:srgbClr val="C00000"/>
                </a:solidFill>
                <a:latin typeface="+mj-lt"/>
              </a:rPr>
              <a:t>PLANOWANIE</a:t>
            </a:r>
            <a:r>
              <a:rPr lang="pl-PL" sz="1600" dirty="0">
                <a:solidFill>
                  <a:srgbClr val="000000"/>
                </a:solidFill>
                <a:latin typeface="+mj-lt"/>
                <a:ea typeface="Arial"/>
                <a:cs typeface="Arial"/>
                <a:sym typeface="Arial"/>
              </a:rPr>
              <a:t> - </a:t>
            </a:r>
            <a:r>
              <a:rPr lang="pl-PL" sz="1600" dirty="0">
                <a:latin typeface="+mj-lt"/>
              </a:rPr>
              <a:t>ustalanie wspólnych celów, strategii ich wdrożenia i ogólnych ram spotkań pozwala budować relację oraz wzmacniać zaufanie</a:t>
            </a:r>
            <a:endParaRPr sz="1600" dirty="0">
              <a:solidFill>
                <a:srgbClr val="000000"/>
              </a:solidFill>
              <a:latin typeface="+mj-lt"/>
              <a:ea typeface="Arial"/>
              <a:cs typeface="Arial"/>
              <a:sym typeface="Arial"/>
            </a:endParaRPr>
          </a:p>
          <a:p>
            <a:pPr marL="457200" lvl="0" indent="-304800" algn="just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Pct val="58823"/>
              <a:buFont typeface="Arial"/>
              <a:buChar char="●"/>
            </a:pPr>
            <a:r>
              <a:rPr lang="pl-PL" sz="1600" b="1" dirty="0">
                <a:solidFill>
                  <a:srgbClr val="C00000"/>
                </a:solidFill>
                <a:latin typeface="+mj-lt"/>
              </a:rPr>
              <a:t>REALIZACJA</a:t>
            </a:r>
            <a:r>
              <a:rPr lang="pl-PL" sz="1600" dirty="0">
                <a:latin typeface="+mj-lt"/>
              </a:rPr>
              <a:t> - na tym etapie cele i strategie stają się realnym planem działania</a:t>
            </a:r>
            <a:endParaRPr sz="1600" dirty="0">
              <a:latin typeface="+mj-lt"/>
            </a:endParaRPr>
          </a:p>
          <a:p>
            <a:pPr marL="457200" lvl="0" indent="-304800" algn="just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Pct val="58823"/>
              <a:buFont typeface="Arial"/>
              <a:buChar char="●"/>
            </a:pPr>
            <a:r>
              <a:rPr lang="pl-PL" sz="1600" b="1" dirty="0">
                <a:solidFill>
                  <a:srgbClr val="C00000"/>
                </a:solidFill>
                <a:latin typeface="+mj-lt"/>
              </a:rPr>
              <a:t>SPRAWDZANIE</a:t>
            </a:r>
            <a:r>
              <a:rPr lang="pl-PL" sz="1600" dirty="0">
                <a:latin typeface="+mj-lt"/>
              </a:rPr>
              <a:t> - monitorowanie postępów i realna ocena postępu procesu: Czy cele zostały osiągnięte, częściowo osiągnięte, nie zostały osiągnięte?</a:t>
            </a:r>
            <a:endParaRPr sz="1600" dirty="0">
              <a:latin typeface="+mj-lt"/>
            </a:endParaRPr>
          </a:p>
          <a:p>
            <a:pPr marL="457200" lvl="0" indent="-304800" algn="just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Pct val="58823"/>
              <a:buFont typeface="Arial"/>
              <a:buChar char="●"/>
            </a:pPr>
            <a:r>
              <a:rPr lang="pl-PL" sz="1600" b="1" dirty="0">
                <a:solidFill>
                  <a:srgbClr val="C00000"/>
                </a:solidFill>
                <a:latin typeface="+mj-lt"/>
              </a:rPr>
              <a:t>DZIAŁANIE</a:t>
            </a:r>
            <a:r>
              <a:rPr lang="pl-PL" sz="1600" dirty="0">
                <a:latin typeface="+mj-lt"/>
              </a:rPr>
              <a:t> - jeśli cele zostały osiągnięte, należy zastanowić się nad możliwością przeniesienia rezultatów i wniosków na inne obszary</a:t>
            </a:r>
            <a:endParaRPr sz="1600" dirty="0">
              <a:latin typeface="+mj-lt"/>
            </a:endParaRPr>
          </a:p>
        </p:txBody>
      </p:sp>
      <p:pic>
        <p:nvPicPr>
          <p:cNvPr id="3" name="Picture 2" descr="Diagram&#10;&#10;Description automatically generated with medium confidence">
            <a:extLst>
              <a:ext uri="{FF2B5EF4-FFF2-40B4-BE49-F238E27FC236}">
                <a16:creationId xmlns:a16="http://schemas.microsoft.com/office/drawing/2014/main" id="{177B3497-D016-C41C-4784-2253840493F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0672" y="1932251"/>
            <a:ext cx="4108704" cy="401167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p42"/>
          <p:cNvSpPr txBox="1">
            <a:spLocks noGrp="1"/>
          </p:cNvSpPr>
          <p:nvPr>
            <p:ph type="title"/>
          </p:nvPr>
        </p:nvSpPr>
        <p:spPr>
          <a:xfrm>
            <a:off x="658811" y="1139825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>
                <a:ea typeface="Calibri"/>
                <a:cs typeface="Calibri"/>
                <a:sym typeface="Calibri"/>
              </a:rPr>
              <a:t>Narzędzia wspierające mentoring - wybrane propozycje</a:t>
            </a:r>
            <a:endParaRPr sz="2400" b="1" dirty="0"/>
          </a:p>
        </p:txBody>
      </p:sp>
      <p:sp>
        <p:nvSpPr>
          <p:cNvPr id="179" name="Google Shape;179;p42"/>
          <p:cNvSpPr txBox="1">
            <a:spLocks noGrp="1"/>
          </p:cNvSpPr>
          <p:nvPr>
            <p:ph type="body" idx="2"/>
          </p:nvPr>
        </p:nvSpPr>
        <p:spPr>
          <a:xfrm>
            <a:off x="6167437" y="1806940"/>
            <a:ext cx="5365749" cy="4085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42545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300"/>
              <a:buChar char="•"/>
            </a:pPr>
            <a:r>
              <a:rPr lang="pl-PL" sz="2000" dirty="0"/>
              <a:t>GROW</a:t>
            </a:r>
            <a:endParaRPr sz="2000" dirty="0"/>
          </a:p>
          <a:p>
            <a:pPr marL="42545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300"/>
              <a:buChar char="•"/>
            </a:pPr>
            <a:r>
              <a:rPr lang="pl-PL" sz="2000" dirty="0"/>
              <a:t>CELE SMART</a:t>
            </a:r>
            <a:endParaRPr sz="2000" dirty="0"/>
          </a:p>
          <a:p>
            <a:pPr marL="42545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300"/>
              <a:buChar char="•"/>
            </a:pPr>
            <a:r>
              <a:rPr lang="pl-PL" sz="2000" dirty="0"/>
              <a:t>KOŁO ŻYCIA</a:t>
            </a:r>
            <a:endParaRPr sz="2000" dirty="0"/>
          </a:p>
          <a:p>
            <a:pPr marL="425450" lvl="0" indent="-342900" algn="l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Pts val="2300"/>
              <a:buChar char="•"/>
            </a:pPr>
            <a:r>
              <a:rPr lang="pl-PL" sz="2000" dirty="0"/>
              <a:t>MATRYCA EISENHOWERA</a:t>
            </a:r>
            <a:endParaRPr sz="2000" dirty="0"/>
          </a:p>
        </p:txBody>
      </p:sp>
      <p:pic>
        <p:nvPicPr>
          <p:cNvPr id="4" name="Picture 3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A8346676-2B31-F851-2583-C471A7931FB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4305" y="1916113"/>
            <a:ext cx="2883620" cy="410527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2"/>
          <p:cNvSpPr txBox="1">
            <a:spLocks noGrp="1"/>
          </p:cNvSpPr>
          <p:nvPr>
            <p:ph type="title"/>
          </p:nvPr>
        </p:nvSpPr>
        <p:spPr>
          <a:xfrm>
            <a:off x="658816" y="1080770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/>
              <a:t>Czego dowiesz się z podręcznika? </a:t>
            </a:r>
            <a:endParaRPr sz="2400" dirty="0"/>
          </a:p>
        </p:txBody>
      </p:sp>
      <p:sp>
        <p:nvSpPr>
          <p:cNvPr id="46" name="Google Shape;46;p2"/>
          <p:cNvSpPr txBox="1">
            <a:spLocks noGrp="1"/>
          </p:cNvSpPr>
          <p:nvPr>
            <p:ph type="body" idx="1"/>
          </p:nvPr>
        </p:nvSpPr>
        <p:spPr>
          <a:xfrm>
            <a:off x="658811" y="1932251"/>
            <a:ext cx="5365752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</a:pPr>
            <a:r>
              <a:rPr lang="pl-PL" sz="2000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CZĘŚĆ I </a:t>
            </a:r>
            <a:r>
              <a:rPr lang="pl-PL" sz="2000" dirty="0">
                <a:latin typeface="+mj-lt"/>
                <a:ea typeface="Calibri"/>
                <a:cs typeface="Calibri"/>
                <a:sym typeface="Calibri"/>
              </a:rPr>
              <a:t>– PODSTAWOWA WIEDZA O MENTORINGU</a:t>
            </a:r>
            <a:endParaRPr sz="2000" dirty="0">
              <a:latin typeface="+mj-lt"/>
            </a:endParaRPr>
          </a:p>
          <a:p>
            <a:pPr marL="0" lvl="0" indent="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SzPts val="2800"/>
              <a:buNone/>
            </a:pPr>
            <a:endParaRPr sz="1600" dirty="0">
              <a:latin typeface="+mj-lt"/>
              <a:ea typeface="Calibri"/>
              <a:cs typeface="Calibri"/>
              <a:sym typeface="Calibri"/>
            </a:endParaRPr>
          </a:p>
          <a:p>
            <a:pPr marL="472437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Arial"/>
              <a:buChar char="•"/>
            </a:pPr>
            <a:r>
              <a:rPr lang="pl-PL" sz="1200" dirty="0">
                <a:latin typeface="+mj-lt"/>
                <a:ea typeface="Calibri"/>
                <a:cs typeface="Calibri"/>
                <a:sym typeface="Calibri"/>
              </a:rPr>
              <a:t>Co to jest mentoring biznesowy?</a:t>
            </a:r>
            <a:endParaRPr dirty="0">
              <a:latin typeface="+mj-lt"/>
            </a:endParaRPr>
          </a:p>
          <a:p>
            <a:pPr marL="472437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Arial"/>
              <a:buChar char="•"/>
            </a:pPr>
            <a:r>
              <a:rPr lang="pl-PL" sz="1200" dirty="0">
                <a:latin typeface="+mj-lt"/>
                <a:ea typeface="Calibri"/>
                <a:cs typeface="Calibri"/>
                <a:sym typeface="Calibri"/>
              </a:rPr>
              <a:t>Filary mentoringu biznesowego</a:t>
            </a:r>
            <a:endParaRPr dirty="0">
              <a:latin typeface="+mj-lt"/>
            </a:endParaRPr>
          </a:p>
          <a:p>
            <a:pPr marL="472437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Arial"/>
              <a:buChar char="•"/>
            </a:pPr>
            <a:r>
              <a:rPr lang="pl-PL" sz="1200" dirty="0">
                <a:latin typeface="+mj-lt"/>
                <a:ea typeface="Calibri"/>
                <a:cs typeface="Calibri"/>
                <a:sym typeface="Calibri"/>
              </a:rPr>
              <a:t>Korzyści z mentoringu biznesowego</a:t>
            </a:r>
            <a:endParaRPr dirty="0">
              <a:latin typeface="+mj-lt"/>
            </a:endParaRPr>
          </a:p>
          <a:p>
            <a:pPr marL="472437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Arial"/>
              <a:buChar char="•"/>
            </a:pPr>
            <a:r>
              <a:rPr lang="pl-PL" sz="1200" dirty="0">
                <a:latin typeface="+mj-lt"/>
                <a:ea typeface="Calibri"/>
                <a:cs typeface="Calibri"/>
                <a:sym typeface="Calibri"/>
              </a:rPr>
              <a:t>Jakie są rodzaje mentoringu biznesowego?</a:t>
            </a:r>
            <a:endParaRPr dirty="0">
              <a:latin typeface="+mj-lt"/>
            </a:endParaRPr>
          </a:p>
          <a:p>
            <a:pPr marL="472437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Arial"/>
              <a:buChar char="•"/>
            </a:pPr>
            <a:r>
              <a:rPr lang="pl-PL" sz="1200" dirty="0">
                <a:latin typeface="+mj-lt"/>
                <a:ea typeface="Calibri"/>
                <a:cs typeface="Calibri"/>
                <a:sym typeface="Calibri"/>
              </a:rPr>
              <a:t>Czym mentoring różni się od coachingu?</a:t>
            </a:r>
            <a:endParaRPr dirty="0">
              <a:latin typeface="+mj-lt"/>
            </a:endParaRPr>
          </a:p>
          <a:p>
            <a:pPr marL="472437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Arial"/>
              <a:buChar char="•"/>
            </a:pPr>
            <a:r>
              <a:rPr lang="pl-PL" sz="1200" dirty="0">
                <a:latin typeface="+mj-lt"/>
                <a:ea typeface="Calibri"/>
                <a:cs typeface="Calibri"/>
                <a:sym typeface="Calibri"/>
              </a:rPr>
              <a:t>Czego można oczekiwać od Mentorki/Mentora?</a:t>
            </a:r>
            <a:endParaRPr dirty="0">
              <a:latin typeface="+mj-lt"/>
            </a:endParaRPr>
          </a:p>
          <a:p>
            <a:pPr marL="472437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ts val="1200"/>
              <a:buFont typeface="Arial"/>
              <a:buChar char="•"/>
            </a:pPr>
            <a:r>
              <a:rPr lang="pl-PL" sz="1200" dirty="0">
                <a:latin typeface="+mj-lt"/>
                <a:ea typeface="Calibri"/>
                <a:cs typeface="Calibri"/>
                <a:sym typeface="Calibri"/>
              </a:rPr>
              <a:t>Co powinien wiedzieć/przygotować </a:t>
            </a:r>
            <a:r>
              <a:rPr lang="pl-PL" sz="1200" dirty="0" err="1">
                <a:latin typeface="+mj-lt"/>
                <a:ea typeface="Calibri"/>
                <a:cs typeface="Calibri"/>
                <a:sym typeface="Calibri"/>
              </a:rPr>
              <a:t>Mentee</a:t>
            </a:r>
            <a:r>
              <a:rPr lang="pl-PL" sz="1200" dirty="0">
                <a:latin typeface="+mj-lt"/>
                <a:ea typeface="Calibri"/>
                <a:cs typeface="Calibri"/>
                <a:sym typeface="Calibri"/>
              </a:rPr>
              <a:t>?</a:t>
            </a:r>
            <a:endParaRPr dirty="0">
              <a:latin typeface="+mj-lt"/>
            </a:endParaRPr>
          </a:p>
          <a:p>
            <a:pPr marL="472437" lvl="0" indent="-28575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1200"/>
              <a:buFont typeface="Arial"/>
              <a:buChar char="•"/>
            </a:pPr>
            <a:r>
              <a:rPr lang="pl-PL" sz="1200" dirty="0">
                <a:latin typeface="+mj-lt"/>
                <a:ea typeface="Calibri"/>
                <a:cs typeface="Calibri"/>
                <a:sym typeface="Calibri"/>
              </a:rPr>
              <a:t>Narzędzia wspierające mentoring biznesowy</a:t>
            </a:r>
            <a:endParaRPr dirty="0">
              <a:latin typeface="+mj-lt"/>
            </a:endParaRPr>
          </a:p>
        </p:txBody>
      </p:sp>
      <p:sp>
        <p:nvSpPr>
          <p:cNvPr id="47" name="Google Shape;47;p2"/>
          <p:cNvSpPr txBox="1"/>
          <p:nvPr/>
        </p:nvSpPr>
        <p:spPr>
          <a:xfrm>
            <a:off x="6167437" y="1932251"/>
            <a:ext cx="5365752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40000" lnSpcReduction="20000"/>
          </a:bodyPr>
          <a:lstStyle/>
          <a:p>
            <a:pPr marL="0" marR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15583"/>
              <a:buFont typeface="Arial"/>
              <a:buNone/>
            </a:pPr>
            <a:r>
              <a:rPr lang="pl-PL" sz="5000" b="0" i="0" u="none" strike="noStrike" cap="none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CZĘŚĆ II </a:t>
            </a:r>
            <a:r>
              <a:rPr lang="pl-PL" sz="50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– MENTORING W PROGRAMIE MÓJ BIZNES ZA GRANICĄ</a:t>
            </a:r>
            <a:endParaRPr sz="5000" dirty="0">
              <a:latin typeface="+mj-lt"/>
            </a:endParaRPr>
          </a:p>
          <a:p>
            <a:pPr marL="0" marR="0" lvl="0" indent="0" algn="just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ct val="245614"/>
              <a:buFont typeface="Arial"/>
              <a:buNone/>
            </a:pPr>
            <a:endParaRPr sz="2400" b="0" i="0" u="none" strike="noStrike" cap="none" dirty="0">
              <a:latin typeface="+mj-lt"/>
              <a:ea typeface="Calibri"/>
              <a:cs typeface="Calibri"/>
              <a:sym typeface="Calibri"/>
            </a:endParaRPr>
          </a:p>
          <a:p>
            <a:pPr marL="472437" marR="0" lvl="0" indent="-285781" algn="just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Arial"/>
              <a:buChar char="•"/>
            </a:pPr>
            <a:r>
              <a:rPr lang="pl-PL" sz="30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Plan dnia (czwartek i piątek) - omówić założenia</a:t>
            </a:r>
            <a:endParaRPr sz="3000" dirty="0">
              <a:latin typeface="+mj-lt"/>
            </a:endParaRPr>
          </a:p>
          <a:p>
            <a:pPr marL="472437" marR="0" lvl="0" indent="-285781" algn="just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Arial"/>
              <a:buChar char="•"/>
            </a:pPr>
            <a:r>
              <a:rPr lang="pl-PL" sz="30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Mentoring grupowy (korzyści, jak się przygotować, różnice, wiele głosów eksperckich)</a:t>
            </a:r>
            <a:endParaRPr sz="3000" dirty="0">
              <a:latin typeface="+mj-lt"/>
            </a:endParaRPr>
          </a:p>
          <a:p>
            <a:pPr marL="472437" marR="0" lvl="0" indent="-285781" algn="just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Arial"/>
              <a:buChar char="•"/>
            </a:pPr>
            <a:r>
              <a:rPr lang="pl-PL" sz="30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Mentoring indywidualny (korzyści i jak się przygotować, 1na1/</a:t>
            </a:r>
            <a:r>
              <a:rPr lang="pl-PL" sz="3000" b="0" i="0" u="none" strike="noStrike" cap="none" dirty="0" err="1">
                <a:latin typeface="+mj-lt"/>
                <a:ea typeface="Calibri"/>
                <a:cs typeface="Calibri"/>
                <a:sym typeface="Calibri"/>
              </a:rPr>
              <a:t>PtP</a:t>
            </a:r>
            <a:r>
              <a:rPr lang="pl-PL" sz="30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, poufność)</a:t>
            </a:r>
            <a:endParaRPr sz="3000" dirty="0">
              <a:latin typeface="+mj-lt"/>
            </a:endParaRPr>
          </a:p>
          <a:p>
            <a:pPr marL="472437" marR="0" lvl="0" indent="-285781" algn="just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Arial"/>
              <a:buChar char="•"/>
            </a:pPr>
            <a:r>
              <a:rPr lang="pl-PL" sz="30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Kontrakt/Zasady mentoringu projektu “Mój biznes za granicą”</a:t>
            </a:r>
            <a:endParaRPr sz="3000" dirty="0">
              <a:latin typeface="+mj-lt"/>
            </a:endParaRPr>
          </a:p>
          <a:p>
            <a:pPr marL="472437" marR="0" lvl="0" indent="-285781" algn="just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Arial"/>
              <a:buChar char="•"/>
            </a:pPr>
            <a:r>
              <a:rPr lang="pl-PL" sz="30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Narzędzie do pracy podczas </a:t>
            </a:r>
            <a:r>
              <a:rPr lang="pl-PL" sz="3000" b="0" i="0" u="none" strike="noStrike" cap="none" dirty="0" err="1">
                <a:latin typeface="+mj-lt"/>
                <a:ea typeface="Calibri"/>
                <a:cs typeface="Calibri"/>
                <a:sym typeface="Calibri"/>
              </a:rPr>
              <a:t>speed</a:t>
            </a:r>
            <a:r>
              <a:rPr lang="pl-PL" sz="30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 mentoringu</a:t>
            </a:r>
            <a:endParaRPr sz="3000" dirty="0">
              <a:latin typeface="+mj-lt"/>
            </a:endParaRPr>
          </a:p>
          <a:p>
            <a:pPr marL="472437" marR="0" lvl="0" indent="-285781" algn="just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Arial"/>
              <a:buChar char="•"/>
            </a:pPr>
            <a:r>
              <a:rPr lang="pl-PL" sz="30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Informacje o Mentorkach/Mentorach projektu “Mój biznes za granicą”</a:t>
            </a:r>
            <a:endParaRPr sz="3000" dirty="0">
              <a:latin typeface="+mj-lt"/>
            </a:endParaRPr>
          </a:p>
          <a:p>
            <a:pPr marL="472437" marR="0" lvl="0" indent="-285781" algn="just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Arial"/>
              <a:buChar char="•"/>
            </a:pPr>
            <a:r>
              <a:rPr lang="pl-PL" sz="30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Profil uczestników/informacje o uczestnikach projektu “Mój biznes </a:t>
            </a:r>
            <a:br>
              <a:rPr lang="pl-PL" sz="3000" b="0" i="0" u="none" strike="noStrike" cap="none" dirty="0">
                <a:latin typeface="+mj-lt"/>
                <a:ea typeface="Calibri"/>
                <a:cs typeface="Calibri"/>
                <a:sym typeface="Calibri"/>
              </a:rPr>
            </a:br>
            <a:r>
              <a:rPr lang="pl-PL" sz="30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za granicą”</a:t>
            </a:r>
            <a:endParaRPr sz="3000" dirty="0">
              <a:latin typeface="+mj-lt"/>
            </a:endParaRPr>
          </a:p>
          <a:p>
            <a:pPr marL="472437" marR="0" lvl="0" indent="-285781" algn="just" rtl="0">
              <a:lnSpc>
                <a:spcPct val="12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ct val="100000"/>
              <a:buFont typeface="Arial"/>
              <a:buChar char="•"/>
            </a:pPr>
            <a:r>
              <a:rPr lang="pl-PL" sz="30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Case </a:t>
            </a:r>
            <a:r>
              <a:rPr lang="pl-PL" sz="3000" b="0" i="0" u="none" strike="noStrike" cap="none" dirty="0" err="1">
                <a:latin typeface="+mj-lt"/>
                <a:ea typeface="Calibri"/>
                <a:cs typeface="Calibri"/>
                <a:sym typeface="Calibri"/>
              </a:rPr>
              <a:t>study</a:t>
            </a:r>
            <a:r>
              <a:rPr lang="pl-PL" sz="30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 – do przygotowania w zespole </a:t>
            </a:r>
            <a:r>
              <a:rPr lang="pl-PL" sz="3000" b="0" i="0" u="none" strike="noStrike" cap="none" dirty="0" err="1">
                <a:latin typeface="+mj-lt"/>
                <a:ea typeface="Calibri"/>
                <a:cs typeface="Calibri"/>
                <a:sym typeface="Calibri"/>
              </a:rPr>
              <a:t>Mentees</a:t>
            </a:r>
            <a:endParaRPr sz="3000" b="0" i="0" u="none" strike="noStrike" cap="none" dirty="0">
              <a:latin typeface="+mj-lt"/>
              <a:ea typeface="Calibri"/>
              <a:cs typeface="Calibri"/>
              <a:sym typeface="Calibri"/>
            </a:endParaRPr>
          </a:p>
          <a:p>
            <a:pPr marL="472437" marR="0" lvl="0" indent="-285781" algn="just" rtl="0">
              <a:lnSpc>
                <a:spcPct val="12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ct val="100000"/>
              <a:buFont typeface="Arial"/>
              <a:buChar char="•"/>
            </a:pPr>
            <a:r>
              <a:rPr lang="pl-PL" sz="3000" b="0" i="0" u="none" strike="noStrike" cap="none" dirty="0">
                <a:latin typeface="+mj-lt"/>
                <a:ea typeface="Calibri"/>
                <a:cs typeface="Calibri"/>
                <a:sym typeface="Calibri"/>
              </a:rPr>
              <a:t>Angażujące ćwiczenia - propozycje dla moderatorów</a:t>
            </a:r>
            <a:endParaRPr sz="3000" dirty="0">
              <a:latin typeface="+mj-lt"/>
            </a:endParaRPr>
          </a:p>
        </p:txBody>
      </p:sp>
      <p:pic>
        <p:nvPicPr>
          <p:cNvPr id="48" name="Google Shape;48;p2" descr="A person holding a sign&#10;&#10;Description automatically generated with medium confidence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203448" y="2072640"/>
            <a:ext cx="3139440" cy="313944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" name="Google Shape;185;p43"/>
          <p:cNvSpPr txBox="1">
            <a:spLocks noGrp="1"/>
          </p:cNvSpPr>
          <p:nvPr>
            <p:ph type="title"/>
          </p:nvPr>
        </p:nvSpPr>
        <p:spPr>
          <a:xfrm>
            <a:off x="658812" y="1118395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/>
              <a:t>Przygotuj się do rozmowy: GROW</a:t>
            </a:r>
            <a:endParaRPr sz="2400" b="1" dirty="0"/>
          </a:p>
        </p:txBody>
      </p:sp>
      <p:sp>
        <p:nvSpPr>
          <p:cNvPr id="186" name="Google Shape;186;p43"/>
          <p:cNvSpPr txBox="1">
            <a:spLocks noGrp="1"/>
          </p:cNvSpPr>
          <p:nvPr>
            <p:ph type="body" idx="1"/>
          </p:nvPr>
        </p:nvSpPr>
        <p:spPr>
          <a:xfrm>
            <a:off x="658799" y="1932250"/>
            <a:ext cx="5291945" cy="4089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just" rtl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SzPts val="1189"/>
              <a:buNone/>
            </a:pPr>
            <a:r>
              <a:rPr lang="pl-PL" sz="12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Nadawanie kierunku zmianom</a:t>
            </a:r>
            <a:endParaRPr sz="1200" dirty="0">
              <a:solidFill>
                <a:srgbClr val="C00000"/>
              </a:solidFill>
              <a:latin typeface="+mj-lt"/>
            </a:endParaRPr>
          </a:p>
          <a:p>
            <a:pPr marL="0" lvl="0" indent="0" algn="just" rt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ts val="1189"/>
              <a:buNone/>
            </a:pPr>
            <a:r>
              <a:rPr lang="pl-PL" sz="1200" dirty="0">
                <a:solidFill>
                  <a:srgbClr val="313131"/>
                </a:solidFill>
                <a:latin typeface="+mj-lt"/>
              </a:rPr>
              <a:t>Wyobraź </a:t>
            </a:r>
            <a:r>
              <a:rPr lang="pl-PL" sz="1200" dirty="0">
                <a:solidFill>
                  <a:srgbClr val="313131"/>
                </a:solidFill>
                <a:latin typeface="+mj-lt"/>
                <a:ea typeface="Calibri"/>
                <a:cs typeface="Calibri"/>
                <a:sym typeface="Calibri"/>
              </a:rPr>
              <a:t>sobie wizję siebie/swojej firmy za dwa lata.</a:t>
            </a:r>
            <a:endParaRPr sz="1200" dirty="0">
              <a:latin typeface="+mj-lt"/>
            </a:endParaRPr>
          </a:p>
          <a:p>
            <a:pPr marL="0" lvl="1" indent="0" algn="just" rt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ts val="1189"/>
              <a:buNone/>
            </a:pPr>
            <a:r>
              <a:rPr lang="pl-PL" sz="1200" dirty="0">
                <a:solidFill>
                  <a:srgbClr val="313131"/>
                </a:solidFill>
                <a:latin typeface="+mj-lt"/>
                <a:ea typeface="Calibri"/>
                <a:cs typeface="Calibri"/>
                <a:sym typeface="Calibri"/>
              </a:rPr>
              <a:t>P</a:t>
            </a:r>
            <a:r>
              <a:rPr lang="pl-PL" sz="1200" dirty="0">
                <a:solidFill>
                  <a:srgbClr val="313131"/>
                </a:solidFill>
                <a:latin typeface="+mj-lt"/>
              </a:rPr>
              <a:t>ytania pomocnicze</a:t>
            </a:r>
            <a:r>
              <a:rPr lang="pl-PL" sz="1200" dirty="0">
                <a:solidFill>
                  <a:srgbClr val="313131"/>
                </a:solidFill>
                <a:latin typeface="+mj-lt"/>
                <a:ea typeface="Calibri"/>
                <a:cs typeface="Calibri"/>
                <a:sym typeface="Calibri"/>
              </a:rPr>
              <a:t>: </a:t>
            </a:r>
            <a:r>
              <a:rPr lang="pl-PL" sz="1200" i="1" dirty="0">
                <a:solidFill>
                  <a:srgbClr val="313131"/>
                </a:solidFill>
                <a:latin typeface="+mj-lt"/>
                <a:ea typeface="Calibri"/>
                <a:cs typeface="Calibri"/>
                <a:sym typeface="Calibri"/>
              </a:rPr>
              <a:t>Jakie procesy i zachowania pozwoliłby Ci zrealizować tę wizję?</a:t>
            </a:r>
            <a:endParaRPr sz="1200" i="1" dirty="0">
              <a:solidFill>
                <a:srgbClr val="313131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1" indent="0" algn="just" rt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ts val="1189"/>
              <a:buNone/>
            </a:pPr>
            <a:endParaRPr sz="1200" i="1" dirty="0">
              <a:solidFill>
                <a:srgbClr val="313131"/>
              </a:solidFill>
              <a:latin typeface="+mj-lt"/>
            </a:endParaRPr>
          </a:p>
          <a:p>
            <a:pPr marL="0" lvl="0" indent="0" algn="just" rt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ts val="1189"/>
              <a:buNone/>
            </a:pPr>
            <a:r>
              <a:rPr lang="pl-PL" sz="12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Szukanie zasobów i motywacji</a:t>
            </a:r>
            <a:endParaRPr sz="1200" dirty="0">
              <a:solidFill>
                <a:srgbClr val="C00000"/>
              </a:solidFill>
              <a:latin typeface="+mj-lt"/>
            </a:endParaRPr>
          </a:p>
          <a:p>
            <a:pPr marL="0" lvl="0" indent="0" algn="just" rt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ts val="1189"/>
              <a:buNone/>
            </a:pPr>
            <a:r>
              <a:rPr lang="pl-PL" sz="1200" dirty="0">
                <a:solidFill>
                  <a:srgbClr val="313131"/>
                </a:solidFill>
                <a:latin typeface="+mj-lt"/>
              </a:rPr>
              <a:t>Określ </a:t>
            </a:r>
            <a:r>
              <a:rPr lang="pl-PL" sz="1200" dirty="0">
                <a:solidFill>
                  <a:srgbClr val="313131"/>
                </a:solidFill>
                <a:latin typeface="+mj-lt"/>
                <a:ea typeface="Calibri"/>
                <a:cs typeface="Calibri"/>
                <a:sym typeface="Calibri"/>
              </a:rPr>
              <a:t>mocne strony, wartości i przeanalizuj osiągnięcia, które mogą być motywatorami.</a:t>
            </a:r>
            <a:endParaRPr sz="1200" dirty="0">
              <a:latin typeface="+mj-lt"/>
            </a:endParaRPr>
          </a:p>
          <a:p>
            <a:pPr marL="0" lvl="1" indent="0" algn="just" rt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ts val="1189"/>
              <a:buNone/>
            </a:pPr>
            <a:r>
              <a:rPr lang="pl-PL" sz="1200" dirty="0">
                <a:solidFill>
                  <a:srgbClr val="313131"/>
                </a:solidFill>
                <a:latin typeface="+mj-lt"/>
              </a:rPr>
              <a:t>Pytania pomocnicze</a:t>
            </a:r>
            <a:r>
              <a:rPr lang="pl-PL" sz="1200" dirty="0">
                <a:solidFill>
                  <a:srgbClr val="313131"/>
                </a:solidFill>
                <a:latin typeface="+mj-lt"/>
                <a:ea typeface="Calibri"/>
                <a:cs typeface="Calibri"/>
                <a:sym typeface="Calibri"/>
              </a:rPr>
              <a:t>: </a:t>
            </a:r>
            <a:r>
              <a:rPr lang="pl-PL" sz="1200" i="1" dirty="0">
                <a:solidFill>
                  <a:srgbClr val="313131"/>
                </a:solidFill>
                <a:latin typeface="+mj-lt"/>
                <a:ea typeface="Calibri"/>
                <a:cs typeface="Calibri"/>
                <a:sym typeface="Calibri"/>
              </a:rPr>
              <a:t>Jakie cechy cenisz w sobie najbardziej, </a:t>
            </a:r>
            <a:br>
              <a:rPr lang="pl-PL" sz="1200" i="1" dirty="0">
                <a:solidFill>
                  <a:srgbClr val="31313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pl-PL" sz="1200" i="1" dirty="0">
                <a:solidFill>
                  <a:srgbClr val="313131"/>
                </a:solidFill>
                <a:latin typeface="+mj-lt"/>
                <a:ea typeface="Calibri"/>
                <a:cs typeface="Calibri"/>
                <a:sym typeface="Calibri"/>
              </a:rPr>
              <a:t>z czego jesteś dumna? Czy mogą one być pomocne w realizacji Twoich planów? Dlaczego osiągnięcie tego celu jest dla Ciebie ważne? </a:t>
            </a:r>
            <a:br>
              <a:rPr lang="pl-PL" sz="1200" i="1" dirty="0">
                <a:solidFill>
                  <a:srgbClr val="31313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pl-PL" sz="1200" i="1" dirty="0">
                <a:solidFill>
                  <a:srgbClr val="313131"/>
                </a:solidFill>
                <a:latin typeface="+mj-lt"/>
                <a:ea typeface="Calibri"/>
                <a:cs typeface="Calibri"/>
                <a:sym typeface="Calibri"/>
              </a:rPr>
              <a:t>Czy znasz przypadki realizacji wizji podobnej do Twojej</a:t>
            </a:r>
            <a:r>
              <a:rPr lang="pl-PL" sz="1200" i="1" dirty="0">
                <a:solidFill>
                  <a:srgbClr val="313131"/>
                </a:solidFill>
                <a:latin typeface="+mj-lt"/>
              </a:rPr>
              <a:t>?</a:t>
            </a:r>
            <a:endParaRPr sz="1200" i="1" dirty="0">
              <a:solidFill>
                <a:srgbClr val="313131"/>
              </a:solidFill>
              <a:latin typeface="+mj-lt"/>
            </a:endParaRPr>
          </a:p>
          <a:p>
            <a:pPr marL="0" lvl="1" indent="0" algn="just" rt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ts val="1189"/>
              <a:buNone/>
            </a:pPr>
            <a:endParaRPr sz="1200" i="1" dirty="0">
              <a:solidFill>
                <a:srgbClr val="313131"/>
              </a:solidFill>
              <a:latin typeface="+mj-lt"/>
            </a:endParaRPr>
          </a:p>
          <a:p>
            <a:pPr marL="0" lvl="0" indent="0" algn="just" rt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ts val="1189"/>
              <a:buNone/>
            </a:pPr>
            <a:r>
              <a:rPr lang="pl-PL" sz="12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Analiza przeszkód w realizacji wizji </a:t>
            </a:r>
            <a:endParaRPr sz="1200" b="1" dirty="0">
              <a:solidFill>
                <a:srgbClr val="C00000"/>
              </a:solidFill>
              <a:latin typeface="+mj-lt"/>
            </a:endParaRPr>
          </a:p>
          <a:p>
            <a:pPr marL="0" lvl="0" indent="0" algn="just" rt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ts val="1189"/>
              <a:buNone/>
            </a:pPr>
            <a:r>
              <a:rPr lang="pl-PL" sz="1200" dirty="0">
                <a:solidFill>
                  <a:srgbClr val="313131"/>
                </a:solidFill>
                <a:latin typeface="+mj-lt"/>
                <a:ea typeface="Calibri"/>
                <a:cs typeface="Calibri"/>
                <a:sym typeface="Calibri"/>
              </a:rPr>
              <a:t>Zastanów się, jakie przeszkody mogą się pojawić na drodze do realizacji celu.</a:t>
            </a:r>
            <a:endParaRPr sz="1200" dirty="0">
              <a:solidFill>
                <a:srgbClr val="313131"/>
              </a:solidFill>
              <a:latin typeface="+mj-lt"/>
            </a:endParaRPr>
          </a:p>
          <a:p>
            <a:pPr marL="0" lvl="0" indent="0" algn="just" rt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ts val="1189"/>
              <a:buNone/>
            </a:pPr>
            <a:r>
              <a:rPr lang="pl-PL" sz="1200" dirty="0">
                <a:solidFill>
                  <a:srgbClr val="313131"/>
                </a:solidFill>
                <a:latin typeface="+mj-lt"/>
              </a:rPr>
              <a:t>Pytania pomocnicze</a:t>
            </a:r>
            <a:r>
              <a:rPr lang="pl-PL" sz="1200" dirty="0">
                <a:solidFill>
                  <a:srgbClr val="313131"/>
                </a:solidFill>
                <a:latin typeface="+mj-lt"/>
                <a:ea typeface="Calibri"/>
                <a:cs typeface="Calibri"/>
                <a:sym typeface="Calibri"/>
              </a:rPr>
              <a:t>: </a:t>
            </a:r>
            <a:r>
              <a:rPr lang="pl-PL" sz="1200" i="1" dirty="0">
                <a:solidFill>
                  <a:srgbClr val="313131"/>
                </a:solidFill>
                <a:latin typeface="+mj-lt"/>
                <a:ea typeface="Calibri"/>
                <a:cs typeface="Calibri"/>
                <a:sym typeface="Calibri"/>
              </a:rPr>
              <a:t>Jakie widzisz przeszkody w realizacji swojej wizji? </a:t>
            </a:r>
            <a:br>
              <a:rPr lang="pl-PL" sz="1200" i="1" dirty="0">
                <a:solidFill>
                  <a:srgbClr val="313131"/>
                </a:solidFill>
                <a:latin typeface="+mj-lt"/>
                <a:ea typeface="Calibri"/>
                <a:cs typeface="Calibri"/>
                <a:sym typeface="Calibri"/>
              </a:rPr>
            </a:br>
            <a:r>
              <a:rPr lang="pl-PL" sz="1200" i="1" dirty="0">
                <a:solidFill>
                  <a:srgbClr val="313131"/>
                </a:solidFill>
                <a:latin typeface="+mj-lt"/>
                <a:ea typeface="Calibri"/>
                <a:cs typeface="Calibri"/>
                <a:sym typeface="Calibri"/>
              </a:rPr>
              <a:t>Czy i jakie widzisz rozwiązania?</a:t>
            </a:r>
            <a:endParaRPr sz="1200" dirty="0"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 descr="Chart, bubble chart&#10;&#10;Description automatically generated">
            <a:extLst>
              <a:ext uri="{FF2B5EF4-FFF2-40B4-BE49-F238E27FC236}">
                <a16:creationId xmlns:a16="http://schemas.microsoft.com/office/drawing/2014/main" id="{D667CFFD-D716-087B-FF6D-68F46CEBF8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58099" y="1835870"/>
            <a:ext cx="4185517" cy="4185517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44"/>
          <p:cNvSpPr txBox="1">
            <a:spLocks noGrp="1"/>
          </p:cNvSpPr>
          <p:nvPr>
            <p:ph type="title"/>
          </p:nvPr>
        </p:nvSpPr>
        <p:spPr>
          <a:xfrm>
            <a:off x="658812" y="1111251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/>
              <a:t>SMART</a:t>
            </a:r>
            <a:endParaRPr b="1" dirty="0"/>
          </a:p>
        </p:txBody>
      </p:sp>
      <p:sp>
        <p:nvSpPr>
          <p:cNvPr id="193" name="Google Shape;193;p44"/>
          <p:cNvSpPr txBox="1">
            <a:spLocks noGrp="1"/>
          </p:cNvSpPr>
          <p:nvPr>
            <p:ph type="body" idx="1"/>
          </p:nvPr>
        </p:nvSpPr>
        <p:spPr>
          <a:xfrm>
            <a:off x="658811" y="1932251"/>
            <a:ext cx="5141914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50800" lvl="0" indent="0" algn="just" rtl="0">
              <a:lnSpc>
                <a:spcPct val="110000"/>
              </a:lnSpc>
              <a:spcBef>
                <a:spcPts val="0"/>
              </a:spcBef>
              <a:spcAft>
                <a:spcPts val="600"/>
              </a:spcAft>
              <a:buSzPct val="126126"/>
              <a:buNone/>
            </a:pPr>
            <a:r>
              <a:rPr lang="pl-PL" sz="1800" dirty="0"/>
              <a:t>Dzięki metodzie </a:t>
            </a:r>
            <a:r>
              <a:rPr lang="pl-PL" sz="1800" dirty="0">
                <a:solidFill>
                  <a:schemeClr val="dk1"/>
                </a:solidFill>
              </a:rPr>
              <a:t>SMART</a:t>
            </a:r>
            <a:r>
              <a:rPr lang="pl-PL" sz="1800" dirty="0"/>
              <a:t> Twoje cele staną się: konkretne (</a:t>
            </a:r>
            <a:r>
              <a:rPr lang="pl-PL" sz="1800" b="1" dirty="0" err="1">
                <a:solidFill>
                  <a:srgbClr val="C00000"/>
                </a:solidFill>
              </a:rPr>
              <a:t>specific</a:t>
            </a:r>
            <a:r>
              <a:rPr lang="pl-PL" sz="1800" dirty="0"/>
              <a:t>), łatwe do zmierzenia (</a:t>
            </a:r>
            <a:r>
              <a:rPr lang="pl-PL" sz="1800" b="1" dirty="0" err="1">
                <a:solidFill>
                  <a:srgbClr val="C00000"/>
                </a:solidFill>
              </a:rPr>
              <a:t>measurable</a:t>
            </a:r>
            <a:r>
              <a:rPr lang="pl-PL" sz="1800" dirty="0"/>
              <a:t>), osiągalne (</a:t>
            </a:r>
            <a:r>
              <a:rPr lang="pl-PL" sz="1800" b="1" dirty="0" err="1">
                <a:solidFill>
                  <a:srgbClr val="C00000"/>
                </a:solidFill>
              </a:rPr>
              <a:t>achievable</a:t>
            </a:r>
            <a:r>
              <a:rPr lang="pl-PL" sz="1800" dirty="0"/>
              <a:t>), istotne </a:t>
            </a:r>
            <a:br>
              <a:rPr lang="pl-PL" sz="1800" dirty="0"/>
            </a:br>
            <a:r>
              <a:rPr lang="pl-PL" sz="1800" dirty="0"/>
              <a:t>i ważne (</a:t>
            </a:r>
            <a:r>
              <a:rPr lang="pl-PL" sz="1800" b="1" dirty="0" err="1">
                <a:solidFill>
                  <a:srgbClr val="C00000"/>
                </a:solidFill>
              </a:rPr>
              <a:t>relevant</a:t>
            </a:r>
            <a:r>
              <a:rPr lang="pl-PL" sz="1800" dirty="0"/>
              <a:t>) oraz określone w czasie </a:t>
            </a:r>
            <a:br>
              <a:rPr lang="pl-PL" sz="1800" dirty="0"/>
            </a:br>
            <a:r>
              <a:rPr lang="pl-PL" sz="1800" dirty="0"/>
              <a:t>(</a:t>
            </a:r>
            <a:r>
              <a:rPr lang="pl-PL" sz="1800" b="1" dirty="0" err="1">
                <a:solidFill>
                  <a:srgbClr val="C00000"/>
                </a:solidFill>
              </a:rPr>
              <a:t>time</a:t>
            </a:r>
            <a:r>
              <a:rPr lang="pl-PL" sz="1800" dirty="0">
                <a:solidFill>
                  <a:srgbClr val="C00000"/>
                </a:solidFill>
              </a:rPr>
              <a:t> </a:t>
            </a:r>
            <a:r>
              <a:rPr lang="pl-PL" sz="1800" b="1" dirty="0" err="1">
                <a:solidFill>
                  <a:srgbClr val="C00000"/>
                </a:solidFill>
              </a:rPr>
              <a:t>bound</a:t>
            </a:r>
            <a:r>
              <a:rPr lang="pl-PL" sz="1800" dirty="0"/>
              <a:t>). </a:t>
            </a:r>
            <a:endParaRPr sz="1800" dirty="0"/>
          </a:p>
          <a:p>
            <a:pPr marL="50800" lvl="0" indent="0" algn="just" rtl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SzPct val="126126"/>
              <a:buNone/>
            </a:pPr>
            <a:r>
              <a:rPr lang="pl-PL" sz="1800" dirty="0"/>
              <a:t>Aby lepiej formułować cele SMART, postaraj się odpowiedzieć na pytania pomocnicze umieszczone w tabeli. Możesz w ten sposób rozplanować kilka celów. </a:t>
            </a:r>
            <a:endParaRPr sz="1800" dirty="0"/>
          </a:p>
          <a:p>
            <a:pPr marL="50800" lvl="0" indent="0" algn="just" rtl="0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SzPct val="84084"/>
              <a:buNone/>
            </a:pPr>
            <a:r>
              <a:rPr lang="pl-PL" sz="1800" dirty="0"/>
              <a:t>Na koniec zapisz je jednym zdaniem, </a:t>
            </a:r>
            <a:br>
              <a:rPr lang="pl-PL" sz="1800" dirty="0"/>
            </a:br>
            <a:r>
              <a:rPr lang="pl-PL" sz="1800" dirty="0"/>
              <a:t>np. Czytam 10 stron książki w każdy poniedziałek wieczorem.</a:t>
            </a:r>
            <a:endParaRPr sz="2800" dirty="0"/>
          </a:p>
        </p:txBody>
      </p:sp>
      <p:pic>
        <p:nvPicPr>
          <p:cNvPr id="194" name="Google Shape;194;p44" descr="A picture containing timeline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17106" y="1916113"/>
            <a:ext cx="4387516" cy="438751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45"/>
          <p:cNvSpPr txBox="1">
            <a:spLocks noGrp="1"/>
          </p:cNvSpPr>
          <p:nvPr>
            <p:ph type="title"/>
          </p:nvPr>
        </p:nvSpPr>
        <p:spPr>
          <a:xfrm>
            <a:off x="658812" y="1075532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/>
              <a:t>Koło życia</a:t>
            </a:r>
            <a:endParaRPr sz="2400" b="1" dirty="0"/>
          </a:p>
        </p:txBody>
      </p:sp>
      <p:sp>
        <p:nvSpPr>
          <p:cNvPr id="200" name="Google Shape;200;p45"/>
          <p:cNvSpPr txBox="1">
            <a:spLocks noGrp="1"/>
          </p:cNvSpPr>
          <p:nvPr>
            <p:ph type="body" idx="1"/>
          </p:nvPr>
        </p:nvSpPr>
        <p:spPr>
          <a:xfrm>
            <a:off x="658811" y="1932251"/>
            <a:ext cx="5365752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ts val="2800"/>
              <a:buNone/>
            </a:pPr>
            <a:r>
              <a:rPr lang="pl-PL" sz="1800" dirty="0"/>
              <a:t>Spróbuj nazwać </a:t>
            </a:r>
            <a:r>
              <a:rPr lang="pl-PL" sz="1800" b="1" dirty="0">
                <a:solidFill>
                  <a:srgbClr val="C00000"/>
                </a:solidFill>
              </a:rPr>
              <a:t>kawałki tortu</a:t>
            </a:r>
            <a:r>
              <a:rPr lang="pl-PL" sz="1800" dirty="0"/>
              <a:t> zagadnieniami związanymi z prowadzeniem swojego biznesu (marketing, sprzedaż, prawo, podatki, księgowość, </a:t>
            </a:r>
            <a:r>
              <a:rPr lang="pl-PL" sz="1800" dirty="0" err="1"/>
              <a:t>branding</a:t>
            </a:r>
            <a:r>
              <a:rPr lang="pl-PL" sz="1800" dirty="0"/>
              <a:t>, produkt) i szczerze określ swoją wiedzę w tych tematach w skali </a:t>
            </a:r>
            <a:r>
              <a:rPr lang="pl-PL" sz="1800" b="1" dirty="0">
                <a:solidFill>
                  <a:srgbClr val="C00000"/>
                </a:solidFill>
              </a:rPr>
              <a:t>od 0 do 10</a:t>
            </a:r>
            <a:r>
              <a:rPr lang="pl-PL" sz="1800" dirty="0"/>
              <a:t>. </a:t>
            </a:r>
            <a:endParaRPr sz="1800" dirty="0"/>
          </a:p>
          <a:p>
            <a:pPr marL="0" lvl="0" indent="0" algn="just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SzPts val="2800"/>
              <a:buNone/>
            </a:pPr>
            <a:r>
              <a:rPr lang="pl-PL" sz="1800" dirty="0"/>
              <a:t>Taka autodiagnoza ułatwi Ci planowanie i pomoże w delegowaniu zadań.</a:t>
            </a:r>
            <a:endParaRPr sz="1800" dirty="0"/>
          </a:p>
        </p:txBody>
      </p:sp>
      <p:pic>
        <p:nvPicPr>
          <p:cNvPr id="201" name="Google Shape;201;p45" descr="Chart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57473" y="1700213"/>
            <a:ext cx="4475747" cy="447574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" name="Google Shape;206;p46"/>
          <p:cNvSpPr txBox="1">
            <a:spLocks noGrp="1"/>
          </p:cNvSpPr>
          <p:nvPr>
            <p:ph type="title"/>
          </p:nvPr>
        </p:nvSpPr>
        <p:spPr>
          <a:xfrm>
            <a:off x="658812" y="1075532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/>
              <a:t>Matryca Eisenhowera</a:t>
            </a:r>
            <a:endParaRPr sz="2400" b="1" dirty="0"/>
          </a:p>
        </p:txBody>
      </p:sp>
      <p:sp>
        <p:nvSpPr>
          <p:cNvPr id="207" name="Google Shape;207;p46"/>
          <p:cNvSpPr txBox="1">
            <a:spLocks noGrp="1"/>
          </p:cNvSpPr>
          <p:nvPr>
            <p:ph type="body" idx="1"/>
          </p:nvPr>
        </p:nvSpPr>
        <p:spPr>
          <a:xfrm>
            <a:off x="658811" y="1932251"/>
            <a:ext cx="5270502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 lnSpcReduction="10000"/>
          </a:bodyPr>
          <a:lstStyle/>
          <a:p>
            <a:pPr marL="0" lvl="0" indent="0" algn="just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Pts val="1600"/>
              <a:buNone/>
            </a:pPr>
            <a:r>
              <a:rPr lang="pl-PL" sz="1600" dirty="0"/>
              <a:t>Podziel kartkę na ćwiartki, w każdej wpisz cele i zadania według kategorii:</a:t>
            </a:r>
            <a:endParaRPr sz="1600" dirty="0"/>
          </a:p>
          <a:p>
            <a:pPr marL="342900" lvl="0" indent="-342900" algn="just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1600"/>
              <a:buFont typeface="Arial"/>
              <a:buChar char="•"/>
            </a:pPr>
            <a:r>
              <a:rPr lang="pl-PL" sz="1600" b="1" dirty="0">
                <a:solidFill>
                  <a:srgbClr val="C00000"/>
                </a:solidFill>
              </a:rPr>
              <a:t>ważne i pilne</a:t>
            </a:r>
            <a:r>
              <a:rPr lang="pl-PL" sz="1600" dirty="0">
                <a:solidFill>
                  <a:srgbClr val="C00000"/>
                </a:solidFill>
              </a:rPr>
              <a:t> </a:t>
            </a:r>
            <a:r>
              <a:rPr lang="pl-PL" sz="1600" dirty="0"/>
              <a:t>– wszystkie zadania wymagające natychmiastowego działania, tzw. gaszenie pożarów</a:t>
            </a:r>
            <a:endParaRPr sz="1600" dirty="0"/>
          </a:p>
          <a:p>
            <a:pPr marL="342900" lvl="0" indent="-342900" algn="just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1600"/>
              <a:buFont typeface="Arial"/>
              <a:buChar char="•"/>
            </a:pPr>
            <a:r>
              <a:rPr lang="pl-PL" sz="1600" b="1" dirty="0">
                <a:solidFill>
                  <a:srgbClr val="C00000"/>
                </a:solidFill>
              </a:rPr>
              <a:t>ważne i niepilne</a:t>
            </a:r>
            <a:r>
              <a:rPr lang="pl-PL" sz="1600" dirty="0">
                <a:solidFill>
                  <a:srgbClr val="C00000"/>
                </a:solidFill>
              </a:rPr>
              <a:t> </a:t>
            </a:r>
            <a:r>
              <a:rPr lang="pl-PL" sz="1600" dirty="0"/>
              <a:t>– zadania istotne i strategiczne, które przybliżą Cię do Twoich celów, ale nie mają naglącego terminu realizacji</a:t>
            </a:r>
            <a:endParaRPr sz="1600" dirty="0"/>
          </a:p>
          <a:p>
            <a:pPr marL="342900" lvl="0" indent="-342900" algn="just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1600"/>
              <a:buFont typeface="Arial"/>
              <a:buChar char="•"/>
            </a:pPr>
            <a:r>
              <a:rPr lang="pl-PL" sz="1600" b="1" dirty="0">
                <a:solidFill>
                  <a:srgbClr val="C00000"/>
                </a:solidFill>
              </a:rPr>
              <a:t>nieważne i pilne</a:t>
            </a:r>
            <a:r>
              <a:rPr lang="pl-PL" sz="1600" dirty="0">
                <a:solidFill>
                  <a:srgbClr val="C00000"/>
                </a:solidFill>
              </a:rPr>
              <a:t> </a:t>
            </a:r>
            <a:r>
              <a:rPr lang="pl-PL" sz="1600" dirty="0"/>
              <a:t>– sprawy wymagające natychmiastowej reakcji, zazwyczaj nieodnoszące się bezpośrednio do Ciebie i mogące wynikać </a:t>
            </a:r>
            <a:br>
              <a:rPr lang="pl-PL" sz="1600" dirty="0"/>
            </a:br>
            <a:r>
              <a:rPr lang="pl-PL" sz="1600" dirty="0"/>
              <a:t>z braku asertywności</a:t>
            </a:r>
            <a:endParaRPr sz="1600" dirty="0"/>
          </a:p>
          <a:p>
            <a:pPr marL="342900" lvl="0" indent="-342900" algn="just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1600"/>
              <a:buFont typeface="Arial"/>
              <a:buChar char="•"/>
            </a:pPr>
            <a:r>
              <a:rPr lang="pl-PL" sz="1600" b="1" dirty="0">
                <a:solidFill>
                  <a:srgbClr val="C00000"/>
                </a:solidFill>
              </a:rPr>
              <a:t>nieważne i niepilne</a:t>
            </a:r>
            <a:r>
              <a:rPr lang="pl-PL" sz="1600" dirty="0">
                <a:solidFill>
                  <a:srgbClr val="C00000"/>
                </a:solidFill>
              </a:rPr>
              <a:t> </a:t>
            </a:r>
            <a:r>
              <a:rPr lang="pl-PL" sz="1600" dirty="0"/>
              <a:t>– tzw. pożeracze czasu, </a:t>
            </a:r>
            <a:br>
              <a:rPr lang="pl-PL" sz="1600" dirty="0"/>
            </a:br>
            <a:r>
              <a:rPr lang="pl-PL" sz="1600" dirty="0"/>
              <a:t>które w żaden sposób nie przybliżają Cię </a:t>
            </a:r>
            <a:br>
              <a:rPr lang="pl-PL" sz="1600" dirty="0"/>
            </a:br>
            <a:r>
              <a:rPr lang="pl-PL" sz="1600" dirty="0"/>
              <a:t>do realizacji Twoich celów</a:t>
            </a:r>
            <a:endParaRPr sz="1600" dirty="0"/>
          </a:p>
        </p:txBody>
      </p:sp>
      <p:pic>
        <p:nvPicPr>
          <p:cNvPr id="208" name="Google Shape;208;p46" descr="Text, whiteboard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853991" y="2056601"/>
            <a:ext cx="3964788" cy="396478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1"/>
          <p:cNvSpPr txBox="1">
            <a:spLocks noGrp="1"/>
          </p:cNvSpPr>
          <p:nvPr>
            <p:ph type="title"/>
          </p:nvPr>
        </p:nvSpPr>
        <p:spPr>
          <a:xfrm>
            <a:off x="838200" y="3429000"/>
            <a:ext cx="10515600" cy="1215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br>
              <a:rPr lang="pl-PL" sz="2400" dirty="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pl-PL" sz="2700" dirty="0"/>
              <a:t>CZĘŚĆ DRUGA</a:t>
            </a:r>
            <a:br>
              <a:rPr lang="pl-PL" sz="2700" dirty="0"/>
            </a:br>
            <a:r>
              <a:rPr lang="pl-PL" sz="2700" dirty="0"/>
              <a:t>Mentoring biznesowy w programie „Mój biznes za granicą”</a:t>
            </a:r>
            <a:endParaRPr sz="3600" dirty="0"/>
          </a:p>
        </p:txBody>
      </p:sp>
      <p:pic>
        <p:nvPicPr>
          <p:cNvPr id="5" name="Obraz 4">
            <a:extLst>
              <a:ext uri="{FF2B5EF4-FFF2-40B4-BE49-F238E27FC236}">
                <a16:creationId xmlns:a16="http://schemas.microsoft.com/office/drawing/2014/main" id="{11DF252E-B109-E9A2-8720-5B6D0DEA76A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650" y="2177670"/>
            <a:ext cx="3464700" cy="826489"/>
          </a:xfrm>
          <a:prstGeom prst="rect">
            <a:avLst/>
          </a:prstGeom>
        </p:spPr>
      </p:pic>
      <p:pic>
        <p:nvPicPr>
          <p:cNvPr id="2" name="Google Shape;215;p47" descr="A picture containing icon&#10;&#10;Description automatically generated">
            <a:extLst>
              <a:ext uri="{FF2B5EF4-FFF2-40B4-BE49-F238E27FC236}">
                <a16:creationId xmlns:a16="http://schemas.microsoft.com/office/drawing/2014/main" id="{00880304-10FA-DBA7-AF68-8CA6E2158FF8}"/>
              </a:ext>
            </a:extLst>
          </p:cNvPr>
          <p:cNvPicPr preferRelativeResize="0"/>
          <p:nvPr/>
        </p:nvPicPr>
        <p:blipFill rotWithShape="1">
          <a:blip r:embed="rId4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478483" y="1528828"/>
            <a:ext cx="2950661" cy="295066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4615436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Google Shape;220;p48"/>
          <p:cNvSpPr txBox="1">
            <a:spLocks noGrp="1"/>
          </p:cNvSpPr>
          <p:nvPr>
            <p:ph type="title"/>
          </p:nvPr>
        </p:nvSpPr>
        <p:spPr>
          <a:xfrm>
            <a:off x="658810" y="1111250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/>
              <a:t>Przykładowa agenda</a:t>
            </a:r>
            <a:endParaRPr sz="2400" b="1" dirty="0"/>
          </a:p>
        </p:txBody>
      </p:sp>
      <p:sp>
        <p:nvSpPr>
          <p:cNvPr id="221" name="Google Shape;221;p48"/>
          <p:cNvSpPr txBox="1">
            <a:spLocks noGrp="1"/>
          </p:cNvSpPr>
          <p:nvPr>
            <p:ph type="body" idx="1"/>
          </p:nvPr>
        </p:nvSpPr>
        <p:spPr>
          <a:xfrm>
            <a:off x="658810" y="1867957"/>
            <a:ext cx="7939757" cy="4089138"/>
          </a:xfrm>
          <a:prstGeom prst="rect">
            <a:avLst/>
          </a:prstGeom>
          <a:noFill/>
          <a:ln w="9525" cap="flat" cmpd="sng">
            <a:noFill/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800" b="1" dirty="0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Dzień I: Mentoring, </a:t>
            </a:r>
            <a:r>
              <a:rPr lang="pl-PL" sz="1800" b="1" dirty="0" err="1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matchmaking</a:t>
            </a:r>
            <a:r>
              <a:rPr lang="pl-PL" sz="1800" b="1" dirty="0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 &amp; </a:t>
            </a:r>
            <a:r>
              <a:rPr lang="pl-PL" sz="1800" b="1" dirty="0" err="1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networking</a:t>
            </a:r>
            <a:r>
              <a:rPr lang="pl-PL" sz="1800" b="1" dirty="0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sz="1800" dirty="0">
              <a:latin typeface="+mj-lt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Od 8:30 		Rejestracja uczestników </a:t>
            </a:r>
            <a:endParaRPr sz="1400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09:00 – 10:30 	Mentoring </a:t>
            </a:r>
            <a:r>
              <a:rPr lang="pl-PL" sz="14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grupowy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– </a:t>
            </a:r>
            <a:r>
              <a:rPr lang="pl-PL" sz="1400" dirty="0" err="1">
                <a:latin typeface="+mj-lt"/>
                <a:ea typeface="Calibri"/>
                <a:cs typeface="Calibri"/>
                <a:sym typeface="Calibri"/>
              </a:rPr>
              <a:t>case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1400" dirty="0" err="1">
                <a:latin typeface="+mj-lt"/>
                <a:ea typeface="Calibri"/>
                <a:cs typeface="Calibri"/>
                <a:sym typeface="Calibri"/>
              </a:rPr>
              <a:t>study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– Grupa I, II, III </a:t>
            </a:r>
            <a:endParaRPr sz="1400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10.30 – 10:45 	Przerwa </a:t>
            </a:r>
            <a:endParaRPr sz="1400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10:45 – 12:15	Mentoring </a:t>
            </a:r>
            <a:r>
              <a:rPr lang="pl-PL" sz="14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indywidualny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- Grupa I </a:t>
            </a:r>
            <a:endParaRPr sz="1400" dirty="0">
              <a:latin typeface="+mj-lt"/>
            </a:endParaRPr>
          </a:p>
          <a:p>
            <a:pPr marL="1371600" lvl="0" indent="45720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 err="1">
                <a:latin typeface="+mj-lt"/>
                <a:ea typeface="Calibri"/>
                <a:cs typeface="Calibri"/>
                <a:sym typeface="Calibri"/>
              </a:rPr>
              <a:t>Matchmaking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&amp; </a:t>
            </a:r>
            <a:r>
              <a:rPr lang="pl-PL" sz="1400" dirty="0" err="1">
                <a:latin typeface="+mj-lt"/>
                <a:ea typeface="Calibri"/>
                <a:cs typeface="Calibri"/>
                <a:sym typeface="Calibri"/>
              </a:rPr>
              <a:t>networking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- Grupa II i III </a:t>
            </a:r>
            <a:endParaRPr sz="1400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12:15 – 13:00 	Lunch </a:t>
            </a:r>
            <a:endParaRPr sz="1400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13:00 – 14:30	Mentoring </a:t>
            </a:r>
            <a:r>
              <a:rPr lang="pl-PL" sz="14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indywidualny</a:t>
            </a:r>
            <a:r>
              <a:rPr lang="pl-PL" sz="1400" b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- Grupa II </a:t>
            </a:r>
            <a:endParaRPr sz="1400" dirty="0">
              <a:latin typeface="+mj-lt"/>
            </a:endParaRPr>
          </a:p>
          <a:p>
            <a:pPr marL="1371600" lvl="0" indent="45720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 err="1">
                <a:latin typeface="+mj-lt"/>
                <a:ea typeface="Calibri"/>
                <a:cs typeface="Calibri"/>
                <a:sym typeface="Calibri"/>
              </a:rPr>
              <a:t>Matchmaking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&amp; </a:t>
            </a:r>
            <a:r>
              <a:rPr lang="pl-PL" sz="1400" dirty="0" err="1">
                <a:latin typeface="+mj-lt"/>
                <a:ea typeface="Calibri"/>
                <a:cs typeface="Calibri"/>
                <a:sym typeface="Calibri"/>
              </a:rPr>
              <a:t>networking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– I i III </a:t>
            </a:r>
            <a:endParaRPr sz="1400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14.30 – 14.45 	Przerwa </a:t>
            </a:r>
            <a:endParaRPr sz="1400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14:45 – 16.15 	Mentoring </a:t>
            </a:r>
            <a:r>
              <a:rPr lang="pl-PL" sz="14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indywidualny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- Grupa III </a:t>
            </a:r>
            <a:endParaRPr sz="1400" dirty="0">
              <a:latin typeface="+mj-lt"/>
            </a:endParaRPr>
          </a:p>
          <a:p>
            <a:pPr marL="1371600" lvl="0" indent="45720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 err="1">
                <a:latin typeface="+mj-lt"/>
                <a:ea typeface="Calibri"/>
                <a:cs typeface="Calibri"/>
                <a:sym typeface="Calibri"/>
              </a:rPr>
              <a:t>Matchmaking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&amp; </a:t>
            </a:r>
            <a:r>
              <a:rPr lang="pl-PL" sz="1400" dirty="0" err="1">
                <a:latin typeface="+mj-lt"/>
                <a:ea typeface="Calibri"/>
                <a:cs typeface="Calibri"/>
                <a:sym typeface="Calibri"/>
              </a:rPr>
              <a:t>networking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- Grupa I i II</a:t>
            </a:r>
            <a:endParaRPr sz="1400" b="1" dirty="0">
              <a:solidFill>
                <a:srgbClr val="B01E28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7CF77F69-42AA-4725-7B30-69B7D079FA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5399" y="1541716"/>
            <a:ext cx="5157787" cy="5157787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9"/>
          <p:cNvSpPr txBox="1">
            <a:spLocks noGrp="1"/>
          </p:cNvSpPr>
          <p:nvPr>
            <p:ph type="body" idx="1"/>
          </p:nvPr>
        </p:nvSpPr>
        <p:spPr>
          <a:xfrm>
            <a:off x="658810" y="1932251"/>
            <a:ext cx="7939757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800" b="1" dirty="0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Dzień II: Mentoring, </a:t>
            </a:r>
            <a:r>
              <a:rPr lang="pl-PL" sz="1800" b="1" dirty="0" err="1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matchmaking</a:t>
            </a:r>
            <a:r>
              <a:rPr lang="pl-PL" sz="1800" b="1" dirty="0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 &amp; </a:t>
            </a:r>
            <a:r>
              <a:rPr lang="pl-PL" sz="1800" b="1" dirty="0" err="1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networking</a:t>
            </a:r>
            <a:r>
              <a:rPr lang="pl-PL" sz="1800" b="1" dirty="0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endParaRPr sz="1800" dirty="0">
              <a:latin typeface="+mj-lt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Od 8:30 		Rejestracja uczestników </a:t>
            </a:r>
            <a:endParaRPr sz="1400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09:00 – 10:30 	Mentoring </a:t>
            </a:r>
            <a:r>
              <a:rPr lang="pl-PL" sz="14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grupowy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– </a:t>
            </a:r>
            <a:r>
              <a:rPr lang="pl-PL" sz="1400" dirty="0" err="1">
                <a:latin typeface="+mj-lt"/>
                <a:ea typeface="Calibri"/>
                <a:cs typeface="Calibri"/>
                <a:sym typeface="Calibri"/>
              </a:rPr>
              <a:t>case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1400" dirty="0" err="1">
                <a:latin typeface="+mj-lt"/>
                <a:ea typeface="Calibri"/>
                <a:cs typeface="Calibri"/>
                <a:sym typeface="Calibri"/>
              </a:rPr>
              <a:t>study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– Grupa I, II, III </a:t>
            </a:r>
            <a:endParaRPr sz="1400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10.30 – 10:45 	Przerwa </a:t>
            </a:r>
            <a:endParaRPr sz="1400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10:45 – 12:15	Mentoring </a:t>
            </a:r>
            <a:r>
              <a:rPr lang="pl-PL" sz="14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indywidualny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- Grupa III </a:t>
            </a:r>
            <a:endParaRPr sz="1400" dirty="0">
              <a:latin typeface="+mj-lt"/>
            </a:endParaRPr>
          </a:p>
          <a:p>
            <a:pPr marL="1371600" lvl="0" indent="45720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 err="1">
                <a:latin typeface="+mj-lt"/>
                <a:ea typeface="Calibri"/>
                <a:cs typeface="Calibri"/>
                <a:sym typeface="Calibri"/>
              </a:rPr>
              <a:t>Matchmaking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&amp; </a:t>
            </a:r>
            <a:r>
              <a:rPr lang="pl-PL" sz="1400" dirty="0" err="1">
                <a:latin typeface="+mj-lt"/>
                <a:ea typeface="Calibri"/>
                <a:cs typeface="Calibri"/>
                <a:sym typeface="Calibri"/>
              </a:rPr>
              <a:t>networking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- Grupa I i II </a:t>
            </a:r>
            <a:endParaRPr sz="1400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12:15 – 13:00 	Lunch </a:t>
            </a:r>
            <a:endParaRPr sz="1400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13:00 – 14:30	Mentoring </a:t>
            </a:r>
            <a:r>
              <a:rPr lang="pl-PL" sz="14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indywidualny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- Grupa II </a:t>
            </a:r>
            <a:endParaRPr sz="1400" dirty="0">
              <a:latin typeface="+mj-lt"/>
            </a:endParaRPr>
          </a:p>
          <a:p>
            <a:pPr marL="1371600" lvl="0" indent="45720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 err="1">
                <a:latin typeface="+mj-lt"/>
                <a:ea typeface="Calibri"/>
                <a:cs typeface="Calibri"/>
                <a:sym typeface="Calibri"/>
              </a:rPr>
              <a:t>Matchmaking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&amp; </a:t>
            </a:r>
            <a:r>
              <a:rPr lang="pl-PL" sz="1400" dirty="0" err="1">
                <a:latin typeface="+mj-lt"/>
                <a:ea typeface="Calibri"/>
                <a:cs typeface="Calibri"/>
                <a:sym typeface="Calibri"/>
              </a:rPr>
              <a:t>networking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– I i III </a:t>
            </a:r>
            <a:endParaRPr sz="1400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14.30 – 14.45 	Przerwa </a:t>
            </a:r>
            <a:endParaRPr sz="1400" dirty="0">
              <a:solidFill>
                <a:srgbClr val="000000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14:45 – 16.15 	Mentoring </a:t>
            </a:r>
            <a:r>
              <a:rPr lang="pl-PL" sz="14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indywidualny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- Grupa I </a:t>
            </a:r>
            <a:endParaRPr sz="1400" dirty="0">
              <a:latin typeface="+mj-lt"/>
            </a:endParaRPr>
          </a:p>
          <a:p>
            <a:pPr marL="1371600" lvl="0" indent="457200" algn="l" rtl="0">
              <a:lnSpc>
                <a:spcPct val="120000"/>
              </a:lnSpc>
              <a:spcBef>
                <a:spcPts val="0"/>
              </a:spcBef>
              <a:spcAft>
                <a:spcPts val="600"/>
              </a:spcAft>
              <a:buClr>
                <a:srgbClr val="000000"/>
              </a:buClr>
              <a:buSzPts val="2400"/>
              <a:buNone/>
            </a:pPr>
            <a:r>
              <a:rPr lang="pl-PL" sz="1400" dirty="0" err="1">
                <a:latin typeface="+mj-lt"/>
                <a:ea typeface="Calibri"/>
                <a:cs typeface="Calibri"/>
                <a:sym typeface="Calibri"/>
              </a:rPr>
              <a:t>Matchmaking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&amp; </a:t>
            </a:r>
            <a:r>
              <a:rPr lang="pl-PL" sz="1400" dirty="0" err="1">
                <a:latin typeface="+mj-lt"/>
                <a:ea typeface="Calibri"/>
                <a:cs typeface="Calibri"/>
                <a:sym typeface="Calibri"/>
              </a:rPr>
              <a:t>networking</a:t>
            </a:r>
            <a:r>
              <a:rPr lang="pl-PL" sz="1400" dirty="0">
                <a:latin typeface="+mj-lt"/>
                <a:ea typeface="Calibri"/>
                <a:cs typeface="Calibri"/>
                <a:sym typeface="Calibri"/>
              </a:rPr>
              <a:t> - Grupa II i III</a:t>
            </a:r>
            <a:endParaRPr sz="1400" b="1" dirty="0">
              <a:solidFill>
                <a:srgbClr val="B01E28"/>
              </a:solidFill>
              <a:latin typeface="+mj-lt"/>
              <a:ea typeface="Calibri"/>
              <a:cs typeface="Calibri"/>
              <a:sym typeface="Calibri"/>
            </a:endParaRPr>
          </a:p>
        </p:txBody>
      </p:sp>
      <p:pic>
        <p:nvPicPr>
          <p:cNvPr id="3" name="Picture 2" descr="Text&#10;&#10;Description automatically generated">
            <a:extLst>
              <a:ext uri="{FF2B5EF4-FFF2-40B4-BE49-F238E27FC236}">
                <a16:creationId xmlns:a16="http://schemas.microsoft.com/office/drawing/2014/main" id="{5AAC0613-ED25-3DFA-71B6-7D7154FEB36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93280" y="1932251"/>
            <a:ext cx="3255264" cy="4089137"/>
          </a:xfrm>
          <a:prstGeom prst="rect">
            <a:avLst/>
          </a:prstGeom>
        </p:spPr>
      </p:pic>
      <p:sp>
        <p:nvSpPr>
          <p:cNvPr id="5" name="Google Shape;220;p48">
            <a:extLst>
              <a:ext uri="{FF2B5EF4-FFF2-40B4-BE49-F238E27FC236}">
                <a16:creationId xmlns:a16="http://schemas.microsoft.com/office/drawing/2014/main" id="{92EA147D-82C9-E70B-4C8A-7D46835FE67C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58810" y="1111250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/>
              <a:t>Przykładowa agenda</a:t>
            </a:r>
            <a:endParaRPr sz="2400" b="1" dirty="0"/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p50"/>
          <p:cNvSpPr txBox="1">
            <a:spLocks noGrp="1"/>
          </p:cNvSpPr>
          <p:nvPr>
            <p:ph type="title"/>
          </p:nvPr>
        </p:nvSpPr>
        <p:spPr>
          <a:xfrm>
            <a:off x="658812" y="1125538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/>
              <a:t>Mentoring grupowy</a:t>
            </a:r>
            <a:endParaRPr sz="2400" b="1" dirty="0"/>
          </a:p>
        </p:txBody>
      </p:sp>
      <p:sp>
        <p:nvSpPr>
          <p:cNvPr id="242" name="Google Shape;242;p50"/>
          <p:cNvSpPr txBox="1">
            <a:spLocks noGrp="1"/>
          </p:cNvSpPr>
          <p:nvPr>
            <p:ph type="body" idx="1"/>
          </p:nvPr>
        </p:nvSpPr>
        <p:spPr>
          <a:xfrm>
            <a:off x="658810" y="1932251"/>
            <a:ext cx="5870577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228600" lvl="0" indent="-217170" rtl="0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Pct val="100000"/>
              <a:buChar char="•"/>
            </a:pPr>
            <a:r>
              <a:rPr lang="pl-PL" sz="16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Mentoring grupowy </a:t>
            </a:r>
            <a:r>
              <a:rPr lang="pl-PL" sz="1600" dirty="0">
                <a:latin typeface="+mj-lt"/>
                <a:ea typeface="Calibri"/>
                <a:cs typeface="Calibri"/>
                <a:sym typeface="Calibri"/>
              </a:rPr>
              <a:t>to możliwość jednoczesnego poznania przez </a:t>
            </a:r>
            <a:r>
              <a:rPr lang="pl-PL" sz="1600" dirty="0" err="1">
                <a:latin typeface="+mj-lt"/>
                <a:ea typeface="Calibri"/>
                <a:cs typeface="Calibri"/>
                <a:sym typeface="Calibri"/>
              </a:rPr>
              <a:t>Mentee</a:t>
            </a:r>
            <a:r>
              <a:rPr lang="pl-PL" sz="1600" dirty="0">
                <a:latin typeface="+mj-lt"/>
                <a:ea typeface="Calibri"/>
                <a:cs typeface="Calibri"/>
                <a:sym typeface="Calibri"/>
              </a:rPr>
              <a:t> perspektywy wielu Mentorek/Mentorów</a:t>
            </a:r>
            <a:endParaRPr lang="pl-PL" sz="1600" dirty="0">
              <a:latin typeface="+mj-lt"/>
            </a:endParaRPr>
          </a:p>
          <a:p>
            <a:pPr marL="228600" lvl="0" indent="-217170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ct val="100000"/>
              <a:buChar char="•"/>
            </a:pPr>
            <a:r>
              <a:rPr lang="pl-PL" sz="1600" dirty="0">
                <a:latin typeface="+mj-lt"/>
                <a:ea typeface="Calibri"/>
                <a:cs typeface="Calibri"/>
                <a:sym typeface="Calibri"/>
              </a:rPr>
              <a:t>Mentorki/Mentorzy zostaną zaproszeni do moderowanej rozmowy na temat podejmowania decyzji o wychodzeniu </a:t>
            </a:r>
            <a:br>
              <a:rPr lang="pl-PL" sz="1600" dirty="0">
                <a:latin typeface="+mj-lt"/>
                <a:ea typeface="Calibri"/>
                <a:cs typeface="Calibri"/>
                <a:sym typeface="Calibri"/>
              </a:rPr>
            </a:br>
            <a:r>
              <a:rPr lang="pl-PL" sz="1600" dirty="0">
                <a:latin typeface="+mj-lt"/>
                <a:ea typeface="Calibri"/>
                <a:cs typeface="Calibri"/>
                <a:sym typeface="Calibri"/>
              </a:rPr>
              <a:t>na rynki zagraniczne </a:t>
            </a:r>
            <a:endParaRPr lang="pl-PL" sz="1600" dirty="0">
              <a:latin typeface="+mj-lt"/>
            </a:endParaRPr>
          </a:p>
          <a:p>
            <a:pPr marL="228600" lvl="0" indent="-217170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ct val="100000"/>
              <a:buChar char="•"/>
            </a:pPr>
            <a:r>
              <a:rPr lang="pl-PL" sz="1600" dirty="0">
                <a:latin typeface="+mj-lt"/>
                <a:ea typeface="Calibri"/>
                <a:cs typeface="Calibri"/>
                <a:sym typeface="Calibri"/>
              </a:rPr>
              <a:t>Pierwszego dnia Moderator zaprosi </a:t>
            </a:r>
            <a:r>
              <a:rPr lang="pl-PL" sz="1600" b="1" dirty="0">
                <a:solidFill>
                  <a:srgbClr val="C00000"/>
                </a:solidFill>
                <a:latin typeface="+mj-lt"/>
                <a:ea typeface="Calibri"/>
                <a:cs typeface="Calibri"/>
                <a:sym typeface="Calibri"/>
              </a:rPr>
              <a:t>5 wybranych Mentorek/Mentorów</a:t>
            </a:r>
            <a:r>
              <a:rPr lang="pl-PL" sz="1600" dirty="0">
                <a:latin typeface="+mj-lt"/>
                <a:ea typeface="Calibri"/>
                <a:cs typeface="Calibri"/>
                <a:sym typeface="Calibri"/>
              </a:rPr>
              <a:t> do podzielenia się swoim doświadczeniem, odpowiedzą na wcześniej przygotowane pytania</a:t>
            </a:r>
            <a:endParaRPr lang="pl-PL" sz="1600" dirty="0">
              <a:latin typeface="+mj-lt"/>
            </a:endParaRPr>
          </a:p>
          <a:p>
            <a:pPr marL="228600" lvl="0" indent="-217170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ct val="100000"/>
              <a:buChar char="•"/>
            </a:pPr>
            <a:r>
              <a:rPr lang="pl-PL" sz="1600" dirty="0">
                <a:latin typeface="+mj-lt"/>
                <a:ea typeface="Calibri"/>
                <a:cs typeface="Calibri"/>
                <a:sym typeface="Calibri"/>
              </a:rPr>
              <a:t>Mentorki/Mentorzy będą również odpowiadali na pytania Uczestników programu</a:t>
            </a:r>
            <a:endParaRPr lang="pl-PL" sz="1600" dirty="0">
              <a:latin typeface="+mj-lt"/>
            </a:endParaRPr>
          </a:p>
          <a:p>
            <a:pPr marL="228600" lvl="0" indent="-217170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ct val="100000"/>
              <a:buChar char="•"/>
            </a:pPr>
            <a:r>
              <a:rPr lang="pl-PL" sz="1600" dirty="0">
                <a:latin typeface="+mj-lt"/>
                <a:ea typeface="Calibri"/>
                <a:cs typeface="Calibri"/>
                <a:sym typeface="Calibri"/>
              </a:rPr>
              <a:t>Drugiego dnia kolejnych 5 Mentorek/Mentorów zostanie zaproszonych do moderowanej rozmowy</a:t>
            </a:r>
            <a:endParaRPr lang="pl-PL" sz="1600" dirty="0">
              <a:latin typeface="+mj-lt"/>
            </a:endParaRPr>
          </a:p>
        </p:txBody>
      </p:sp>
      <p:pic>
        <p:nvPicPr>
          <p:cNvPr id="3" name="Picture 2" descr="Logo, company name&#10;&#10;Description automatically generated">
            <a:extLst>
              <a:ext uri="{FF2B5EF4-FFF2-40B4-BE49-F238E27FC236}">
                <a16:creationId xmlns:a16="http://schemas.microsoft.com/office/drawing/2014/main" id="{4AFEF0E5-B9B7-37D6-6009-FCF0235099D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46976" y="1979558"/>
            <a:ext cx="3889248" cy="3980870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7" name="Google Shape;247;p51"/>
          <p:cNvSpPr txBox="1">
            <a:spLocks noGrp="1"/>
          </p:cNvSpPr>
          <p:nvPr>
            <p:ph type="title"/>
          </p:nvPr>
        </p:nvSpPr>
        <p:spPr>
          <a:xfrm>
            <a:off x="658811" y="1125538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 err="1"/>
              <a:t>Speed</a:t>
            </a:r>
            <a:r>
              <a:rPr lang="pl-PL" sz="2400" b="1" dirty="0"/>
              <a:t> mentoring</a:t>
            </a:r>
            <a:endParaRPr sz="2400" b="1" dirty="0"/>
          </a:p>
        </p:txBody>
      </p:sp>
      <p:sp>
        <p:nvSpPr>
          <p:cNvPr id="248" name="Google Shape;248;p51"/>
          <p:cNvSpPr txBox="1">
            <a:spLocks noGrp="1"/>
          </p:cNvSpPr>
          <p:nvPr>
            <p:ph type="body" idx="2"/>
          </p:nvPr>
        </p:nvSpPr>
        <p:spPr>
          <a:xfrm>
            <a:off x="6167438" y="1935527"/>
            <a:ext cx="5171122" cy="4085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228600" lvl="0" indent="-228600" algn="l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b="1" dirty="0" err="1">
                <a:solidFill>
                  <a:srgbClr val="B01E28"/>
                </a:solidFill>
              </a:rPr>
              <a:t>Speed</a:t>
            </a:r>
            <a:r>
              <a:rPr lang="pl-PL" sz="1800" b="1" dirty="0">
                <a:solidFill>
                  <a:srgbClr val="B01E28"/>
                </a:solidFill>
              </a:rPr>
              <a:t> mentoring </a:t>
            </a:r>
            <a:r>
              <a:rPr lang="pl-PL" sz="1800" dirty="0"/>
              <a:t>to seria krótkich rozmów </a:t>
            </a:r>
            <a:br>
              <a:rPr lang="pl-PL" sz="1800" dirty="0"/>
            </a:br>
            <a:r>
              <a:rPr lang="pl-PL" sz="1800" dirty="0"/>
              <a:t>z Mentorkami/Mentorami </a:t>
            </a:r>
            <a:endParaRPr sz="1800"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/>
              <a:t>10 Mentorek/Mentorów spotka się </a:t>
            </a:r>
            <a:br>
              <a:rPr lang="pl-PL" sz="1800" dirty="0"/>
            </a:br>
            <a:r>
              <a:rPr lang="pl-PL" sz="1800" dirty="0"/>
              <a:t>z przedstawicielami 10 firm z Grupy </a:t>
            </a:r>
            <a:br>
              <a:rPr lang="pl-PL" sz="1800" dirty="0"/>
            </a:br>
            <a:r>
              <a:rPr lang="pl-PL" sz="1800" dirty="0"/>
              <a:t>i podczas </a:t>
            </a:r>
            <a:r>
              <a:rPr lang="pl-PL" sz="1800" b="1" dirty="0">
                <a:solidFill>
                  <a:srgbClr val="C00000"/>
                </a:solidFill>
              </a:rPr>
              <a:t>max. 30-minutowej sesji </a:t>
            </a:r>
            <a:endParaRPr sz="1800" b="1" dirty="0">
              <a:solidFill>
                <a:srgbClr val="C00000"/>
              </a:solidFill>
            </a:endParaRPr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/>
              <a:t>Na początku i na końcu każdej rundy </a:t>
            </a:r>
            <a:r>
              <a:rPr lang="pl-PL" sz="1800" dirty="0" err="1"/>
              <a:t>speed</a:t>
            </a:r>
            <a:r>
              <a:rPr lang="pl-PL" sz="1800" dirty="0"/>
              <a:t> mentoringu zadzwoni dzwonek</a:t>
            </a:r>
            <a:endParaRPr sz="1800" dirty="0"/>
          </a:p>
          <a:p>
            <a:pPr marL="2286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/>
              <a:t>Po sygnale </a:t>
            </a:r>
            <a:r>
              <a:rPr lang="pl-PL" sz="1800" dirty="0" err="1"/>
              <a:t>Mentee</a:t>
            </a:r>
            <a:r>
              <a:rPr lang="pl-PL" sz="1800" dirty="0"/>
              <a:t> przechodzi do następnego stołu</a:t>
            </a:r>
            <a:endParaRPr sz="1800" dirty="0"/>
          </a:p>
        </p:txBody>
      </p:sp>
      <p:pic>
        <p:nvPicPr>
          <p:cNvPr id="3" name="Picture 2" descr="Graphical user interface, application&#10;&#10;Description automatically generated">
            <a:extLst>
              <a:ext uri="{FF2B5EF4-FFF2-40B4-BE49-F238E27FC236}">
                <a16:creationId xmlns:a16="http://schemas.microsoft.com/office/drawing/2014/main" id="{D62CE3B7-E867-E446-F797-905A5F9453C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3440" y="1914136"/>
            <a:ext cx="4937760" cy="4107251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52"/>
          <p:cNvSpPr txBox="1">
            <a:spLocks noGrp="1"/>
          </p:cNvSpPr>
          <p:nvPr>
            <p:ph type="title"/>
          </p:nvPr>
        </p:nvSpPr>
        <p:spPr>
          <a:xfrm>
            <a:off x="658811" y="1050290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/>
              <a:t>Narzędzie do pracy podczas </a:t>
            </a:r>
            <a:r>
              <a:rPr lang="pl-PL" sz="2400" b="1" dirty="0" err="1"/>
              <a:t>speed</a:t>
            </a:r>
            <a:r>
              <a:rPr lang="pl-PL" sz="2400" b="1" dirty="0"/>
              <a:t> mentoringu</a:t>
            </a:r>
            <a:endParaRPr sz="2400" b="1" dirty="0"/>
          </a:p>
        </p:txBody>
      </p:sp>
      <p:sp>
        <p:nvSpPr>
          <p:cNvPr id="264" name="Google Shape;264;p52"/>
          <p:cNvSpPr txBox="1">
            <a:spLocks noGrp="1"/>
          </p:cNvSpPr>
          <p:nvPr>
            <p:ph type="body" idx="1"/>
          </p:nvPr>
        </p:nvSpPr>
        <p:spPr>
          <a:xfrm>
            <a:off x="658811" y="1947491"/>
            <a:ext cx="5365752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 lnSpcReduction="20000"/>
          </a:bodyPr>
          <a:lstStyle/>
          <a:p>
            <a:pPr lvl="0" indent="-45720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51351"/>
              <a:buNone/>
            </a:pPr>
            <a:r>
              <a:rPr lang="pl-PL" sz="1900" b="1" dirty="0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Instrukcja dla przedsiębiorców:</a:t>
            </a:r>
            <a:endParaRPr sz="1900" dirty="0"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275184"/>
              <a:buNone/>
            </a:pPr>
            <a:endParaRPr sz="1100" dirty="0">
              <a:latin typeface="+mj-lt"/>
              <a:ea typeface="Calibri"/>
              <a:cs typeface="Calibri"/>
              <a:sym typeface="Calibri"/>
            </a:endParaRPr>
          </a:p>
          <a:p>
            <a:pPr marL="457200" lvl="0" indent="-287686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/>
            </a:pPr>
            <a:r>
              <a:rPr lang="pl-PL" sz="1100" dirty="0">
                <a:latin typeface="+mj-lt"/>
                <a:ea typeface="Calibri"/>
                <a:cs typeface="Calibri"/>
                <a:sym typeface="Calibri"/>
              </a:rPr>
              <a:t>Zastanów się jaki jest cel sesji </a:t>
            </a:r>
            <a:r>
              <a:rPr lang="pl-PL" sz="1100" dirty="0" err="1">
                <a:latin typeface="+mj-lt"/>
                <a:ea typeface="Calibri"/>
                <a:cs typeface="Calibri"/>
                <a:sym typeface="Calibri"/>
              </a:rPr>
              <a:t>mentoringowej</a:t>
            </a:r>
            <a:r>
              <a:rPr lang="pl-PL" sz="1100" dirty="0">
                <a:latin typeface="+mj-lt"/>
                <a:ea typeface="Calibri"/>
                <a:cs typeface="Calibri"/>
                <a:sym typeface="Calibri"/>
              </a:rPr>
              <a:t>? </a:t>
            </a:r>
            <a:endParaRPr lang="en-GB" sz="1100" dirty="0">
              <a:latin typeface="+mj-lt"/>
            </a:endParaRPr>
          </a:p>
          <a:p>
            <a:pPr marL="457200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275184"/>
              <a:buNone/>
            </a:pPr>
            <a:r>
              <a:rPr lang="en-GB" sz="1100" dirty="0" err="1">
                <a:latin typeface="+mj-lt"/>
                <a:ea typeface="Calibri"/>
                <a:cs typeface="Calibri"/>
                <a:sym typeface="Calibri"/>
              </a:rPr>
              <a:t>Zapisz</a:t>
            </a: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 go w </a:t>
            </a:r>
            <a:r>
              <a:rPr lang="en-GB" sz="1100" dirty="0" err="1">
                <a:latin typeface="+mj-lt"/>
                <a:ea typeface="Calibri"/>
                <a:cs typeface="Calibri"/>
                <a:sym typeface="Calibri"/>
              </a:rPr>
              <a:t>jednym</a:t>
            </a: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n-GB" sz="1100" dirty="0" err="1">
                <a:latin typeface="+mj-lt"/>
                <a:ea typeface="Calibri"/>
                <a:cs typeface="Calibri"/>
                <a:sym typeface="Calibri"/>
              </a:rPr>
              <a:t>krótkim</a:t>
            </a: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n-GB" sz="1100" dirty="0" err="1">
                <a:latin typeface="+mj-lt"/>
                <a:ea typeface="Calibri"/>
                <a:cs typeface="Calibri"/>
                <a:sym typeface="Calibri"/>
              </a:rPr>
              <a:t>zdaniu</a:t>
            </a: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.</a:t>
            </a:r>
            <a:endParaRPr lang="en-GB" sz="1100" dirty="0">
              <a:latin typeface="+mj-lt"/>
            </a:endParaRPr>
          </a:p>
          <a:p>
            <a:pPr marL="457200" lvl="0" indent="-287686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 startAt="2"/>
            </a:pPr>
            <a:r>
              <a:rPr lang="en-GB" sz="1100" dirty="0" err="1">
                <a:latin typeface="+mj-lt"/>
                <a:ea typeface="Calibri"/>
                <a:cs typeface="Calibri"/>
                <a:sym typeface="Calibri"/>
              </a:rPr>
              <a:t>Przemyśl</a:t>
            </a: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, </a:t>
            </a:r>
            <a:r>
              <a:rPr lang="en-GB" sz="1100" dirty="0" err="1">
                <a:latin typeface="+mj-lt"/>
                <a:ea typeface="Calibri"/>
                <a:cs typeface="Calibri"/>
                <a:sym typeface="Calibri"/>
              </a:rPr>
              <a:t>jakie</a:t>
            </a: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n-GB" sz="1100" dirty="0" err="1">
                <a:latin typeface="+mj-lt"/>
                <a:ea typeface="Calibri"/>
                <a:cs typeface="Calibri"/>
                <a:sym typeface="Calibri"/>
              </a:rPr>
              <a:t>dotychczasowe</a:t>
            </a: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n-GB" sz="1100" dirty="0" err="1">
                <a:latin typeface="+mj-lt"/>
                <a:ea typeface="Calibri"/>
                <a:cs typeface="Calibri"/>
                <a:sym typeface="Calibri"/>
              </a:rPr>
              <a:t>działania</a:t>
            </a: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n-GB" sz="1100" dirty="0" err="1">
                <a:latin typeface="+mj-lt"/>
                <a:ea typeface="Calibri"/>
                <a:cs typeface="Calibri"/>
                <a:sym typeface="Calibri"/>
              </a:rPr>
              <a:t>zostały</a:t>
            </a: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n-GB" sz="1100" dirty="0" err="1">
                <a:latin typeface="+mj-lt"/>
                <a:ea typeface="Calibri"/>
                <a:cs typeface="Calibri"/>
                <a:sym typeface="Calibri"/>
              </a:rPr>
              <a:t>podjęte</a:t>
            </a: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n-GB" sz="1100" dirty="0" err="1">
                <a:latin typeface="+mj-lt"/>
                <a:ea typeface="Calibri"/>
                <a:cs typeface="Calibri"/>
                <a:sym typeface="Calibri"/>
              </a:rPr>
              <a:t>przez</a:t>
            </a: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n-GB" sz="1100" dirty="0" err="1">
                <a:latin typeface="+mj-lt"/>
                <a:ea typeface="Calibri"/>
                <a:cs typeface="Calibri"/>
                <a:sym typeface="Calibri"/>
              </a:rPr>
              <a:t>Twoją</a:t>
            </a: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n-GB" sz="1100" dirty="0" err="1">
                <a:latin typeface="+mj-lt"/>
                <a:ea typeface="Calibri"/>
                <a:cs typeface="Calibri"/>
                <a:sym typeface="Calibri"/>
              </a:rPr>
              <a:t>firmę</a:t>
            </a: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, </a:t>
            </a:r>
            <a:br>
              <a:rPr lang="pl-PL" sz="1100" dirty="0">
                <a:latin typeface="+mj-lt"/>
                <a:ea typeface="Calibri"/>
                <a:cs typeface="Calibri"/>
                <a:sym typeface="Calibri"/>
              </a:rPr>
            </a:b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aby </a:t>
            </a:r>
            <a:r>
              <a:rPr lang="en-GB" sz="1100" dirty="0" err="1">
                <a:latin typeface="+mj-lt"/>
                <a:ea typeface="Calibri"/>
                <a:cs typeface="Calibri"/>
                <a:sym typeface="Calibri"/>
              </a:rPr>
              <a:t>wyjść</a:t>
            </a: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 na </a:t>
            </a:r>
            <a:r>
              <a:rPr lang="en-GB" sz="1100" dirty="0" err="1">
                <a:latin typeface="+mj-lt"/>
                <a:ea typeface="Calibri"/>
                <a:cs typeface="Calibri"/>
                <a:sym typeface="Calibri"/>
              </a:rPr>
              <a:t>rynki</a:t>
            </a: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en-GB" sz="1100" dirty="0" err="1">
                <a:latin typeface="+mj-lt"/>
                <a:ea typeface="Calibri"/>
                <a:cs typeface="Calibri"/>
                <a:sym typeface="Calibri"/>
              </a:rPr>
              <a:t>zagraniczne</a:t>
            </a:r>
            <a:r>
              <a:rPr lang="en-GB" sz="1100" dirty="0">
                <a:latin typeface="+mj-lt"/>
                <a:ea typeface="Calibri"/>
                <a:cs typeface="Calibri"/>
                <a:sym typeface="Calibri"/>
              </a:rPr>
              <a:t>?</a:t>
            </a:r>
            <a:endParaRPr lang="en-GB" sz="1100" dirty="0">
              <a:latin typeface="+mj-lt"/>
            </a:endParaRPr>
          </a:p>
          <a:p>
            <a:pPr marL="457200" lvl="0" indent="-287686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 startAt="2"/>
            </a:pPr>
            <a:r>
              <a:rPr lang="pl-PL" sz="1100" dirty="0">
                <a:latin typeface="+mj-lt"/>
                <a:ea typeface="Calibri"/>
                <a:cs typeface="Calibri"/>
                <a:sym typeface="Calibri"/>
              </a:rPr>
              <a:t>Uzupełnij tabelkę - najlepiej przed sesją </a:t>
            </a:r>
            <a:r>
              <a:rPr lang="pl-PL" sz="1100" dirty="0" err="1">
                <a:latin typeface="+mj-lt"/>
                <a:ea typeface="Calibri"/>
                <a:cs typeface="Calibri"/>
                <a:sym typeface="Calibri"/>
              </a:rPr>
              <a:t>mentoringową</a:t>
            </a:r>
            <a:r>
              <a:rPr lang="pl-PL" sz="1100" dirty="0">
                <a:latin typeface="+mj-lt"/>
                <a:ea typeface="Calibri"/>
                <a:cs typeface="Calibri"/>
                <a:sym typeface="Calibri"/>
              </a:rPr>
              <a:t>. Wypisz po kilka przykładów:</a:t>
            </a:r>
            <a:endParaRPr sz="1100" dirty="0">
              <a:latin typeface="+mj-lt"/>
            </a:endParaRPr>
          </a:p>
          <a:p>
            <a:pPr marL="169545" lvl="0" indent="0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sz="1100" b="1" dirty="0">
              <a:solidFill>
                <a:srgbClr val="B01E28"/>
              </a:solidFill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51351"/>
              <a:buNone/>
            </a:pPr>
            <a:r>
              <a:rPr lang="pl-PL" sz="1900" b="1" dirty="0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START</a:t>
            </a:r>
            <a:r>
              <a:rPr lang="pl-PL" sz="2000" b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1100" dirty="0">
                <a:latin typeface="+mj-lt"/>
                <a:ea typeface="Calibri"/>
                <a:cs typeface="Calibri"/>
                <a:sym typeface="Calibri"/>
              </a:rPr>
              <a:t>Co powinniśmy zacząć robić?</a:t>
            </a:r>
            <a:endParaRPr sz="1100" dirty="0">
              <a:latin typeface="+mj-lt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275184"/>
              <a:buNone/>
            </a:pPr>
            <a:endParaRPr sz="1100" dirty="0"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51351"/>
              <a:buNone/>
            </a:pPr>
            <a:r>
              <a:rPr lang="pl-PL" sz="1900" b="1" dirty="0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STOP</a:t>
            </a:r>
            <a:r>
              <a:rPr lang="pl-PL" sz="2000" b="1" dirty="0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1100" dirty="0">
                <a:latin typeface="+mj-lt"/>
                <a:ea typeface="Calibri"/>
                <a:cs typeface="Calibri"/>
                <a:sym typeface="Calibri"/>
              </a:rPr>
              <a:t>Co zrobiliśmy, co nie poskutkowało? (Czego nie powinniśmy robić?)</a:t>
            </a:r>
            <a:endParaRPr sz="1100" dirty="0">
              <a:latin typeface="+mj-lt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275184"/>
              <a:buNone/>
            </a:pPr>
            <a:endParaRPr sz="1900" dirty="0"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51351"/>
              <a:buNone/>
            </a:pPr>
            <a:r>
              <a:rPr lang="pl-PL" sz="1900" b="1" dirty="0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CONTINUE</a:t>
            </a:r>
            <a:r>
              <a:rPr lang="pl-PL" sz="2000" b="1" dirty="0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1100" dirty="0">
                <a:latin typeface="+mj-lt"/>
                <a:ea typeface="Calibri"/>
                <a:cs typeface="Calibri"/>
                <a:sym typeface="Calibri"/>
              </a:rPr>
              <a:t>Co zrobiliśmy dobrze? (Co powinniśmy kontynuować w przyszłości?)</a:t>
            </a:r>
            <a:endParaRPr sz="1100" dirty="0">
              <a:latin typeface="+mj-lt"/>
            </a:endParaRPr>
          </a:p>
          <a:p>
            <a:pPr marL="45720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275184"/>
              <a:buNone/>
            </a:pPr>
            <a:endParaRPr sz="1100" dirty="0">
              <a:latin typeface="+mj-lt"/>
              <a:ea typeface="Calibri"/>
              <a:cs typeface="Calibri"/>
              <a:sym typeface="Calibri"/>
            </a:endParaRPr>
          </a:p>
          <a:p>
            <a:pPr marL="457200" lvl="0" indent="-287686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Font typeface="+mj-lt"/>
              <a:buAutoNum type="arabicPeriod" startAt="4"/>
            </a:pPr>
            <a:r>
              <a:rPr lang="pl-PL" sz="1100" dirty="0">
                <a:latin typeface="+mj-lt"/>
                <a:ea typeface="Calibri"/>
                <a:cs typeface="Calibri"/>
                <a:sym typeface="Calibri"/>
              </a:rPr>
              <a:t>Podczas każdej sesji notuj ważne spostrzeżenia i wskazówki Mentorki/Mentora.</a:t>
            </a:r>
            <a:endParaRPr sz="1100" dirty="0">
              <a:latin typeface="+mj-lt"/>
            </a:endParaRPr>
          </a:p>
          <a:p>
            <a:pPr marL="457200" lvl="0" indent="-287686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AutoNum type="arabicPeriod" startAt="4"/>
            </a:pPr>
            <a:r>
              <a:rPr lang="pl-PL" sz="1100" dirty="0">
                <a:latin typeface="+mj-lt"/>
                <a:ea typeface="Calibri"/>
                <a:cs typeface="Calibri"/>
                <a:sym typeface="Calibri"/>
              </a:rPr>
              <a:t>Na koniec sesji wypisz, co możesz zmienić.</a:t>
            </a:r>
            <a:endParaRPr sz="1100" dirty="0">
              <a:latin typeface="+mj-lt"/>
            </a:endParaRPr>
          </a:p>
          <a:p>
            <a:pPr marL="457200" lvl="0" indent="-223075" algn="just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endParaRPr sz="1100" dirty="0"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lnSpc>
                <a:spcPct val="120000"/>
              </a:lnSpc>
              <a:spcBef>
                <a:spcPts val="0"/>
              </a:spcBef>
              <a:spcAft>
                <a:spcPts val="0"/>
              </a:spcAft>
              <a:buSzPct val="151351"/>
              <a:buNone/>
            </a:pPr>
            <a:r>
              <a:rPr lang="pl-PL" sz="1900" b="1" dirty="0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CHANGE</a:t>
            </a:r>
            <a:r>
              <a:rPr lang="pl-PL" sz="2000" b="1" dirty="0">
                <a:solidFill>
                  <a:srgbClr val="B01E28"/>
                </a:solidFill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1100" dirty="0">
                <a:latin typeface="+mj-lt"/>
                <a:ea typeface="Calibri"/>
                <a:cs typeface="Calibri"/>
                <a:sym typeface="Calibri"/>
              </a:rPr>
              <a:t>Jakie działania i korzyści mogą wynikać ze zmiany? (Co powinniśmy zmienić?)</a:t>
            </a:r>
            <a:endParaRPr sz="1100" dirty="0">
              <a:latin typeface="+mj-lt"/>
            </a:endParaRPr>
          </a:p>
        </p:txBody>
      </p:sp>
      <p:pic>
        <p:nvPicPr>
          <p:cNvPr id="5" name="Picture 4" descr="Diagram&#10;&#10;Description automatically generated">
            <a:extLst>
              <a:ext uri="{FF2B5EF4-FFF2-40B4-BE49-F238E27FC236}">
                <a16:creationId xmlns:a16="http://schemas.microsoft.com/office/drawing/2014/main" id="{6CD5E925-1AB5-2D0A-B1A3-766503E5573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7438" y="2459599"/>
            <a:ext cx="5363869" cy="2782961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g12b07b9ffe2_0_50" descr="Logo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27735" y="1916113"/>
            <a:ext cx="4721353" cy="3822403"/>
          </a:xfrm>
          <a:prstGeom prst="rect">
            <a:avLst/>
          </a:prstGeom>
          <a:noFill/>
          <a:ln>
            <a:noFill/>
          </a:ln>
        </p:spPr>
      </p:pic>
      <p:sp>
        <p:nvSpPr>
          <p:cNvPr id="55" name="Google Shape;55;g12b07b9ffe2_0_50"/>
          <p:cNvSpPr txBox="1"/>
          <p:nvPr/>
        </p:nvSpPr>
        <p:spPr>
          <a:xfrm>
            <a:off x="6174582" y="2105576"/>
            <a:ext cx="5376900" cy="264684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If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you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are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successful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,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it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is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because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somewhere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,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sometime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,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someone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gave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you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br>
              <a:rPr lang="pl-PL" sz="2000" i="1" dirty="0">
                <a:latin typeface="+mj-lt"/>
                <a:ea typeface="Calibri"/>
                <a:cs typeface="Calibri"/>
                <a:sym typeface="Calibri"/>
              </a:rPr>
            </a:b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a life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or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an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idea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that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started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you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in the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right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direction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.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Remember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also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that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you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are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indebted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to life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until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you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help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some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less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fortunate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person,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just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as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you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were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 </a:t>
            </a:r>
            <a:r>
              <a:rPr lang="pl-PL" sz="2000" i="1" dirty="0" err="1">
                <a:latin typeface="+mj-lt"/>
                <a:ea typeface="Calibri"/>
                <a:cs typeface="Calibri"/>
                <a:sym typeface="Calibri"/>
              </a:rPr>
              <a:t>helped</a:t>
            </a:r>
            <a:r>
              <a:rPr lang="pl-PL" sz="2000" i="1" dirty="0">
                <a:latin typeface="+mj-lt"/>
                <a:ea typeface="Calibri"/>
                <a:cs typeface="Calibri"/>
                <a:sym typeface="Calibri"/>
              </a:rPr>
              <a:t>.</a:t>
            </a:r>
            <a:endParaRPr sz="2000" i="1" dirty="0"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000" dirty="0">
              <a:latin typeface="+mj-lt"/>
              <a:ea typeface="Calibri"/>
              <a:cs typeface="Calibri"/>
              <a:sym typeface="Calibri"/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pl-PL" sz="2000" dirty="0">
                <a:latin typeface="+mj-lt"/>
                <a:ea typeface="Calibri"/>
                <a:cs typeface="Calibri"/>
                <a:sym typeface="Calibri"/>
              </a:rPr>
              <a:t>Melinda Gates</a:t>
            </a:r>
            <a:endParaRPr sz="2000" dirty="0">
              <a:latin typeface="+mj-lt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0" name="Google Shape;270;g12b07b9ffe2_0_3"/>
          <p:cNvGraphicFramePr/>
          <p:nvPr/>
        </p:nvGraphicFramePr>
        <p:xfrm>
          <a:off x="658813" y="1173665"/>
          <a:ext cx="10874375" cy="4773080"/>
        </p:xfrm>
        <a:graphic>
          <a:graphicData uri="http://schemas.openxmlformats.org/drawingml/2006/table">
            <a:tbl>
              <a:tblPr bandRow="1" bandCol="1">
                <a:noFill/>
              </a:tblPr>
              <a:tblGrid>
                <a:gridCol w="32356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6387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245025">
                <a:tc gridSpan="2">
                  <a:txBody>
                    <a:bodyPr/>
                    <a:lstStyle/>
                    <a:p>
                      <a:pPr marL="0" marR="0" lvl="0" indent="0" algn="l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3100"/>
                        <a:buFont typeface="Arial"/>
                        <a:buNone/>
                      </a:pPr>
                      <a:r>
                        <a:rPr lang="pl-PL" sz="3100" b="1" u="none" strike="noStrike" cap="none" dirty="0">
                          <a:solidFill>
                            <a:srgbClr val="B01E28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Narzędzie do </a:t>
                      </a:r>
                      <a:r>
                        <a:rPr lang="pl-PL" sz="3100" b="1" u="none" strike="noStrike" cap="none" dirty="0" err="1">
                          <a:solidFill>
                            <a:srgbClr val="B01E28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speed</a:t>
                      </a:r>
                      <a:r>
                        <a:rPr lang="pl-PL" sz="3100" b="1" u="none" strike="noStrike" cap="none" dirty="0">
                          <a:solidFill>
                            <a:srgbClr val="B01E28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mentoringu</a:t>
                      </a:r>
                      <a:endParaRPr sz="3100" b="1" u="none" strike="noStrike" cap="none" dirty="0">
                        <a:solidFill>
                          <a:srgbClr val="B01E28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l-PL" sz="12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Cel sesji </a:t>
                      </a:r>
                      <a:r>
                        <a:rPr lang="pl-PL" sz="1200" b="1" u="none" strike="noStrike" cap="none" dirty="0" err="1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mentoringowej</a:t>
                      </a:r>
                      <a:r>
                        <a:rPr lang="pl-PL" sz="1200" b="1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:   </a:t>
                      </a:r>
                      <a:endParaRPr sz="1200" b="1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140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b="1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7625" marR="47625" marT="47625" marB="47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691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pl-PL" sz="2200" b="1" u="none" strike="noStrike" cap="none" dirty="0">
                          <a:solidFill>
                            <a:srgbClr val="B01E28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START</a:t>
                      </a:r>
                      <a:endParaRPr sz="2200" b="1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l-PL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 powinniśmy zacząć robić?</a:t>
                      </a:r>
                      <a:endParaRPr sz="1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7625" marR="47625" marT="47625" marB="476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7625" marR="47625" marT="47625" marB="47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69100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pl-PL" sz="2200" b="1" u="none" strike="noStrike" cap="none" dirty="0">
                          <a:solidFill>
                            <a:srgbClr val="B01E28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STOP</a:t>
                      </a:r>
                      <a:endParaRPr sz="2200" b="1" u="none" strike="noStrike" cap="none" dirty="0">
                        <a:solidFill>
                          <a:srgbClr val="B01E28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l-PL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 zrobiliśmy, co nie poskutkowało? (Czego nie powinniśmy robić?)</a:t>
                      </a:r>
                      <a:endParaRPr sz="1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7625" marR="47625" marT="47625" marB="476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l-PL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7625" marR="47625" marT="47625" marB="47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45725">
                <a:tc>
                  <a:txBody>
                    <a:bodyPr/>
                    <a:lstStyle/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</a:pPr>
                      <a:r>
                        <a:rPr lang="pl-PL" sz="2200" b="1" u="none" strike="noStrike" cap="none" dirty="0">
                          <a:solidFill>
                            <a:srgbClr val="B01E28"/>
                          </a:solidFill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CONTINUE</a:t>
                      </a:r>
                      <a:endParaRPr sz="2200" b="1" u="none" strike="noStrike" cap="none" dirty="0">
                        <a:solidFill>
                          <a:srgbClr val="B01E28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  <a:p>
                      <a:pPr marL="0" marR="0" lvl="0" indent="0" algn="ctr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l-PL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Co zrobiliśmy dobrze? (Co powinniśmy kontynuować w przyszłości?)</a:t>
                      </a:r>
                      <a:endParaRPr sz="2200" b="1" u="none" strike="noStrike" cap="none" dirty="0">
                        <a:solidFill>
                          <a:srgbClr val="B01E28"/>
                        </a:solidFill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7625" marR="47625" marT="47625" marB="476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r>
                        <a:rPr lang="pl-PL" sz="1200" u="none" strike="noStrike" cap="none" dirty="0"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 </a:t>
                      </a:r>
                      <a:endParaRPr sz="1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7625" marR="47625" marT="47625" marB="47625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457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2200"/>
                        <a:buFont typeface="Arial"/>
                        <a:buNone/>
                        <a:tabLst/>
                        <a:defRPr/>
                      </a:pPr>
                      <a:r>
                        <a:rPr kumimoji="0" lang="pl-PL" sz="22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B01E28"/>
                          </a:solidFill>
                          <a:effectLst/>
                          <a:uLnTx/>
                          <a:uFillTx/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CHANGE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  <a:tabLst/>
                        <a:defRPr/>
                      </a:pPr>
                      <a:r>
                        <a:rPr kumimoji="0" lang="pl-PL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Jakie działania i korzyści mogą wynikać ze zmiany? </a:t>
                      </a: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  <a:tabLst/>
                        <a:defRPr/>
                      </a:pPr>
                      <a:r>
                        <a:rPr kumimoji="0" lang="pl-PL" sz="1200" b="0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uLnTx/>
                          <a:uFillTx/>
                          <a:latin typeface="Calibri"/>
                          <a:ea typeface="Calibri"/>
                          <a:cs typeface="Calibri"/>
                          <a:sym typeface="Calibri"/>
                        </a:rPr>
                        <a:t>(Co powinniśmy zmienić?)</a:t>
                      </a:r>
                    </a:p>
                  </a:txBody>
                  <a:tcPr marL="47625" marR="47625" marT="47625" marB="47625" anchor="ctr">
                    <a:lnL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just" rtl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000000"/>
                        </a:buClr>
                        <a:buSzPts val="1200"/>
                        <a:buFont typeface="Arial"/>
                        <a:buNone/>
                      </a:pPr>
                      <a:endParaRPr sz="1200" u="none" strike="noStrike" cap="none" dirty="0">
                        <a:latin typeface="Calibri"/>
                        <a:ea typeface="Calibri"/>
                        <a:cs typeface="Calibri"/>
                        <a:sym typeface="Calibri"/>
                      </a:endParaRPr>
                    </a:p>
                  </a:txBody>
                  <a:tcPr marL="47625" marR="47625" marT="47625" marB="47625">
                    <a:lnL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L>
                    <a:lnR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R>
                    <a:lnT w="952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T>
                    <a:lnB w="9525" cap="flat" cmpd="sng">
                      <a:solidFill>
                        <a:srgbClr val="000000"/>
                      </a:solidFill>
                      <a:prstDash val="solid"/>
                      <a:round/>
                      <a:headEnd type="none" w="sm" len="sm"/>
                      <a:tailEnd type="none" w="sm" len="sm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02552288"/>
                  </a:ext>
                </a:extLst>
              </a:tr>
            </a:tbl>
          </a:graphicData>
        </a:graphic>
      </p:graphicFrame>
      <p:pic>
        <p:nvPicPr>
          <p:cNvPr id="3" name="Picture 2" descr="Icon&#10;&#10;Description automatically generated">
            <a:extLst>
              <a:ext uri="{FF2B5EF4-FFF2-40B4-BE49-F238E27FC236}">
                <a16:creationId xmlns:a16="http://schemas.microsoft.com/office/drawing/2014/main" id="{04A4ABDA-55A2-735C-1F2B-E69058B1ABE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23540" y="5018896"/>
            <a:ext cx="829056" cy="834523"/>
          </a:xfrm>
          <a:prstGeom prst="rect">
            <a:avLst/>
          </a:prstGeom>
        </p:spPr>
      </p:pic>
      <p:pic>
        <p:nvPicPr>
          <p:cNvPr id="5" name="Picture 4" descr="A picture containing text&#10;&#10;Description automatically generated">
            <a:extLst>
              <a:ext uri="{FF2B5EF4-FFF2-40B4-BE49-F238E27FC236}">
                <a16:creationId xmlns:a16="http://schemas.microsoft.com/office/drawing/2014/main" id="{6A0F1774-E328-0D5E-4DFD-13B33863539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50760" y="4110508"/>
            <a:ext cx="574616" cy="815062"/>
          </a:xfrm>
          <a:prstGeom prst="rect">
            <a:avLst/>
          </a:prstGeom>
        </p:spPr>
      </p:pic>
      <p:pic>
        <p:nvPicPr>
          <p:cNvPr id="7" name="Picture 6" descr="Logo&#10;&#10;Description automatically generated">
            <a:extLst>
              <a:ext uri="{FF2B5EF4-FFF2-40B4-BE49-F238E27FC236}">
                <a16:creationId xmlns:a16="http://schemas.microsoft.com/office/drawing/2014/main" id="{C1A80459-A6AD-6322-9674-00FDFA7AAA0A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086647" y="2475364"/>
            <a:ext cx="602460" cy="732227"/>
          </a:xfrm>
          <a:prstGeom prst="rect">
            <a:avLst/>
          </a:prstGeom>
        </p:spPr>
      </p:pic>
      <p:pic>
        <p:nvPicPr>
          <p:cNvPr id="9" name="Picture 8" descr="A red sign with white text&#10;&#10;Description automatically generated with medium confidence">
            <a:extLst>
              <a:ext uri="{FF2B5EF4-FFF2-40B4-BE49-F238E27FC236}">
                <a16:creationId xmlns:a16="http://schemas.microsoft.com/office/drawing/2014/main" id="{BFC73571-F164-F70D-01BC-62618E2959EF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87029" y="3292936"/>
            <a:ext cx="502078" cy="732227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54"/>
          <p:cNvSpPr txBox="1">
            <a:spLocks noGrp="1"/>
          </p:cNvSpPr>
          <p:nvPr>
            <p:ph type="title"/>
          </p:nvPr>
        </p:nvSpPr>
        <p:spPr>
          <a:xfrm>
            <a:off x="658812" y="1064578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>
                <a:ea typeface="Calibri"/>
                <a:cs typeface="Calibri"/>
                <a:sym typeface="Calibri"/>
              </a:rPr>
              <a:t>Praca z wewnętrznym krytykiem</a:t>
            </a:r>
            <a:endParaRPr sz="2400" b="1" dirty="0"/>
          </a:p>
        </p:txBody>
      </p:sp>
      <p:pic>
        <p:nvPicPr>
          <p:cNvPr id="3" name="Picture 2" descr="A picture containing text, queen, vector graphics, flag&#10;&#10;Description automatically generated">
            <a:extLst>
              <a:ext uri="{FF2B5EF4-FFF2-40B4-BE49-F238E27FC236}">
                <a16:creationId xmlns:a16="http://schemas.microsoft.com/office/drawing/2014/main" id="{81378AF7-071C-C28A-85B4-E8F35DA481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645408" y="1700213"/>
            <a:ext cx="5071872" cy="432117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2" name="Google Shape;292;p55"/>
          <p:cNvSpPr txBox="1">
            <a:spLocks noGrp="1"/>
          </p:cNvSpPr>
          <p:nvPr>
            <p:ph type="title"/>
          </p:nvPr>
        </p:nvSpPr>
        <p:spPr>
          <a:xfrm>
            <a:off x="658812" y="1135063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>
                <a:ea typeface="Calibri"/>
                <a:cs typeface="Calibri"/>
                <a:sym typeface="Calibri"/>
              </a:rPr>
              <a:t>Praca z wewnętrznym opiekunem</a:t>
            </a:r>
            <a:endParaRPr sz="2400" b="1" dirty="0"/>
          </a:p>
        </p:txBody>
      </p:sp>
      <p:pic>
        <p:nvPicPr>
          <p:cNvPr id="3" name="Picture 2" descr="A picture containing text, vector graphics&#10;&#10;Description automatically generated">
            <a:extLst>
              <a:ext uri="{FF2B5EF4-FFF2-40B4-BE49-F238E27FC236}">
                <a16:creationId xmlns:a16="http://schemas.microsoft.com/office/drawing/2014/main" id="{F1D9916E-FC65-1344-BA72-7EA9CF414B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844355" y="1700213"/>
            <a:ext cx="6573014" cy="4325837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0" name="Google Shape;300;p14"/>
          <p:cNvSpPr/>
          <p:nvPr/>
        </p:nvSpPr>
        <p:spPr>
          <a:xfrm>
            <a:off x="0" y="1"/>
            <a:ext cx="12192000" cy="6858000"/>
          </a:xfrm>
          <a:prstGeom prst="rect">
            <a:avLst/>
          </a:prstGeom>
          <a:solidFill>
            <a:schemeClr val="dk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sz="14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301" name="Google Shape;301;p14" descr="3681_brain_test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399419" y="1"/>
            <a:ext cx="5250288" cy="68579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" name="Google Shape;307;p15"/>
          <p:cNvSpPr txBox="1">
            <a:spLocks noGrp="1"/>
          </p:cNvSpPr>
          <p:nvPr>
            <p:ph type="title"/>
          </p:nvPr>
        </p:nvSpPr>
        <p:spPr>
          <a:xfrm>
            <a:off x="658814" y="1066008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/>
              <a:t>Lewa i prawa półkula</a:t>
            </a:r>
            <a:endParaRPr sz="2400" b="1" dirty="0"/>
          </a:p>
        </p:txBody>
      </p:sp>
      <p:sp>
        <p:nvSpPr>
          <p:cNvPr id="308" name="Google Shape;308;p15"/>
          <p:cNvSpPr txBox="1">
            <a:spLocks noGrp="1"/>
          </p:cNvSpPr>
          <p:nvPr>
            <p:ph type="body" idx="1"/>
          </p:nvPr>
        </p:nvSpPr>
        <p:spPr>
          <a:xfrm>
            <a:off x="730248" y="1925745"/>
            <a:ext cx="5365752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Mowa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Myślenie analityczne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Racjonalność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Liczenie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Porządek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Logika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Sekwencyjność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Czytanie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Emocje pozytywne</a:t>
            </a:r>
          </a:p>
          <a:p>
            <a:pPr marL="45720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Dostrzeganie szczegółów</a:t>
            </a:r>
          </a:p>
        </p:txBody>
      </p:sp>
      <p:sp>
        <p:nvSpPr>
          <p:cNvPr id="309" name="Google Shape;309;p15"/>
          <p:cNvSpPr txBox="1">
            <a:spLocks noGrp="1"/>
          </p:cNvSpPr>
          <p:nvPr>
            <p:ph type="body" idx="2"/>
          </p:nvPr>
        </p:nvSpPr>
        <p:spPr>
          <a:xfrm>
            <a:off x="5877877" y="1929021"/>
            <a:ext cx="5365752" cy="40858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lnSpcReduction="10000"/>
          </a:bodyPr>
          <a:lstStyle/>
          <a:p>
            <a:pPr marL="45720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Kreatywność</a:t>
            </a:r>
          </a:p>
          <a:p>
            <a:pPr marL="45720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Intuicja</a:t>
            </a:r>
          </a:p>
          <a:p>
            <a:pPr marL="45720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Kolory</a:t>
            </a:r>
          </a:p>
          <a:p>
            <a:pPr marL="45720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Przestrzeń</a:t>
            </a:r>
          </a:p>
          <a:p>
            <a:pPr marL="45720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Praca globalnie</a:t>
            </a:r>
          </a:p>
          <a:p>
            <a:pPr marL="45720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Wyobraźnia</a:t>
            </a:r>
          </a:p>
          <a:p>
            <a:pPr marL="45720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Spontaniczność</a:t>
            </a:r>
          </a:p>
          <a:p>
            <a:pPr marL="45720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Muzyka</a:t>
            </a:r>
          </a:p>
          <a:p>
            <a:pPr marL="45720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Emocje negatywne</a:t>
            </a:r>
          </a:p>
          <a:p>
            <a:pPr marL="457200" lvl="0" indent="-228600" algn="r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Dostrzeganie podobieństw</a:t>
            </a:r>
            <a:endParaRPr sz="20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BD0F1F-5BE5-29AF-C91C-B816C02C61F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79520" y="1732614"/>
            <a:ext cx="4587189" cy="428877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>
            <a:extLst>
              <a:ext uri="{FF2B5EF4-FFF2-40B4-BE49-F238E27FC236}">
                <a16:creationId xmlns:a16="http://schemas.microsoft.com/office/drawing/2014/main" id="{6329106C-DF6F-47D5-BBAD-BF35A19BF2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576263"/>
            <a:ext cx="10515600" cy="2852737"/>
          </a:xfrm>
        </p:spPr>
        <p:txBody>
          <a:bodyPr>
            <a:normAutofit/>
          </a:bodyPr>
          <a:lstStyle/>
          <a:p>
            <a:pPr algn="ctr"/>
            <a:r>
              <a:rPr lang="pl-PL" sz="3200" b="1" dirty="0">
                <a:cs typeface="Times New Roman" panose="02020603050405020304" pitchFamily="18" charset="0"/>
              </a:rPr>
              <a:t>Dziękuję za uwagę!</a:t>
            </a:r>
          </a:p>
        </p:txBody>
      </p:sp>
      <p:sp>
        <p:nvSpPr>
          <p:cNvPr id="6" name="Symbol zastępczy tekstu 2">
            <a:extLst>
              <a:ext uri="{FF2B5EF4-FFF2-40B4-BE49-F238E27FC236}">
                <a16:creationId xmlns:a16="http://schemas.microsoft.com/office/drawing/2014/main" id="{33FF3787-B690-2581-EECB-21C3067A6E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5188801"/>
            <a:ext cx="10515600" cy="1215809"/>
          </a:xfrm>
        </p:spPr>
        <p:txBody>
          <a:bodyPr>
            <a:normAutofit/>
          </a:bodyPr>
          <a:lstStyle/>
          <a:p>
            <a:pPr algn="just"/>
            <a:r>
              <a:rPr lang="pl-PL" sz="1400" dirty="0">
                <a:solidFill>
                  <a:schemeClr val="tx1"/>
                </a:solidFill>
                <a:effectLst/>
              </a:rPr>
              <a:t>“Mój biznes za granicą - model wsparcia instytucjonalnego MŚP w obszarze umiędzynarodowienia oferty firm    i rozpoczęcia działalności na rynkach międzynarodowych”, współfinansowany ze środków Europejskiego Funduszu Społecznego w ramach Programu Operacyjnego Wiedza Edukacja Rozwój 2014-2020, IV Oś Priorytetowa Innowacje społeczne i współpraca ponadnarodowa, Działanie 4.3 Współpraca ponadnarodowa.</a:t>
            </a:r>
            <a:endParaRPr lang="pl-PL" sz="1400" dirty="0">
              <a:solidFill>
                <a:schemeClr val="tx1"/>
              </a:solidFill>
            </a:endParaRPr>
          </a:p>
        </p:txBody>
      </p:sp>
      <p:pic>
        <p:nvPicPr>
          <p:cNvPr id="7" name="Obraz 6">
            <a:extLst>
              <a:ext uri="{FF2B5EF4-FFF2-40B4-BE49-F238E27FC236}">
                <a16:creationId xmlns:a16="http://schemas.microsoft.com/office/drawing/2014/main" id="{F5DFDEB0-CD3B-146C-0CA0-7BFE34402E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57036" y="4546429"/>
            <a:ext cx="1677927" cy="4002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0932116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ymbol zastępczy tekstu 2">
            <a:extLst>
              <a:ext uri="{FF2B5EF4-FFF2-40B4-BE49-F238E27FC236}">
                <a16:creationId xmlns:a16="http://schemas.microsoft.com/office/drawing/2014/main" id="{5BEE6442-A6D8-40D5-B18B-1FE67CEC66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478971" y="1152580"/>
            <a:ext cx="11125200" cy="4838317"/>
          </a:xfrm>
        </p:spPr>
        <p:txBody>
          <a:bodyPr>
            <a:normAutofit fontScale="77500" lnSpcReduction="20000"/>
          </a:bodyPr>
          <a:lstStyle/>
          <a:p>
            <a:pPr algn="just">
              <a:lnSpc>
                <a:spcPct val="120000"/>
              </a:lnSpc>
            </a:pPr>
            <a:r>
              <a:rPr lang="pl-PL" sz="1500" b="1" dirty="0">
                <a:solidFill>
                  <a:schemeClr val="tx1"/>
                </a:solidFill>
                <a:effectLst/>
              </a:rPr>
              <a:t>ZASTRZEŻENIE</a:t>
            </a:r>
          </a:p>
          <a:p>
            <a:pPr algn="just">
              <a:lnSpc>
                <a:spcPct val="120000"/>
              </a:lnSpc>
            </a:pPr>
            <a:endParaRPr lang="pl-PL" sz="500" dirty="0">
              <a:solidFill>
                <a:schemeClr val="tx1"/>
              </a:solidFill>
              <a:effectLst/>
            </a:endParaRPr>
          </a:p>
          <a:p>
            <a:pPr algn="just">
              <a:lnSpc>
                <a:spcPct val="120000"/>
              </a:lnSpc>
            </a:pPr>
            <a:r>
              <a:rPr lang="pl-PL" sz="1500" dirty="0">
                <a:solidFill>
                  <a:schemeClr val="tx1"/>
                </a:solidFill>
                <a:effectLst/>
              </a:rPr>
              <a:t>Polska Agencja Inwestycji i Handlu S.A. (PAIH) udostępnia powyższy materiał nieodpłatnie jako efekty projektu „Mój biznes za granicą - model wsparcia instytucjonalnego MŚP w obszarze umiędzynarodowienia oferty firm i rozpoczęcia działalności na rynkach międzynarodowych” w ramach Programu Operacyjnego Wiedza Edukacja Rozwój 2014-2020; Oś priorytetowa: IV. Innowacje społeczne i współpraca ponadnarodowa; Działanie 4.3 Współpraca ponadnarodowa. </a:t>
            </a:r>
          </a:p>
          <a:p>
            <a:pPr algn="just">
              <a:lnSpc>
                <a:spcPct val="120000"/>
              </a:lnSpc>
            </a:pPr>
            <a:r>
              <a:rPr lang="pl-PL" sz="1500" dirty="0">
                <a:solidFill>
                  <a:schemeClr val="tx1"/>
                </a:solidFill>
                <a:effectLst/>
              </a:rPr>
              <a:t>Niniejszy materiał jest elementem programu edukacyjnego skierowanego do przedsiębiorców planujących rozpocząć ekspansję zagraniczną, w tym tych niemających w pełni sprecyzowanego potencjału eksportowego.</a:t>
            </a:r>
          </a:p>
          <a:p>
            <a:pPr algn="just">
              <a:lnSpc>
                <a:spcPct val="120000"/>
              </a:lnSpc>
            </a:pPr>
            <a:r>
              <a:rPr lang="pl-PL" sz="1500" dirty="0">
                <a:solidFill>
                  <a:schemeClr val="tx1"/>
                </a:solidFill>
                <a:effectLst/>
              </a:rPr>
              <a:t>Należy zauważyć, iż stanowi on jedynie ramy merytoryczne zagadnień uznanych za kluczowe w kontekście przygotowania do prowadzenia działalności eksportowej i korzystanie z niego, szczególnie w przypadku realizacji szkoleń, wymaga każdorazowej weryfikacji i aktualizacji treści przez eksperta prowadzącego poszczególne moduły szkoleniowe oraz ewentualnego dostosowania do branży/specyfiki firm stanowiących potencjalnych odbiorców szkolenia. Zgodnie z rekomendacją PAIH, ekspertem prowadzącym szkolenie powinien być praktyk specjalizujący się w danym zakresie tematycznym. </a:t>
            </a:r>
          </a:p>
          <a:p>
            <a:pPr algn="just">
              <a:lnSpc>
                <a:spcPct val="120000"/>
              </a:lnSpc>
            </a:pPr>
            <a:r>
              <a:rPr lang="pl-PL" sz="1500" dirty="0">
                <a:solidFill>
                  <a:schemeClr val="tx1"/>
                </a:solidFill>
                <a:effectLst/>
              </a:rPr>
              <a:t>PAIH nie ponosi odpowiedzialności z tytułu jakiejkolwiek szkody bezpośredniej lub pośredniej jakiegokolwiek rodzaju, w tym szkody za utratę zysków, wynikłej z całkowitego lub częściowego wykorzystania informacji udostępnionych przez PAIH w niniejszym materiale. W związku z tym, każdy odbiorca tych informacji powinien sprawdzić przydatność i poprawność wyżej wymienionych informacji zgodnie z ich przeznaczeniem i korzystać z tych informacji na własną odpowiedzialność. PAIH oraz jej pracownicy nie ponoszą w żadnym wypadku odpowiedzialności za jakąkolwiek decyzję lub działanie podjęte w oparciu o wyżej wymienione informacje, ani za jakiekolwiek konsekwencje wynikające z decyzji podjętych w oparciu o te informacje. </a:t>
            </a:r>
          </a:p>
          <a:p>
            <a:pPr algn="just">
              <a:lnSpc>
                <a:spcPct val="120000"/>
              </a:lnSpc>
            </a:pPr>
            <a:r>
              <a:rPr lang="pl-PL" sz="1500" dirty="0">
                <a:solidFill>
                  <a:schemeClr val="tx1"/>
                </a:solidFill>
                <a:effectLst/>
              </a:rPr>
              <a:t>Udostępnione w wersji elektronicznej publikacje dostępne na stronach internetowych PAIH (m.in. </a:t>
            </a:r>
            <a:r>
              <a:rPr lang="pl-PL" sz="1500" dirty="0">
                <a:solidFill>
                  <a:schemeClr val="tx1"/>
                </a:solidFill>
                <a:effectLst/>
                <a:hlinkClick r:id="rId2"/>
              </a:rPr>
              <a:t>https://www.paih.gov.pl/moj_biznes_za</a:t>
            </a:r>
            <a:r>
              <a:rPr lang="pl-PL" sz="1500">
                <a:solidFill>
                  <a:schemeClr val="tx1"/>
                </a:solidFill>
                <a:effectLst/>
                <a:hlinkClick r:id="rId2"/>
              </a:rPr>
              <a:t>_granica</a:t>
            </a:r>
            <a:r>
              <a:rPr lang="pl-PL" sz="1500">
                <a:solidFill>
                  <a:schemeClr val="tx1"/>
                </a:solidFill>
                <a:effectLst/>
              </a:rPr>
              <a:t>) </a:t>
            </a:r>
            <a:r>
              <a:rPr lang="pl-PL" sz="1500" dirty="0">
                <a:solidFill>
                  <a:schemeClr val="tx1"/>
                </a:solidFill>
                <a:effectLst/>
              </a:rPr>
              <a:t>mogą być wykorzystywane tylko w celach edukacyjnych. W przypadku korzystania z materiału w celu realizacji szkoleń, należy uwzględnić w informacji o szkoleniu, że jest ono efektem projektu „Mój biznes za granicą”. </a:t>
            </a:r>
          </a:p>
          <a:p>
            <a:pPr algn="just">
              <a:lnSpc>
                <a:spcPct val="120000"/>
              </a:lnSpc>
            </a:pPr>
            <a:r>
              <a:rPr lang="pl-PL" sz="1500" dirty="0">
                <a:solidFill>
                  <a:schemeClr val="tx1"/>
                </a:solidFill>
                <a:effectLst/>
              </a:rPr>
              <a:t>Utrwalenie (sporządzenie egzemplarza, w celu jego publikacji), zwielokrotnienie, wprowadzenie do obrotu, wypożyczenie lub udostępnienie zwielokrotnionych egzemplarzy jest niedozwolone bez podpisania stosownej umowy udzielenia sublicencji przez PAIH.</a:t>
            </a:r>
          </a:p>
          <a:p>
            <a:pPr algn="just">
              <a:lnSpc>
                <a:spcPct val="120000"/>
              </a:lnSpc>
            </a:pPr>
            <a:endParaRPr lang="pl-PL" dirty="0"/>
          </a:p>
        </p:txBody>
      </p:sp>
    </p:spTree>
    <p:extLst>
      <p:ext uri="{BB962C8B-B14F-4D97-AF65-F5344CB8AC3E}">
        <p14:creationId xmlns:p14="http://schemas.microsoft.com/office/powerpoint/2010/main" val="61758516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p11"/>
          <p:cNvSpPr txBox="1">
            <a:spLocks noGrp="1"/>
          </p:cNvSpPr>
          <p:nvPr>
            <p:ph type="title"/>
          </p:nvPr>
        </p:nvSpPr>
        <p:spPr>
          <a:xfrm>
            <a:off x="838200" y="3429000"/>
            <a:ext cx="10515600" cy="121580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 fontScale="90000"/>
          </a:bodyPr>
          <a:lstStyle/>
          <a:p>
            <a:pPr marL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SzPct val="100000"/>
              <a:buNone/>
            </a:pPr>
            <a:br>
              <a:rPr lang="pl-PL" sz="2400" dirty="0">
                <a:latin typeface="Times New Roman"/>
                <a:ea typeface="Times New Roman"/>
                <a:cs typeface="Times New Roman"/>
                <a:sym typeface="Times New Roman"/>
              </a:rPr>
            </a:br>
            <a:r>
              <a:rPr lang="pl-PL" sz="2700" dirty="0"/>
              <a:t>CZĘŚĆ PIERWSZA</a:t>
            </a:r>
            <a:br>
              <a:rPr lang="pl-PL" sz="2700" dirty="0"/>
            </a:br>
            <a:r>
              <a:rPr lang="pl-PL" sz="2700" dirty="0"/>
              <a:t>Mentoring biznesowy - wiedza podstawowa</a:t>
            </a:r>
            <a:endParaRPr sz="3600" dirty="0"/>
          </a:p>
        </p:txBody>
      </p:sp>
      <p:pic>
        <p:nvPicPr>
          <p:cNvPr id="62" name="Google Shape;62;p11" descr="A picture containing logo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23207" y="1291332"/>
            <a:ext cx="2974403" cy="29744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Obraz 4">
            <a:extLst>
              <a:ext uri="{FF2B5EF4-FFF2-40B4-BE49-F238E27FC236}">
                <a16:creationId xmlns:a16="http://schemas.microsoft.com/office/drawing/2014/main" id="{11DF252E-B109-E9A2-8720-5B6D0DEA76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3650" y="2177670"/>
            <a:ext cx="3464700" cy="826489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12"/>
          <p:cNvSpPr txBox="1">
            <a:spLocks noGrp="1"/>
          </p:cNvSpPr>
          <p:nvPr>
            <p:ph type="title"/>
          </p:nvPr>
        </p:nvSpPr>
        <p:spPr>
          <a:xfrm>
            <a:off x="658812" y="1135062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/>
              <a:t>Mentoring biznesowy - co to jest?</a:t>
            </a:r>
            <a:endParaRPr sz="2400" b="1" dirty="0"/>
          </a:p>
        </p:txBody>
      </p:sp>
      <p:sp>
        <p:nvSpPr>
          <p:cNvPr id="68" name="Google Shape;68;p12"/>
          <p:cNvSpPr txBox="1">
            <a:spLocks noGrp="1"/>
          </p:cNvSpPr>
          <p:nvPr>
            <p:ph type="body" idx="1"/>
          </p:nvPr>
        </p:nvSpPr>
        <p:spPr>
          <a:xfrm>
            <a:off x="1316036" y="1816230"/>
            <a:ext cx="3927477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50800" lvl="0" indent="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ts val="2800"/>
              <a:buNone/>
            </a:pPr>
            <a:r>
              <a:rPr lang="pl-PL" sz="1800" b="1" dirty="0">
                <a:solidFill>
                  <a:srgbClr val="C00000"/>
                </a:solidFill>
              </a:rPr>
              <a:t>Mentoring</a:t>
            </a:r>
            <a:r>
              <a:rPr lang="pl-PL" sz="1800" dirty="0"/>
              <a:t> to wsparcie jakie Mentorka/Mentor daje </a:t>
            </a:r>
            <a:r>
              <a:rPr lang="pl-PL" sz="1800" dirty="0" err="1"/>
              <a:t>Mentee</a:t>
            </a:r>
            <a:r>
              <a:rPr lang="pl-PL" sz="1800" dirty="0"/>
              <a:t>.</a:t>
            </a:r>
            <a:endParaRPr sz="1800" dirty="0"/>
          </a:p>
          <a:p>
            <a:pPr marL="50800" lvl="0" indent="0" rtl="0">
              <a:lnSpc>
                <a:spcPct val="90000"/>
              </a:lnSpc>
              <a:spcBef>
                <a:spcPts val="0"/>
              </a:spcBef>
              <a:spcAft>
                <a:spcPts val="1200"/>
              </a:spcAft>
              <a:buSzPts val="2800"/>
              <a:buNone/>
            </a:pPr>
            <a:r>
              <a:rPr lang="pl-PL" sz="1800" dirty="0"/>
              <a:t>Celem mentoringu jest realizacja wyznaczonych przez </a:t>
            </a:r>
            <a:r>
              <a:rPr lang="pl-PL" sz="1800" dirty="0" err="1"/>
              <a:t>Mentee</a:t>
            </a:r>
            <a:r>
              <a:rPr lang="pl-PL" sz="1800" dirty="0"/>
              <a:t> celów i rozwój kompetencji </a:t>
            </a:r>
            <a:br>
              <a:rPr lang="pl-PL" sz="1800" dirty="0"/>
            </a:br>
            <a:r>
              <a:rPr lang="pl-PL" sz="1800" dirty="0"/>
              <a:t>w wybranym obszarze.</a:t>
            </a:r>
            <a:endParaRPr sz="1800" dirty="0"/>
          </a:p>
        </p:txBody>
      </p:sp>
      <p:pic>
        <p:nvPicPr>
          <p:cNvPr id="69" name="Google Shape;69;p12" descr="A picture containing text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70638" y="1700212"/>
            <a:ext cx="4321175" cy="43211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3"/>
          <p:cNvSpPr txBox="1">
            <a:spLocks noGrp="1"/>
          </p:cNvSpPr>
          <p:nvPr>
            <p:ph type="title"/>
          </p:nvPr>
        </p:nvSpPr>
        <p:spPr>
          <a:xfrm>
            <a:off x="658812" y="1132682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/>
              <a:t>Filary mentoringu biznesowego</a:t>
            </a:r>
            <a:endParaRPr sz="2400" b="1" dirty="0"/>
          </a:p>
        </p:txBody>
      </p:sp>
      <p:sp>
        <p:nvSpPr>
          <p:cNvPr id="75" name="Google Shape;75;p13"/>
          <p:cNvSpPr txBox="1">
            <a:spLocks noGrp="1"/>
          </p:cNvSpPr>
          <p:nvPr>
            <p:ph type="body" idx="1"/>
          </p:nvPr>
        </p:nvSpPr>
        <p:spPr>
          <a:xfrm>
            <a:off x="6167438" y="1932250"/>
            <a:ext cx="5069681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457200" lvl="0" indent="-374650" algn="just" rtl="0">
              <a:lnSpc>
                <a:spcPct val="90000"/>
              </a:lnSpc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Pts val="2300"/>
              <a:buFont typeface="Arial"/>
              <a:buChar char="•"/>
            </a:pPr>
            <a:r>
              <a:rPr lang="pl-PL" sz="1800" b="1" dirty="0">
                <a:solidFill>
                  <a:srgbClr val="C00000"/>
                </a:solidFill>
              </a:rPr>
              <a:t>Otwartość</a:t>
            </a:r>
            <a:r>
              <a:rPr lang="pl-PL" sz="1800" dirty="0"/>
              <a:t> - na perspektywę drugiej osoby i jej doświadczenia </a:t>
            </a:r>
            <a:endParaRPr sz="1800" dirty="0"/>
          </a:p>
          <a:p>
            <a:pPr marL="457200" lvl="0" indent="-374650" algn="just" rtl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2300"/>
              <a:buFont typeface="Arial"/>
              <a:buChar char="•"/>
            </a:pPr>
            <a:r>
              <a:rPr lang="pl-PL" sz="1800" b="1" dirty="0">
                <a:solidFill>
                  <a:srgbClr val="C00000"/>
                </a:solidFill>
              </a:rPr>
              <a:t>Zaufanie</a:t>
            </a:r>
            <a:r>
              <a:rPr lang="pl-PL" sz="1800" dirty="0"/>
              <a:t> - do intencji drugiej osoby, wiedzy, jaką przekazuje i doświadczenia, jakim się dzieli</a:t>
            </a:r>
            <a:endParaRPr sz="1800" dirty="0"/>
          </a:p>
          <a:p>
            <a:pPr marL="457200" lvl="0" indent="-374650" algn="just" rtl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2300"/>
              <a:buFont typeface="Arial"/>
              <a:buChar char="•"/>
            </a:pPr>
            <a:r>
              <a:rPr lang="pl-PL" sz="1800" b="1" dirty="0">
                <a:solidFill>
                  <a:srgbClr val="C00000"/>
                </a:solidFill>
              </a:rPr>
              <a:t>Poufność</a:t>
            </a:r>
            <a:r>
              <a:rPr lang="pl-PL" sz="1800" dirty="0"/>
              <a:t> - w relacji, podczas spotkania obie strony zgadzają się na granice poufności, jaka je obowiązuje </a:t>
            </a:r>
            <a:endParaRPr sz="1800" dirty="0"/>
          </a:p>
          <a:p>
            <a:pPr marL="457200" lvl="0" indent="-374650" algn="just" rtl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2300"/>
              <a:buFont typeface="Arial"/>
              <a:buChar char="•"/>
            </a:pPr>
            <a:r>
              <a:rPr lang="pl-PL" sz="1800" b="1" dirty="0">
                <a:solidFill>
                  <a:srgbClr val="C00000"/>
                </a:solidFill>
              </a:rPr>
              <a:t>Współpraca i Szacunek </a:t>
            </a:r>
            <a:r>
              <a:rPr lang="pl-PL" sz="1800" dirty="0"/>
              <a:t>- w rozmowie </a:t>
            </a:r>
            <a:br>
              <a:rPr lang="pl-PL" sz="1800" dirty="0"/>
            </a:br>
            <a:r>
              <a:rPr lang="pl-PL" sz="1800" dirty="0"/>
              <a:t>i gotowości do przyjmowania rekomendacji i propozycji rozwiązań</a:t>
            </a:r>
            <a:endParaRPr sz="1800" dirty="0"/>
          </a:p>
        </p:txBody>
      </p:sp>
      <p:pic>
        <p:nvPicPr>
          <p:cNvPr id="76" name="Google Shape;76;p13" descr="Text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53440" y="2059948"/>
            <a:ext cx="4953416" cy="4089138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31"/>
          <p:cNvSpPr txBox="1">
            <a:spLocks noGrp="1"/>
          </p:cNvSpPr>
          <p:nvPr>
            <p:ph type="title"/>
          </p:nvPr>
        </p:nvSpPr>
        <p:spPr>
          <a:xfrm>
            <a:off x="658812" y="1311275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/>
              <a:t>Mentoring to relacja</a:t>
            </a:r>
            <a:endParaRPr sz="2400" b="1" dirty="0"/>
          </a:p>
        </p:txBody>
      </p:sp>
      <p:sp>
        <p:nvSpPr>
          <p:cNvPr id="82" name="Google Shape;82;p31"/>
          <p:cNvSpPr txBox="1">
            <a:spLocks noGrp="1"/>
          </p:cNvSpPr>
          <p:nvPr>
            <p:ph type="body" idx="1"/>
          </p:nvPr>
        </p:nvSpPr>
        <p:spPr>
          <a:xfrm>
            <a:off x="1180304" y="1830879"/>
            <a:ext cx="5365752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50800" lvl="0" indent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None/>
            </a:pPr>
            <a:r>
              <a:rPr lang="pl-PL" sz="2000" dirty="0"/>
              <a:t>Mentoring jest </a:t>
            </a:r>
            <a:r>
              <a:rPr lang="pl-PL" sz="2000" b="1" dirty="0">
                <a:solidFill>
                  <a:srgbClr val="C00000"/>
                </a:solidFill>
              </a:rPr>
              <a:t>dwustronną relacją</a:t>
            </a:r>
            <a:r>
              <a:rPr lang="pl-PL" sz="2000" dirty="0">
                <a:solidFill>
                  <a:schemeClr val="dk1"/>
                </a:solidFill>
              </a:rPr>
              <a:t>,</a:t>
            </a:r>
            <a:r>
              <a:rPr lang="pl-PL" sz="2000" dirty="0"/>
              <a:t> </a:t>
            </a:r>
            <a:br>
              <a:rPr lang="pl-PL" sz="2000" dirty="0"/>
            </a:br>
            <a:r>
              <a:rPr lang="pl-PL" sz="2000" dirty="0"/>
              <a:t>z której korzyści wynoszą obie strony.</a:t>
            </a:r>
            <a:endParaRPr sz="1800" dirty="0"/>
          </a:p>
        </p:txBody>
      </p:sp>
      <p:pic>
        <p:nvPicPr>
          <p:cNvPr id="83" name="Google Shape;83;p31" descr="Logo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3784" y="1179091"/>
            <a:ext cx="5392714" cy="53927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2"/>
          <p:cNvSpPr txBox="1">
            <a:spLocks noGrp="1"/>
          </p:cNvSpPr>
          <p:nvPr>
            <p:ph type="title"/>
          </p:nvPr>
        </p:nvSpPr>
        <p:spPr>
          <a:xfrm>
            <a:off x="658811" y="1174102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>
                <a:ea typeface="Calibri"/>
                <a:cs typeface="Calibri"/>
                <a:sym typeface="Calibri"/>
              </a:rPr>
              <a:t>Korzyści mentoringu biznesowego dla Mentora/Mentorki</a:t>
            </a:r>
            <a:endParaRPr sz="2400" b="1" dirty="0"/>
          </a:p>
        </p:txBody>
      </p:sp>
      <p:sp>
        <p:nvSpPr>
          <p:cNvPr id="89" name="Google Shape;89;p32"/>
          <p:cNvSpPr txBox="1">
            <a:spLocks noGrp="1"/>
          </p:cNvSpPr>
          <p:nvPr>
            <p:ph type="body" idx="1"/>
          </p:nvPr>
        </p:nvSpPr>
        <p:spPr>
          <a:xfrm>
            <a:off x="1366041" y="1825890"/>
            <a:ext cx="5365752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1E28"/>
              </a:buClr>
              <a:buSzPts val="2400"/>
              <a:buNone/>
            </a:pPr>
            <a:r>
              <a:rPr lang="pl-PL" sz="1800" b="1" dirty="0">
                <a:solidFill>
                  <a:srgbClr val="C00000"/>
                </a:solidFill>
              </a:rPr>
              <a:t>Mentorka/Mentor </a:t>
            </a:r>
            <a:r>
              <a:rPr lang="pl-PL" sz="1800" dirty="0"/>
              <a:t>ma szansę na:</a:t>
            </a:r>
            <a:endParaRPr sz="1800" dirty="0"/>
          </a:p>
          <a:p>
            <a:pPr marL="22860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/>
              <a:t>Zdobycie nowej wiedzy</a:t>
            </a:r>
            <a:endParaRPr sz="1800" dirty="0"/>
          </a:p>
          <a:p>
            <a:pPr marL="22860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/>
              <a:t>Rozwój cech przywódczych </a:t>
            </a:r>
            <a:endParaRPr sz="1800" dirty="0"/>
          </a:p>
          <a:p>
            <a:pPr marL="22860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/>
              <a:t>Czerpanie satysfakcji z udanej relacji </a:t>
            </a:r>
            <a:r>
              <a:rPr lang="pl-PL" sz="1800" dirty="0" err="1"/>
              <a:t>mentoringowej</a:t>
            </a:r>
            <a:endParaRPr sz="1800" dirty="0"/>
          </a:p>
        </p:txBody>
      </p:sp>
      <p:pic>
        <p:nvPicPr>
          <p:cNvPr id="90" name="Google Shape;90;p32" descr="A picture containing arrow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67439" y="1174102"/>
            <a:ext cx="5392714" cy="53927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33"/>
          <p:cNvSpPr txBox="1">
            <a:spLocks noGrp="1"/>
          </p:cNvSpPr>
          <p:nvPr>
            <p:ph type="title"/>
          </p:nvPr>
        </p:nvSpPr>
        <p:spPr>
          <a:xfrm>
            <a:off x="658812" y="1174102"/>
            <a:ext cx="10874375" cy="5651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SzPts val="4400"/>
              <a:buNone/>
            </a:pPr>
            <a:r>
              <a:rPr lang="pl-PL" sz="2400" b="1" dirty="0">
                <a:ea typeface="Calibri"/>
                <a:cs typeface="Calibri"/>
                <a:sym typeface="Calibri"/>
              </a:rPr>
              <a:t>Korzyści mentoringu biznesowego dla </a:t>
            </a:r>
            <a:r>
              <a:rPr lang="pl-PL" sz="2400" b="1" dirty="0" err="1">
                <a:ea typeface="Calibri"/>
                <a:cs typeface="Calibri"/>
                <a:sym typeface="Calibri"/>
              </a:rPr>
              <a:t>Mentee</a:t>
            </a:r>
            <a:endParaRPr sz="2400" b="1" dirty="0"/>
          </a:p>
        </p:txBody>
      </p:sp>
      <p:sp>
        <p:nvSpPr>
          <p:cNvPr id="96" name="Google Shape;96;p33"/>
          <p:cNvSpPr txBox="1">
            <a:spLocks noGrp="1"/>
          </p:cNvSpPr>
          <p:nvPr>
            <p:ph type="body" idx="1"/>
          </p:nvPr>
        </p:nvSpPr>
        <p:spPr>
          <a:xfrm>
            <a:off x="1294607" y="1825890"/>
            <a:ext cx="4420393" cy="40891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B01E28"/>
              </a:buClr>
              <a:buSzPts val="2400"/>
              <a:buNone/>
            </a:pPr>
            <a:r>
              <a:rPr lang="pl-PL" sz="1800" b="1" dirty="0" err="1">
                <a:solidFill>
                  <a:srgbClr val="C00000"/>
                </a:solidFill>
              </a:rPr>
              <a:t>Mentee</a:t>
            </a:r>
            <a:r>
              <a:rPr lang="pl-PL" sz="1800" dirty="0"/>
              <a:t> ma możliwość:</a:t>
            </a:r>
            <a:endParaRPr sz="1800" dirty="0"/>
          </a:p>
          <a:p>
            <a:pPr marL="22860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/>
              <a:t>Rozwoju</a:t>
            </a:r>
            <a:endParaRPr sz="1800" dirty="0"/>
          </a:p>
          <a:p>
            <a:pPr marL="22860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/>
              <a:t>Otrzymania wsparcia i zwiększenia pewności siebie</a:t>
            </a:r>
            <a:endParaRPr sz="1800" dirty="0"/>
          </a:p>
          <a:p>
            <a:pPr marL="22860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/>
              <a:t>Poznania nowej perspektywy na swoją sytuację biznesową</a:t>
            </a:r>
            <a:endParaRPr sz="1800" dirty="0"/>
          </a:p>
          <a:p>
            <a:pPr marL="228600" lvl="0" indent="-228600" algn="l" rtl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Clr>
                <a:srgbClr val="C00000"/>
              </a:buClr>
              <a:buSzPts val="2400"/>
              <a:buChar char="•"/>
            </a:pPr>
            <a:r>
              <a:rPr lang="pl-PL" sz="1800" dirty="0"/>
              <a:t>Czerpania z doświadczenia Mentorki/Mentora</a:t>
            </a:r>
            <a:endParaRPr sz="1800" dirty="0"/>
          </a:p>
        </p:txBody>
      </p:sp>
      <p:pic>
        <p:nvPicPr>
          <p:cNvPr id="97" name="Google Shape;97;p33" descr="Logo&#10;&#10;Description automatically generated"/>
          <p:cNvPicPr preferRelativeResize="0"/>
          <p:nvPr/>
        </p:nvPicPr>
        <p:blipFill rotWithShape="1">
          <a:blip r:embed="rId3" cstate="print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83481" y="1174102"/>
            <a:ext cx="5392714" cy="539271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rial">
      <a:maj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 panose="020B0604020202020204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Motyw pakietu Office">
  <a:themeElements>
    <a:clrScheme name="Pakiet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Pakiet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Motyw PAIH</Template>
  <TotalTime>5746</TotalTime>
  <Words>2309</Words>
  <Application>Microsoft Office PowerPoint</Application>
  <PresentationFormat>Panoramiczny</PresentationFormat>
  <Paragraphs>234</Paragraphs>
  <Slides>36</Slides>
  <Notes>33</Notes>
  <HiddenSlides>0</HiddenSlides>
  <MMClips>0</MMClips>
  <ScaleCrop>false</ScaleCrop>
  <HeadingPairs>
    <vt:vector size="6" baseType="variant">
      <vt:variant>
        <vt:lpstr>Używane czcionki</vt:lpstr>
      </vt:variant>
      <vt:variant>
        <vt:i4>3</vt:i4>
      </vt:variant>
      <vt:variant>
        <vt:lpstr>Motyw</vt:lpstr>
      </vt:variant>
      <vt:variant>
        <vt:i4>1</vt:i4>
      </vt:variant>
      <vt:variant>
        <vt:lpstr>Tytuły slajdów</vt:lpstr>
      </vt:variant>
      <vt:variant>
        <vt:i4>36</vt:i4>
      </vt:variant>
    </vt:vector>
  </HeadingPairs>
  <TitlesOfParts>
    <vt:vector size="40" baseType="lpstr">
      <vt:lpstr>Arial</vt:lpstr>
      <vt:lpstr>Calibri</vt:lpstr>
      <vt:lpstr>Times New Roman</vt:lpstr>
      <vt:lpstr>Motyw pakietu Office</vt:lpstr>
      <vt:lpstr>AKADEMIA BIZNESU  Mentoring biznesowy Podręcznik dla Mentorki/Mentora i Mentee</vt:lpstr>
      <vt:lpstr>Czego dowiesz się z podręcznika? </vt:lpstr>
      <vt:lpstr>Prezentacja programu PowerPoint</vt:lpstr>
      <vt:lpstr> CZĘŚĆ PIERWSZA Mentoring biznesowy - wiedza podstawowa</vt:lpstr>
      <vt:lpstr>Mentoring biznesowy - co to jest?</vt:lpstr>
      <vt:lpstr>Filary mentoringu biznesowego</vt:lpstr>
      <vt:lpstr>Mentoring to relacja</vt:lpstr>
      <vt:lpstr>Korzyści mentoringu biznesowego dla Mentora/Mentorki</vt:lpstr>
      <vt:lpstr>Korzyści mentoringu biznesowego dla Mentee</vt:lpstr>
      <vt:lpstr>Mentoring biznesowy w internacjonalizacji firmy</vt:lpstr>
      <vt:lpstr>Rodzaje i formy mentoringu biznesowego</vt:lpstr>
      <vt:lpstr>Mentoring a coaching</vt:lpstr>
      <vt:lpstr>Oczekiwania wobec Mentorki/Mentora</vt:lpstr>
      <vt:lpstr>Warto być Mentorką/Mentorem</vt:lpstr>
      <vt:lpstr>Co może zrobić Mentee, żeby spotkanie było udane?</vt:lpstr>
      <vt:lpstr>Zasady łączenia w pary mentoringowe</vt:lpstr>
      <vt:lpstr>Co cechuje efektywną relację mentoringową?</vt:lpstr>
      <vt:lpstr>Narzędzia wspierające proces mentoringowy</vt:lpstr>
      <vt:lpstr>Narzędzia wspierające mentoring - wybrane propozycje</vt:lpstr>
      <vt:lpstr>Przygotuj się do rozmowy: GROW</vt:lpstr>
      <vt:lpstr>SMART</vt:lpstr>
      <vt:lpstr>Koło życia</vt:lpstr>
      <vt:lpstr>Matryca Eisenhowera</vt:lpstr>
      <vt:lpstr> CZĘŚĆ DRUGA Mentoring biznesowy w programie „Mój biznes za granicą”</vt:lpstr>
      <vt:lpstr>Przykładowa agenda</vt:lpstr>
      <vt:lpstr>Przykładowa agenda</vt:lpstr>
      <vt:lpstr>Mentoring grupowy</vt:lpstr>
      <vt:lpstr>Speed mentoring</vt:lpstr>
      <vt:lpstr>Narzędzie do pracy podczas speed mentoringu</vt:lpstr>
      <vt:lpstr>Prezentacja programu PowerPoint</vt:lpstr>
      <vt:lpstr>Praca z wewnętrznym krytykiem</vt:lpstr>
      <vt:lpstr>Praca z wewnętrznym opiekunem</vt:lpstr>
      <vt:lpstr>Prezentacja programu PowerPoint</vt:lpstr>
      <vt:lpstr>Lewa i prawa półkula</vt:lpstr>
      <vt:lpstr>Dziękuję za uwagę!</vt:lpstr>
      <vt:lpstr>Prezentacja programu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Strategia eksportowa produktów i usług wraz  z elementami modelu biznesowego</dc:title>
  <dc:creator>Danuta Sulowska</dc:creator>
  <cp:lastModifiedBy>Marlena Achinger</cp:lastModifiedBy>
  <cp:revision>45</cp:revision>
  <dcterms:modified xsi:type="dcterms:W3CDTF">2024-01-24T12:09:40Z</dcterms:modified>
</cp:coreProperties>
</file>