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306" r:id="rId2"/>
    <p:sldId id="1778" r:id="rId3"/>
    <p:sldId id="1782" r:id="rId4"/>
    <p:sldId id="1793" r:id="rId5"/>
    <p:sldId id="1801" r:id="rId6"/>
    <p:sldId id="326" r:id="rId7"/>
    <p:sldId id="329" r:id="rId8"/>
  </p:sldIdLst>
  <p:sldSz cx="12192000" cy="6858000"/>
  <p:notesSz cx="3843338" cy="5788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2116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  <p15:guide id="4" pos="16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ikowska Joanna" initials="M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B27"/>
    <a:srgbClr val="C0C0C0"/>
    <a:srgbClr val="CCCCFF"/>
    <a:srgbClr val="A6C5D6"/>
    <a:srgbClr val="4D8DA9"/>
    <a:srgbClr val="FFFFFF"/>
    <a:srgbClr val="84898C"/>
    <a:srgbClr val="F7A600"/>
    <a:srgbClr val="E47A05"/>
    <a:srgbClr val="D56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44" y="72"/>
      </p:cViewPr>
      <p:guideLst>
        <p:guide orient="horz" pos="1933"/>
        <p:guide pos="2116"/>
        <p:guide orient="horz" pos="822"/>
        <p:guide pos="1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665446" cy="290406"/>
          </a:xfrm>
          <a:prstGeom prst="rect">
            <a:avLst/>
          </a:prstGeom>
        </p:spPr>
        <p:txBody>
          <a:bodyPr vert="horz" lIns="52655" tIns="26328" rIns="52655" bIns="26328" rtlCol="0"/>
          <a:lstStyle>
            <a:lvl1pPr algn="l">
              <a:defRPr sz="7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2177003" y="0"/>
            <a:ext cx="1665446" cy="290406"/>
          </a:xfrm>
          <a:prstGeom prst="rect">
            <a:avLst/>
          </a:prstGeom>
        </p:spPr>
        <p:txBody>
          <a:bodyPr vert="horz" lIns="52655" tIns="26328" rIns="52655" bIns="26328" rtlCol="0"/>
          <a:lstStyle>
            <a:lvl1pPr algn="r">
              <a:defRPr sz="700"/>
            </a:lvl1pPr>
          </a:lstStyle>
          <a:p>
            <a:fld id="{BE9E73BA-DF48-4F4D-8355-DE57817C82C1}" type="datetimeFigureOut">
              <a:rPr lang="pl-PL" smtClean="0"/>
              <a:pPr/>
              <a:t>15.02.2019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5497620"/>
            <a:ext cx="1665446" cy="290406"/>
          </a:xfrm>
          <a:prstGeom prst="rect">
            <a:avLst/>
          </a:prstGeom>
        </p:spPr>
        <p:txBody>
          <a:bodyPr vert="horz" lIns="52655" tIns="26328" rIns="52655" bIns="26328" rtlCol="0" anchor="b"/>
          <a:lstStyle>
            <a:lvl1pPr algn="l">
              <a:defRPr sz="700"/>
            </a:lvl1pPr>
          </a:lstStyle>
          <a:p>
            <a:r>
              <a:rPr lang="pl-PL"/>
              <a:t>III oś priorytetowa POIR 2014 - 2020, Wsparcie innowacji w przedsiębiorstwach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2177003" y="5497620"/>
            <a:ext cx="1665446" cy="290406"/>
          </a:xfrm>
          <a:prstGeom prst="rect">
            <a:avLst/>
          </a:prstGeom>
        </p:spPr>
        <p:txBody>
          <a:bodyPr vert="horz" lIns="52655" tIns="26328" rIns="52655" bIns="26328" rtlCol="0" anchor="b"/>
          <a:lstStyle>
            <a:lvl1pPr algn="r">
              <a:defRPr sz="700"/>
            </a:lvl1pPr>
          </a:lstStyle>
          <a:p>
            <a:fld id="{9043D228-EA2C-44CF-BD77-F4144CA5C59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8200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1665865" cy="289726"/>
          </a:xfrm>
          <a:prstGeom prst="rect">
            <a:avLst/>
          </a:prstGeom>
        </p:spPr>
        <p:txBody>
          <a:bodyPr vert="horz" lIns="52655" tIns="26328" rIns="52655" bIns="26328" rtlCol="0"/>
          <a:lstStyle>
            <a:lvl1pPr algn="l">
              <a:defRPr sz="7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2176576" y="0"/>
            <a:ext cx="1665865" cy="289726"/>
          </a:xfrm>
          <a:prstGeom prst="rect">
            <a:avLst/>
          </a:prstGeom>
        </p:spPr>
        <p:txBody>
          <a:bodyPr vert="horz" lIns="52655" tIns="26328" rIns="52655" bIns="26328" rtlCol="0"/>
          <a:lstStyle>
            <a:lvl1pPr algn="r">
              <a:defRPr sz="700"/>
            </a:lvl1pPr>
          </a:lstStyle>
          <a:p>
            <a:fld id="{7E79F0A9-1754-4026-A5C1-F40A11621768}" type="datetimeFigureOut">
              <a:rPr lang="pl-PL" smtClean="0"/>
              <a:pPr/>
              <a:t>15.02.2019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87325" y="723900"/>
            <a:ext cx="3468688" cy="1952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655" tIns="26328" rIns="52655" bIns="2632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384154" y="2785250"/>
            <a:ext cx="3075030" cy="2278925"/>
          </a:xfrm>
          <a:prstGeom prst="rect">
            <a:avLst/>
          </a:prstGeom>
        </p:spPr>
        <p:txBody>
          <a:bodyPr vert="horz" lIns="52655" tIns="26328" rIns="52655" bIns="2632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5498299"/>
            <a:ext cx="1665865" cy="289726"/>
          </a:xfrm>
          <a:prstGeom prst="rect">
            <a:avLst/>
          </a:prstGeom>
        </p:spPr>
        <p:txBody>
          <a:bodyPr vert="horz" lIns="52655" tIns="26328" rIns="52655" bIns="26328" rtlCol="0" anchor="b"/>
          <a:lstStyle>
            <a:lvl1pPr algn="l">
              <a:defRPr sz="700"/>
            </a:lvl1pPr>
          </a:lstStyle>
          <a:p>
            <a:r>
              <a:rPr lang="pl-PL"/>
              <a:t>III oś priorytetowa POIR 2014 - 2020, Wsparcie innowacji w przedsiębiorstwach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2176576" y="5498299"/>
            <a:ext cx="1665865" cy="289726"/>
          </a:xfrm>
          <a:prstGeom prst="rect">
            <a:avLst/>
          </a:prstGeom>
        </p:spPr>
        <p:txBody>
          <a:bodyPr vert="horz" lIns="52655" tIns="26328" rIns="52655" bIns="26328" rtlCol="0" anchor="b"/>
          <a:lstStyle>
            <a:lvl1pPr algn="r">
              <a:defRPr sz="700"/>
            </a:lvl1pPr>
          </a:lstStyle>
          <a:p>
            <a:fld id="{40A83599-B002-4726-BBAF-EC64977994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5118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3599-B002-4726-BBAF-EC6497799461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III oś priorytetowa POIR 2014 - 2020, Wsparcie innowacji w przedsiębiorstwach</a:t>
            </a:r>
          </a:p>
        </p:txBody>
      </p:sp>
    </p:spTree>
    <p:extLst>
      <p:ext uri="{BB962C8B-B14F-4D97-AF65-F5344CB8AC3E}">
        <p14:creationId xmlns:p14="http://schemas.microsoft.com/office/powerpoint/2010/main" val="422164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oś priorytetowa POIR 2014 - 2020, Wsparcie innowacji w przedsiębiorstwach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83599-B002-4726-BBAF-EC649779946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29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1 kolum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10"/>
          <p:cNvSpPr>
            <a:spLocks noGrp="1"/>
          </p:cNvSpPr>
          <p:nvPr>
            <p:ph sz="quarter" idx="13" hasCustomPrompt="1"/>
          </p:nvPr>
        </p:nvSpPr>
        <p:spPr>
          <a:xfrm>
            <a:off x="323999" y="1458999"/>
            <a:ext cx="11520000" cy="374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Podtytuł/Nagłówek</a:t>
            </a:r>
          </a:p>
        </p:txBody>
      </p:sp>
      <p:cxnSp>
        <p:nvCxnSpPr>
          <p:cNvPr id="9" name="Straight Arrow Connector 6"/>
          <p:cNvCxnSpPr>
            <a:cxnSpLocks/>
          </p:cNvCxnSpPr>
          <p:nvPr userDrawn="1"/>
        </p:nvCxnSpPr>
        <p:spPr>
          <a:xfrm>
            <a:off x="323999" y="1152001"/>
            <a:ext cx="9864000" cy="0"/>
          </a:xfrm>
          <a:prstGeom prst="straightConnector1">
            <a:avLst/>
          </a:prstGeom>
          <a:ln w="25400">
            <a:gradFill flip="none" rotWithShape="1">
              <a:gsLst>
                <a:gs pos="65000">
                  <a:srgbClr val="D2796D"/>
                </a:gs>
                <a:gs pos="35000">
                  <a:srgbClr val="C34B45"/>
                </a:gs>
                <a:gs pos="100000">
                  <a:schemeClr val="bg1"/>
                </a:gs>
                <a:gs pos="0">
                  <a:schemeClr val="accent1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3999" y="324914"/>
            <a:ext cx="9612000" cy="8270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prezentacji (Times New Roman, 24 </a:t>
            </a:r>
            <a:r>
              <a:rPr lang="pl-PL" dirty="0" err="1"/>
              <a:t>pt</a:t>
            </a:r>
            <a:r>
              <a:rPr lang="pl-PL" dirty="0"/>
              <a:t>),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office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spc="-5" dirty="0">
                <a:cs typeface="Calibri" panose="020F0502020204030204" pitchFamily="34" charset="0"/>
              </a:rPr>
              <a:t> lam </a:t>
            </a:r>
            <a:r>
              <a:rPr lang="pl-PL" dirty="0" err="1">
                <a:cs typeface="Calibri" panose="020F0502020204030204" pitchFamily="34" charset="0"/>
              </a:rPr>
              <a:t>il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inihitat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ommoloris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etur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20" dirty="0">
                <a:cs typeface="Calibri" panose="020F0502020204030204" pitchFamily="34" charset="0"/>
              </a:rPr>
              <a:t>aut  </a:t>
            </a:r>
            <a:r>
              <a:rPr lang="pl-PL" dirty="0" err="1">
                <a:cs typeface="Calibri" panose="020F0502020204030204" pitchFamily="34" charset="0"/>
              </a:rPr>
              <a:t>verum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dolupta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tecest</a:t>
            </a:r>
            <a:endParaRPr lang="pl-PL" dirty="0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324000" y="1855373"/>
            <a:ext cx="11520000" cy="3997325"/>
          </a:xfrm>
        </p:spPr>
        <p:txBody>
          <a:bodyPr lIns="0" tIns="0" rIns="0" bIns="0"/>
          <a:lstStyle>
            <a:lvl1pPr marL="0" indent="0" defTabSz="357188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50000"/>
              <a:buFont typeface="Times New Roman" panose="02020603050405020304" pitchFamily="18" charset="0"/>
              <a:buNone/>
              <a:defRPr sz="1800" b="0"/>
            </a:lvl1pPr>
            <a:lvl2pPr marL="288000" marR="0" indent="-228600" algn="l" defTabSz="5381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imes New Roman" panose="02020603050405020304" pitchFamily="18" charset="0"/>
              <a:buChar char="̴"/>
              <a:tabLst/>
              <a:defRPr sz="1800"/>
            </a:lvl2pPr>
            <a:lvl3pPr marL="504000">
              <a:defRPr sz="1600"/>
            </a:lvl3pPr>
            <a:lvl4pPr marL="792000" indent="-228600">
              <a:buFont typeface="Times New Roman" panose="02020603050405020304" pitchFamily="18" charset="0"/>
              <a:buChar char="̵"/>
              <a:defRPr sz="1400"/>
            </a:lvl4pPr>
          </a:lstStyle>
          <a:p>
            <a:pPr lvl="0"/>
            <a:r>
              <a:rPr lang="pl-PL" dirty="0"/>
              <a:t>Kliknij, aby dodać tekst slajdu (Calibri 18 </a:t>
            </a:r>
            <a:r>
              <a:rPr lang="pl-PL" dirty="0" err="1"/>
              <a:t>pt</a:t>
            </a:r>
            <a:r>
              <a:rPr lang="pl-PL" dirty="0"/>
              <a:t>) </a:t>
            </a:r>
          </a:p>
          <a:p>
            <a:pPr lvl="1"/>
            <a:r>
              <a:rPr lang="pl-PL" dirty="0"/>
              <a:t>Pierwszy poziom wypunktowania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144000" y="621360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910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01" y="4531413"/>
            <a:ext cx="3247276" cy="2174188"/>
          </a:xfrm>
          <a:prstGeom prst="rect">
            <a:avLst/>
          </a:prstGeom>
        </p:spPr>
      </p:pic>
      <p:sp>
        <p:nvSpPr>
          <p:cNvPr id="5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324914"/>
            <a:ext cx="9612000" cy="8270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prezentacji (Times New Roman, 24 </a:t>
            </a:r>
            <a:r>
              <a:rPr lang="pl-PL" dirty="0" err="1"/>
              <a:t>pt</a:t>
            </a:r>
            <a:r>
              <a:rPr lang="pl-PL" dirty="0"/>
              <a:t>),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office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 </a:t>
            </a:r>
            <a:r>
              <a:rPr lang="pl-PL" spc="-5" dirty="0">
                <a:cs typeface="Calibri" panose="020F0502020204030204" pitchFamily="34" charset="0"/>
              </a:rPr>
              <a:t>lam </a:t>
            </a:r>
            <a:r>
              <a:rPr lang="pl-PL" dirty="0" err="1">
                <a:cs typeface="Calibri" panose="020F0502020204030204" pitchFamily="34" charset="0"/>
              </a:rPr>
              <a:t>il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inihitat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ommoloris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etur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20" dirty="0">
                <a:cs typeface="Calibri" panose="020F0502020204030204" pitchFamily="34" charset="0"/>
              </a:rPr>
              <a:t>aut  </a:t>
            </a:r>
            <a:r>
              <a:rPr lang="pl-PL" dirty="0" err="1">
                <a:cs typeface="Calibri" panose="020F0502020204030204" pitchFamily="34" charset="0"/>
              </a:rPr>
              <a:t>verum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dolupta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tecest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409B75C-011E-4E7E-AEAF-E9A56C977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623" y="4392681"/>
            <a:ext cx="2435457" cy="217418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6280B41-90DE-47B0-8498-2EBE77576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9575"/>
          <a:stretch/>
        </p:blipFill>
        <p:spPr>
          <a:xfrm>
            <a:off x="0" y="1162800"/>
            <a:ext cx="12192000" cy="56952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D7703B2-AC2B-4F7B-8397-7796F359BD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00" y="4392000"/>
            <a:ext cx="2435457" cy="21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6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 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01" y="4531413"/>
            <a:ext cx="3247276" cy="2174188"/>
          </a:xfrm>
          <a:prstGeom prst="rect">
            <a:avLst/>
          </a:prstGeom>
        </p:spPr>
      </p:pic>
      <p:sp>
        <p:nvSpPr>
          <p:cNvPr id="5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324914"/>
            <a:ext cx="9612000" cy="8270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prezentacji (Times New Roman, 24 </a:t>
            </a:r>
            <a:r>
              <a:rPr lang="pl-PL" dirty="0" err="1"/>
              <a:t>pt</a:t>
            </a:r>
            <a:r>
              <a:rPr lang="pl-PL" dirty="0"/>
              <a:t>),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office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spc="-5" dirty="0">
                <a:cs typeface="Calibri" panose="020F0502020204030204" pitchFamily="34" charset="0"/>
              </a:rPr>
              <a:t> lam </a:t>
            </a:r>
            <a:r>
              <a:rPr lang="pl-PL" dirty="0" err="1">
                <a:cs typeface="Calibri" panose="020F0502020204030204" pitchFamily="34" charset="0"/>
              </a:rPr>
              <a:t>il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inihitat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ommoloris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etur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20" dirty="0">
                <a:cs typeface="Calibri" panose="020F0502020204030204" pitchFamily="34" charset="0"/>
              </a:rPr>
              <a:t>aut  </a:t>
            </a:r>
            <a:r>
              <a:rPr lang="pl-PL" dirty="0" err="1">
                <a:cs typeface="Calibri" panose="020F0502020204030204" pitchFamily="34" charset="0"/>
              </a:rPr>
              <a:t>verum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dolupta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tecest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942B858-E47D-4702-977E-FD03BA05A2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7" b="8016"/>
          <a:stretch/>
        </p:blipFill>
        <p:spPr>
          <a:xfrm>
            <a:off x="0" y="1152001"/>
            <a:ext cx="12192000" cy="5724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208CA06-8F79-4B2C-9E25-31C2BAF444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623" y="4392681"/>
            <a:ext cx="2435457" cy="21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0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 5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01" y="4531413"/>
            <a:ext cx="3247276" cy="2174188"/>
          </a:xfrm>
          <a:prstGeom prst="rect">
            <a:avLst/>
          </a:prstGeom>
        </p:spPr>
      </p:pic>
      <p:sp>
        <p:nvSpPr>
          <p:cNvPr id="5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324914"/>
            <a:ext cx="9612000" cy="8270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prezentacji (Times New Roman, 24 </a:t>
            </a:r>
            <a:r>
              <a:rPr lang="pl-PL" dirty="0" err="1"/>
              <a:t>pt</a:t>
            </a:r>
            <a:r>
              <a:rPr lang="pl-PL" dirty="0"/>
              <a:t>),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office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spc="-5" dirty="0">
                <a:cs typeface="Calibri" panose="020F0502020204030204" pitchFamily="34" charset="0"/>
              </a:rPr>
              <a:t> lam </a:t>
            </a:r>
            <a:r>
              <a:rPr lang="pl-PL" dirty="0" err="1">
                <a:cs typeface="Calibri" panose="020F0502020204030204" pitchFamily="34" charset="0"/>
              </a:rPr>
              <a:t>il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inihitat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ommoloris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etur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20" dirty="0">
                <a:cs typeface="Calibri" panose="020F0502020204030204" pitchFamily="34" charset="0"/>
              </a:rPr>
              <a:t>aut  </a:t>
            </a:r>
            <a:r>
              <a:rPr lang="pl-PL" dirty="0" err="1">
                <a:cs typeface="Calibri" panose="020F0502020204030204" pitchFamily="34" charset="0"/>
              </a:rPr>
              <a:t>verum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dolupta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tecest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236F900-AB32-4E75-873F-ECD8F457F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5"/>
          <a:stretch/>
        </p:blipFill>
        <p:spPr>
          <a:xfrm>
            <a:off x="0" y="1152001"/>
            <a:ext cx="12204000" cy="571457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BBA304D-076F-4A14-8DF2-0EDEF71D6D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623" y="4392681"/>
            <a:ext cx="2435457" cy="21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3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 6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01" y="4531413"/>
            <a:ext cx="3247276" cy="2174188"/>
          </a:xfrm>
          <a:prstGeom prst="rect">
            <a:avLst/>
          </a:prstGeom>
        </p:spPr>
      </p:pic>
      <p:sp>
        <p:nvSpPr>
          <p:cNvPr id="5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324914"/>
            <a:ext cx="9612000" cy="8270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prezentacji (Times New Roman, 24 </a:t>
            </a:r>
            <a:r>
              <a:rPr lang="pl-PL" dirty="0" err="1"/>
              <a:t>pt</a:t>
            </a:r>
            <a:r>
              <a:rPr lang="pl-PL" dirty="0"/>
              <a:t>),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office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spc="-5" dirty="0">
                <a:cs typeface="Calibri" panose="020F0502020204030204" pitchFamily="34" charset="0"/>
              </a:rPr>
              <a:t> lam </a:t>
            </a:r>
            <a:r>
              <a:rPr lang="pl-PL" dirty="0" err="1">
                <a:cs typeface="Calibri" panose="020F0502020204030204" pitchFamily="34" charset="0"/>
              </a:rPr>
              <a:t>il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inihitat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ommoloris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etur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20" dirty="0">
                <a:cs typeface="Calibri" panose="020F0502020204030204" pitchFamily="34" charset="0"/>
              </a:rPr>
              <a:t>aut  </a:t>
            </a:r>
            <a:r>
              <a:rPr lang="pl-PL" dirty="0" err="1">
                <a:cs typeface="Calibri" panose="020F0502020204030204" pitchFamily="34" charset="0"/>
              </a:rPr>
              <a:t>verum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dolupta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tecest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4FAD4D2-0E38-491F-82E2-88144855F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9" b="11082"/>
          <a:stretch/>
        </p:blipFill>
        <p:spPr>
          <a:xfrm>
            <a:off x="0" y="1152001"/>
            <a:ext cx="12192000" cy="5724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3DB0173-A516-4392-9301-A2EF21ADDB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623" y="4392681"/>
            <a:ext cx="2435457" cy="21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2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 7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01" y="4531413"/>
            <a:ext cx="3247276" cy="2174188"/>
          </a:xfrm>
          <a:prstGeom prst="rect">
            <a:avLst/>
          </a:prstGeom>
        </p:spPr>
      </p:pic>
      <p:sp>
        <p:nvSpPr>
          <p:cNvPr id="5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324914"/>
            <a:ext cx="9612000" cy="8270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prezentacji (Times New Roman, 24 </a:t>
            </a:r>
            <a:r>
              <a:rPr lang="pl-PL" dirty="0" err="1"/>
              <a:t>pt</a:t>
            </a:r>
            <a:r>
              <a:rPr lang="pl-PL" dirty="0"/>
              <a:t>),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office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spc="-5" dirty="0">
                <a:cs typeface="Calibri" panose="020F0502020204030204" pitchFamily="34" charset="0"/>
              </a:rPr>
              <a:t> lam </a:t>
            </a:r>
            <a:r>
              <a:rPr lang="pl-PL" dirty="0" err="1">
                <a:cs typeface="Calibri" panose="020F0502020204030204" pitchFamily="34" charset="0"/>
              </a:rPr>
              <a:t>il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inihitat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ommoloris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etur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20" dirty="0">
                <a:cs typeface="Calibri" panose="020F0502020204030204" pitchFamily="34" charset="0"/>
              </a:rPr>
              <a:t>aut  </a:t>
            </a:r>
            <a:r>
              <a:rPr lang="pl-PL" dirty="0" err="1">
                <a:cs typeface="Calibri" panose="020F0502020204030204" pitchFamily="34" charset="0"/>
              </a:rPr>
              <a:t>verum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dolupta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tecest</a:t>
            </a:r>
            <a:endParaRPr lang="pl-PL" dirty="0"/>
          </a:p>
        </p:txBody>
      </p:sp>
      <p:cxnSp>
        <p:nvCxnSpPr>
          <p:cNvPr id="6" name="Straight Arrow Connector 6">
            <a:extLst>
              <a:ext uri="{FF2B5EF4-FFF2-40B4-BE49-F238E27FC236}">
                <a16:creationId xmlns:a16="http://schemas.microsoft.com/office/drawing/2014/main" id="{C8D0DD96-F81F-4B52-B50C-66325CEAD5EF}"/>
              </a:ext>
            </a:extLst>
          </p:cNvPr>
          <p:cNvCxnSpPr>
            <a:cxnSpLocks/>
          </p:cNvCxnSpPr>
          <p:nvPr userDrawn="1"/>
        </p:nvCxnSpPr>
        <p:spPr>
          <a:xfrm>
            <a:off x="323999" y="1152001"/>
            <a:ext cx="9864000" cy="0"/>
          </a:xfrm>
          <a:prstGeom prst="straightConnector1">
            <a:avLst/>
          </a:prstGeom>
          <a:ln w="25400">
            <a:gradFill flip="none" rotWithShape="1">
              <a:gsLst>
                <a:gs pos="65000">
                  <a:srgbClr val="D2796D"/>
                </a:gs>
                <a:gs pos="35000">
                  <a:srgbClr val="C34B45"/>
                </a:gs>
                <a:gs pos="100000">
                  <a:schemeClr val="bg1"/>
                </a:gs>
                <a:gs pos="0">
                  <a:schemeClr val="accent1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F4365F6E-9935-4459-9F7C-D63D25D345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r="8974"/>
          <a:stretch/>
        </p:blipFill>
        <p:spPr>
          <a:xfrm>
            <a:off x="0" y="1327815"/>
            <a:ext cx="12016409" cy="527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6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144000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324914"/>
            <a:ext cx="9612000" cy="8270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sekcji (Times New Roman, 24 </a:t>
            </a:r>
            <a:r>
              <a:rPr lang="pl-PL" dirty="0" err="1"/>
              <a:t>pt</a:t>
            </a:r>
            <a:r>
              <a:rPr lang="pl-PL" dirty="0"/>
              <a:t>)</a:t>
            </a:r>
          </a:p>
        </p:txBody>
      </p: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9C23075A-6211-48C5-B477-1D487A397E34}"/>
              </a:ext>
            </a:extLst>
          </p:cNvPr>
          <p:cNvCxnSpPr>
            <a:cxnSpLocks/>
          </p:cNvCxnSpPr>
          <p:nvPr userDrawn="1"/>
        </p:nvCxnSpPr>
        <p:spPr>
          <a:xfrm>
            <a:off x="323999" y="1152001"/>
            <a:ext cx="9864000" cy="0"/>
          </a:xfrm>
          <a:prstGeom prst="straightConnector1">
            <a:avLst/>
          </a:prstGeom>
          <a:ln w="25400">
            <a:gradFill flip="none" rotWithShape="1">
              <a:gsLst>
                <a:gs pos="65000">
                  <a:srgbClr val="D2796D"/>
                </a:gs>
                <a:gs pos="35000">
                  <a:srgbClr val="C34B45"/>
                </a:gs>
                <a:gs pos="100000">
                  <a:schemeClr val="bg1"/>
                </a:gs>
                <a:gs pos="0">
                  <a:schemeClr val="accent1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DCEF83E4-8D03-4B5B-B10E-D3CD130177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4000" y="1522921"/>
            <a:ext cx="3420000" cy="40429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C23DF372-F539-46A0-9140-8CECEA919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8704" y="1522922"/>
            <a:ext cx="7735296" cy="33331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solidFill>
                  <a:schemeClr val="tx2"/>
                </a:solidFill>
              </a:rPr>
              <a:t>Imię Nazwisko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930A5F8C-4523-44B2-BB5D-607C75893D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8704" y="1886172"/>
            <a:ext cx="7735296" cy="32719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Stanowisko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8B7AFCBE-5B80-4899-887D-F1C23D7B3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8704" y="2359153"/>
            <a:ext cx="7735296" cy="3206760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pc="-5" dirty="0" err="1"/>
              <a:t>Xerum</a:t>
            </a:r>
            <a:r>
              <a:rPr lang="pl-PL" spc="-5" dirty="0"/>
              <a:t> </a:t>
            </a:r>
            <a:r>
              <a:rPr lang="pl-PL" spc="-5" dirty="0" err="1"/>
              <a:t>sitaquasit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 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pc="-1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pc="-10" dirty="0">
              <a:solidFill>
                <a:srgbClr val="626769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tel.: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 err="1">
                <a:solidFill>
                  <a:srgbClr val="626769"/>
                </a:solidFill>
              </a:rPr>
              <a:t>mob</a:t>
            </a:r>
            <a:r>
              <a:rPr lang="pl-PL" spc="-10" dirty="0">
                <a:solidFill>
                  <a:srgbClr val="626769"/>
                </a:solidFill>
              </a:rPr>
              <a:t>.: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e-mail: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www.paih.pl</a:t>
            </a:r>
          </a:p>
        </p:txBody>
      </p:sp>
    </p:spTree>
    <p:extLst>
      <p:ext uri="{BB962C8B-B14F-4D97-AF65-F5344CB8AC3E}">
        <p14:creationId xmlns:p14="http://schemas.microsoft.com/office/powerpoint/2010/main" val="256087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ykresy +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144000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ymbol zastępczy wykresu 3"/>
          <p:cNvSpPr>
            <a:spLocks noGrp="1"/>
          </p:cNvSpPr>
          <p:nvPr>
            <p:ph type="chart" sz="quarter" idx="13"/>
          </p:nvPr>
        </p:nvSpPr>
        <p:spPr>
          <a:xfrm>
            <a:off x="324000" y="3860800"/>
            <a:ext cx="5580000" cy="1764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pl-PL" dirty="0"/>
          </a:p>
        </p:txBody>
      </p:sp>
      <p:sp>
        <p:nvSpPr>
          <p:cNvPr id="8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000" y="5641926"/>
            <a:ext cx="5580000" cy="3048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pl-PL" dirty="0"/>
              <a:t>Kliknij, aby dodać źródło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6264063" y="1474660"/>
            <a:ext cx="5580000" cy="4484077"/>
          </a:xfr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65113" indent="-228600">
              <a:buClr>
                <a:schemeClr val="tx2"/>
              </a:buClr>
              <a:buSzPct val="120000"/>
              <a:buFont typeface="Times New Roman" panose="02020603050405020304" pitchFamily="18" charset="0"/>
              <a:buChar char="̴"/>
              <a:defRPr sz="1800"/>
            </a:lvl2pPr>
            <a:lvl3pPr marL="539750" indent="-228600">
              <a:buFont typeface="Arial" panose="020B0604020202020204" pitchFamily="34" charset="0"/>
              <a:buChar char="•"/>
              <a:defRPr sz="1600"/>
            </a:lvl3pPr>
            <a:lvl4pPr marL="804863" indent="-228600" defTabSz="804863">
              <a:buFont typeface="Times New Roman" panose="02020603050405020304" pitchFamily="18" charset="0"/>
              <a:buChar char="̵"/>
              <a:defRPr sz="1400"/>
            </a:lvl4pPr>
            <a:lvl5pPr marL="1828800" indent="0">
              <a:buNone/>
              <a:defRPr sz="2100"/>
            </a:lvl5pPr>
          </a:lstStyle>
          <a:p>
            <a:pPr lvl="0"/>
            <a:r>
              <a:rPr lang="pl-PL" dirty="0"/>
              <a:t>Kliknij, aby dodać tekst slajdu (Calibri 18 </a:t>
            </a:r>
            <a:r>
              <a:rPr lang="pl-PL" dirty="0" err="1"/>
              <a:t>pt</a:t>
            </a:r>
            <a:r>
              <a:rPr lang="pl-PL" dirty="0"/>
              <a:t>) </a:t>
            </a:r>
          </a:p>
          <a:p>
            <a:pPr lvl="1"/>
            <a:r>
              <a:rPr lang="pl-PL" dirty="0"/>
              <a:t>Pierwszy poziom wypunktowania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</p:txBody>
      </p:sp>
      <p:sp>
        <p:nvSpPr>
          <p:cNvPr id="11" name="Symbol zastępczy wykresu 3"/>
          <p:cNvSpPr>
            <a:spLocks noGrp="1"/>
          </p:cNvSpPr>
          <p:nvPr>
            <p:ph type="chart" sz="quarter" idx="16"/>
          </p:nvPr>
        </p:nvSpPr>
        <p:spPr>
          <a:xfrm>
            <a:off x="324000" y="1474660"/>
            <a:ext cx="5580000" cy="1764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pl-PL" dirty="0"/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7" hasCustomPrompt="1"/>
          </p:nvPr>
        </p:nvSpPr>
        <p:spPr>
          <a:xfrm>
            <a:off x="324000" y="3254326"/>
            <a:ext cx="5580000" cy="3048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pl-PL" dirty="0"/>
              <a:t>Kliknij, aby dodać źródło</a:t>
            </a:r>
          </a:p>
        </p:txBody>
      </p:sp>
      <p:sp>
        <p:nvSpPr>
          <p:cNvPr id="16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324914"/>
            <a:ext cx="9612000" cy="8270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prezentacji (Times New Roman, 24 </a:t>
            </a:r>
            <a:r>
              <a:rPr lang="pl-PL" dirty="0" err="1"/>
              <a:t>pt</a:t>
            </a:r>
            <a:r>
              <a:rPr lang="pl-PL" dirty="0"/>
              <a:t>),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office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spc="-5" dirty="0">
                <a:cs typeface="Calibri" panose="020F0502020204030204" pitchFamily="34" charset="0"/>
              </a:rPr>
              <a:t> lam </a:t>
            </a:r>
            <a:r>
              <a:rPr lang="pl-PL" dirty="0" err="1">
                <a:cs typeface="Calibri" panose="020F0502020204030204" pitchFamily="34" charset="0"/>
              </a:rPr>
              <a:t>il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inihitat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ommoloris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etur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20" dirty="0">
                <a:cs typeface="Calibri" panose="020F0502020204030204" pitchFamily="34" charset="0"/>
              </a:rPr>
              <a:t>aut  </a:t>
            </a:r>
            <a:r>
              <a:rPr lang="pl-PL" dirty="0" err="1">
                <a:cs typeface="Calibri" panose="020F0502020204030204" pitchFamily="34" charset="0"/>
              </a:rPr>
              <a:t>verum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dolupta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tecest</a:t>
            </a:r>
            <a:endParaRPr lang="pl-PL" dirty="0"/>
          </a:p>
        </p:txBody>
      </p:sp>
      <p:cxnSp>
        <p:nvCxnSpPr>
          <p:cNvPr id="12" name="Straight Arrow Connector 6">
            <a:extLst>
              <a:ext uri="{FF2B5EF4-FFF2-40B4-BE49-F238E27FC236}">
                <a16:creationId xmlns:a16="http://schemas.microsoft.com/office/drawing/2014/main" id="{F1532911-BFC8-49F8-9981-C646D236022B}"/>
              </a:ext>
            </a:extLst>
          </p:cNvPr>
          <p:cNvCxnSpPr>
            <a:cxnSpLocks/>
          </p:cNvCxnSpPr>
          <p:nvPr userDrawn="1"/>
        </p:nvCxnSpPr>
        <p:spPr>
          <a:xfrm>
            <a:off x="323999" y="1152001"/>
            <a:ext cx="9864000" cy="0"/>
          </a:xfrm>
          <a:prstGeom prst="straightConnector1">
            <a:avLst/>
          </a:prstGeom>
          <a:ln w="25400">
            <a:gradFill flip="none" rotWithShape="1">
              <a:gsLst>
                <a:gs pos="65000">
                  <a:srgbClr val="D2796D"/>
                </a:gs>
                <a:gs pos="35000">
                  <a:srgbClr val="C34B45"/>
                </a:gs>
                <a:gs pos="100000">
                  <a:schemeClr val="bg1"/>
                </a:gs>
                <a:gs pos="0">
                  <a:schemeClr val="accent1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10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3977" y="6356350"/>
            <a:ext cx="4818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69875" defTabSz="914400"/>
            <a:br>
              <a:rPr lang="pl-PL" dirty="0">
                <a:solidFill>
                  <a:srgbClr val="626769"/>
                </a:solidFill>
                <a:cs typeface="Arial" panose="020B0604020202020204" pitchFamily="34" charset="0"/>
              </a:rPr>
            </a:br>
            <a:endParaRPr lang="pl-PL" dirty="0">
              <a:solidFill>
                <a:srgbClr val="626769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B16D-D7FB-4722-A93E-B27BAD17AAF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76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mt.trade.gov.pl/pl/" TargetMode="External"/><Relationship Id="rId2" Type="http://schemas.openxmlformats.org/officeDocument/2006/relationships/hyperlink" Target="mailto:pmt@paih.hov.p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1025772" y="3199879"/>
            <a:ext cx="10064863" cy="2961299"/>
            <a:chOff x="7887" y="2948917"/>
            <a:chExt cx="9016811" cy="1009392"/>
          </a:xfrm>
        </p:grpSpPr>
        <p:sp>
          <p:nvSpPr>
            <p:cNvPr id="16" name="Rectangle 16"/>
            <p:cNvSpPr/>
            <p:nvPr/>
          </p:nvSpPr>
          <p:spPr>
            <a:xfrm>
              <a:off x="2552281" y="2950548"/>
              <a:ext cx="6472417" cy="10077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72000" rtlCol="0" anchor="ctr"/>
            <a:lstStyle/>
            <a:p>
              <a:pPr marL="2243138" indent="-1973263" defTabSz="914400"/>
              <a:endParaRPr lang="pl-PL" sz="1600" dirty="0">
                <a:solidFill>
                  <a:srgbClr val="626769"/>
                </a:solidFill>
                <a:cs typeface="Arial" panose="020B0604020202020204" pitchFamily="34" charset="0"/>
              </a:endParaRPr>
            </a:p>
            <a:p>
              <a:pPr marL="1258888" indent="-989013" defTabSz="914400"/>
              <a:endParaRPr lang="pl-PL" sz="1600" dirty="0">
                <a:solidFill>
                  <a:srgbClr val="626769"/>
                </a:solidFill>
                <a:cs typeface="Arial" panose="020B0604020202020204" pitchFamily="34" charset="0"/>
              </a:endParaRPr>
            </a:p>
            <a:p>
              <a:pPr marL="1258888" indent="-989013" defTabSz="914400"/>
              <a:endParaRPr lang="pl-PL" dirty="0">
                <a:solidFill>
                  <a:srgbClr val="626769"/>
                </a:solidFill>
                <a:cs typeface="Arial" panose="020B0604020202020204" pitchFamily="34" charset="0"/>
              </a:endParaRPr>
            </a:p>
            <a:p>
              <a:pPr marL="1258888" indent="-989013" defTabSz="914400">
                <a:lnSpc>
                  <a:spcPct val="110000"/>
                </a:lnSpc>
              </a:pPr>
              <a:r>
                <a:rPr lang="pl-PL" dirty="0">
                  <a:solidFill>
                    <a:srgbClr val="626769"/>
                  </a:solidFill>
                  <a:cs typeface="Arial" panose="020B0604020202020204" pitchFamily="34" charset="0"/>
                </a:rPr>
                <a:t>Forma: 	</a:t>
              </a:r>
              <a:r>
                <a:rPr lang="pl-PL" dirty="0">
                  <a:solidFill>
                    <a:srgbClr val="C00000"/>
                  </a:solidFill>
                  <a:cs typeface="Arial" panose="020B0604020202020204" pitchFamily="34" charset="0"/>
                </a:rPr>
                <a:t>de </a:t>
              </a:r>
              <a:r>
                <a:rPr lang="pl-PL" dirty="0" err="1">
                  <a:solidFill>
                    <a:srgbClr val="C00000"/>
                  </a:solidFill>
                  <a:cs typeface="Arial" panose="020B0604020202020204" pitchFamily="34" charset="0"/>
                </a:rPr>
                <a:t>minimis</a:t>
              </a:r>
              <a:endParaRPr lang="pl-PL" dirty="0">
                <a:solidFill>
                  <a:srgbClr val="C00000"/>
                </a:solidFill>
                <a:cs typeface="Arial" panose="020B0604020202020204" pitchFamily="34" charset="0"/>
              </a:endParaRPr>
            </a:p>
            <a:p>
              <a:pPr marL="1258888" indent="-989013" defTabSz="914400">
                <a:lnSpc>
                  <a:spcPct val="110000"/>
                </a:lnSpc>
              </a:pPr>
              <a:r>
                <a:rPr lang="pl-PL" dirty="0">
                  <a:solidFill>
                    <a:srgbClr val="626769"/>
                  </a:solidFill>
                  <a:cs typeface="Arial" panose="020B0604020202020204" pitchFamily="34" charset="0"/>
                </a:rPr>
                <a:t>Wysokość: </a:t>
              </a:r>
              <a:r>
                <a:rPr lang="pl-PL" dirty="0">
                  <a:solidFill>
                    <a:schemeClr val="tx2"/>
                  </a:solidFill>
                  <a:cs typeface="Arial" panose="020B0604020202020204" pitchFamily="34" charset="0"/>
                </a:rPr>
                <a:t>do</a:t>
              </a:r>
              <a:r>
                <a:rPr lang="pl-PL" dirty="0">
                  <a:solidFill>
                    <a:srgbClr val="626769"/>
                  </a:solidFill>
                  <a:cs typeface="Arial" panose="020B0604020202020204" pitchFamily="34" charset="0"/>
                </a:rPr>
                <a:t> </a:t>
              </a:r>
              <a:r>
                <a:rPr lang="pl-PL" dirty="0">
                  <a:solidFill>
                    <a:srgbClr val="C00000"/>
                  </a:solidFill>
                  <a:cs typeface="Arial" panose="020B0604020202020204" pitchFamily="34" charset="0"/>
                </a:rPr>
                <a:t>200 tys. PLN</a:t>
              </a:r>
            </a:p>
            <a:p>
              <a:pPr marL="1258888" indent="-989013" defTabSz="914400">
                <a:lnSpc>
                  <a:spcPct val="110000"/>
                </a:lnSpc>
              </a:pPr>
              <a:r>
                <a:rPr lang="pl-PL" dirty="0">
                  <a:solidFill>
                    <a:srgbClr val="626769"/>
                  </a:solidFill>
                  <a:cs typeface="Arial" panose="020B0604020202020204" pitchFamily="34" charset="0"/>
                </a:rPr>
                <a:t>Podział:</a:t>
              </a:r>
              <a:r>
                <a:rPr lang="pl-PL" dirty="0">
                  <a:solidFill>
                    <a:srgbClr val="C00000"/>
                  </a:solidFill>
                  <a:cs typeface="Arial" panose="020B0604020202020204" pitchFamily="34" charset="0"/>
                </a:rPr>
                <a:t> 	</a:t>
              </a:r>
              <a:r>
                <a:rPr lang="pl-PL" dirty="0">
                  <a:solidFill>
                    <a:schemeClr val="tx2"/>
                  </a:solidFill>
                  <a:cs typeface="Arial" panose="020B0604020202020204" pitchFamily="34" charset="0"/>
                </a:rPr>
                <a:t>etap krajowy </a:t>
              </a:r>
              <a:r>
                <a:rPr lang="pl-PL" dirty="0">
                  <a:solidFill>
                    <a:srgbClr val="626769"/>
                  </a:solidFill>
                  <a:cs typeface="Arial" panose="020B0604020202020204" pitchFamily="34" charset="0"/>
                </a:rPr>
                <a:t>- bezgotówkowe wsparcie w postaci warsztatów, konsultacji z ekspertami, napisanej strategii ekspansji</a:t>
              </a:r>
            </a:p>
            <a:p>
              <a:pPr marL="1258888" defTabSz="914400">
                <a:lnSpc>
                  <a:spcPct val="110000"/>
                </a:lnSpc>
              </a:pPr>
              <a:r>
                <a:rPr lang="pl-PL" dirty="0">
                  <a:solidFill>
                    <a:schemeClr val="tx2"/>
                  </a:solidFill>
                  <a:cs typeface="Arial" panose="020B0604020202020204" pitchFamily="34" charset="0"/>
                </a:rPr>
                <a:t>etap zagraniczny </a:t>
              </a:r>
              <a:r>
                <a:rPr lang="pl-PL" dirty="0">
                  <a:solidFill>
                    <a:srgbClr val="626769"/>
                  </a:solidFill>
                  <a:cs typeface="Arial" panose="020B0604020202020204" pitchFamily="34" charset="0"/>
                </a:rPr>
                <a:t>– gotówka z przeznaczeniem m.in. na usługi doradcze, działania promocyjne, udział w konferencjach </a:t>
              </a:r>
            </a:p>
            <a:p>
              <a:pPr marL="265113" indent="1588" defTabSz="914400">
                <a:lnSpc>
                  <a:spcPct val="110000"/>
                </a:lnSpc>
              </a:pPr>
              <a:endParaRPr lang="pl-PL" dirty="0">
                <a:solidFill>
                  <a:srgbClr val="626769"/>
                </a:solidFill>
                <a:cs typeface="Arial" panose="020B0604020202020204" pitchFamily="34" charset="0"/>
              </a:endParaRPr>
            </a:p>
            <a:p>
              <a:pPr marL="265113" indent="1588" defTabSz="914400">
                <a:lnSpc>
                  <a:spcPct val="110000"/>
                </a:lnSpc>
              </a:pPr>
              <a:r>
                <a:rPr lang="pl-PL" sz="1600" dirty="0">
                  <a:solidFill>
                    <a:srgbClr val="626769"/>
                  </a:solidFill>
                  <a:cs typeface="Arial" panose="020B0604020202020204" pitchFamily="34" charset="0"/>
                </a:rPr>
                <a:t>Stałe wsparcie przedstawicieli Centrali PAIH i ZBH w trakcie i po zakończeniu projektu</a:t>
              </a:r>
            </a:p>
            <a:p>
              <a:pPr marL="1258888" indent="-992188" defTabSz="914400"/>
              <a:endParaRPr lang="pl-PL" sz="1600" dirty="0">
                <a:solidFill>
                  <a:srgbClr val="626769"/>
                </a:solidFill>
                <a:cs typeface="Arial" panose="020B0604020202020204" pitchFamily="34" charset="0"/>
              </a:endParaRPr>
            </a:p>
            <a:p>
              <a:pPr marL="1258888" defTabSz="914400"/>
              <a:endParaRPr lang="pl-PL" sz="1600" dirty="0">
                <a:solidFill>
                  <a:srgbClr val="626769"/>
                </a:solidFill>
                <a:cs typeface="Arial" panose="020B0604020202020204" pitchFamily="34" charset="0"/>
              </a:endParaRPr>
            </a:p>
            <a:p>
              <a:pPr marL="2243138" indent="-1973263" defTabSz="914400"/>
              <a:endParaRPr lang="pl-PL" sz="1600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Rectangle 17"/>
            <p:cNvSpPr/>
            <p:nvPr/>
          </p:nvSpPr>
          <p:spPr>
            <a:xfrm>
              <a:off x="7887" y="2948917"/>
              <a:ext cx="2417138" cy="1004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252000" bIns="72000" rtlCol="0" anchor="ctr"/>
            <a:lstStyle/>
            <a:p>
              <a:pPr indent="982663" algn="r" defTabSz="914400"/>
              <a:r>
                <a:rPr lang="pl-PL" sz="1600" b="1" dirty="0">
                  <a:solidFill>
                    <a:srgbClr val="626769"/>
                  </a:solidFill>
                  <a:cs typeface="Arial" panose="020B0604020202020204" pitchFamily="34" charset="0"/>
                </a:rPr>
                <a:t>                    </a:t>
              </a:r>
              <a:r>
                <a:rPr lang="pl-PL" sz="1400" b="1" dirty="0">
                  <a:solidFill>
                    <a:srgbClr val="626769"/>
                  </a:solidFill>
                  <a:cs typeface="Arial" panose="020B0604020202020204" pitchFamily="34" charset="0"/>
                </a:rPr>
                <a:t>WSPARCIE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1025771" y="1273127"/>
            <a:ext cx="10046782" cy="877414"/>
            <a:chOff x="8919" y="2948917"/>
            <a:chExt cx="8949553" cy="576001"/>
          </a:xfrm>
        </p:grpSpPr>
        <p:sp>
          <p:nvSpPr>
            <p:cNvPr id="10" name="Rectangle 16"/>
            <p:cNvSpPr/>
            <p:nvPr/>
          </p:nvSpPr>
          <p:spPr>
            <a:xfrm>
              <a:off x="2544194" y="2948917"/>
              <a:ext cx="6414278" cy="57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72000" rtlCol="0" anchor="ctr"/>
            <a:lstStyle/>
            <a:p>
              <a:pPr marL="269875" defTabSz="914400"/>
              <a:r>
                <a:rPr lang="pl-PL" dirty="0">
                  <a:solidFill>
                    <a:srgbClr val="626769"/>
                  </a:solidFill>
                  <a:cs typeface="Arial" panose="020B0604020202020204" pitchFamily="34" charset="0"/>
                </a:rPr>
                <a:t>Umiędzynarodowienie</a:t>
              </a:r>
              <a:r>
                <a:rPr lang="pl-PL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pl-PL" dirty="0">
                  <a:solidFill>
                    <a:srgbClr val="C00000"/>
                  </a:solidFill>
                  <a:cs typeface="Arial" panose="020B0604020202020204" pitchFamily="34" charset="0"/>
                </a:rPr>
                <a:t>innowacyjnej</a:t>
              </a:r>
              <a:r>
                <a:rPr lang="pl-PL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pl-PL" dirty="0">
                  <a:solidFill>
                    <a:srgbClr val="626769"/>
                  </a:solidFill>
                  <a:cs typeface="Arial" panose="020B0604020202020204" pitchFamily="34" charset="0"/>
                </a:rPr>
                <a:t>oferty </a:t>
              </a:r>
              <a:r>
                <a:rPr lang="pl-PL" dirty="0">
                  <a:solidFill>
                    <a:srgbClr val="C00000"/>
                  </a:solidFill>
                  <a:cs typeface="Arial" panose="020B0604020202020204" pitchFamily="34" charset="0"/>
                </a:rPr>
                <a:t>MŚP</a:t>
              </a:r>
              <a:r>
                <a:rPr lang="pl-PL" dirty="0">
                  <a:solidFill>
                    <a:srgbClr val="626769"/>
                  </a:solidFill>
                  <a:cs typeface="Arial" panose="020B0604020202020204" pitchFamily="34" charset="0"/>
                </a:rPr>
                <a:t> (produktu/usługi/technologii)</a:t>
              </a:r>
            </a:p>
          </p:txBody>
        </p:sp>
        <p:sp>
          <p:nvSpPr>
            <p:cNvPr id="11" name="Rectangle 17"/>
            <p:cNvSpPr/>
            <p:nvPr/>
          </p:nvSpPr>
          <p:spPr>
            <a:xfrm>
              <a:off x="8919" y="2948918"/>
              <a:ext cx="2403426" cy="5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252000" bIns="72000" rtlCol="0" anchor="ctr"/>
            <a:lstStyle/>
            <a:p>
              <a:pPr indent="2598738" algn="r" defTabSz="914400"/>
              <a:r>
                <a:rPr lang="pl-PL" sz="1400" b="1" dirty="0">
                  <a:solidFill>
                    <a:srgbClr val="626769"/>
                  </a:solidFill>
                  <a:cs typeface="Arial" panose="020B0604020202020204" pitchFamily="34" charset="0"/>
                </a:rPr>
                <a:t> CEL</a:t>
              </a: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3594040" y="1600863"/>
            <a:ext cx="401262" cy="376587"/>
            <a:chOff x="3664256" y="2054718"/>
            <a:chExt cx="399665" cy="438098"/>
          </a:xfrm>
        </p:grpSpPr>
        <p:sp>
          <p:nvSpPr>
            <p:cNvPr id="25" name="object 6"/>
            <p:cNvSpPr/>
            <p:nvPr/>
          </p:nvSpPr>
          <p:spPr>
            <a:xfrm>
              <a:off x="3664256" y="2054718"/>
              <a:ext cx="399665" cy="438098"/>
            </a:xfrm>
            <a:custGeom>
              <a:avLst/>
              <a:gdLst/>
              <a:ahLst/>
              <a:cxnLst/>
              <a:rect l="l" t="t" r="r" b="b"/>
              <a:pathLst>
                <a:path w="480694" h="473075">
                  <a:moveTo>
                    <a:pt x="480136" y="0"/>
                  </a:moveTo>
                  <a:lnTo>
                    <a:pt x="94297" y="0"/>
                  </a:lnTo>
                  <a:lnTo>
                    <a:pt x="57591" y="7293"/>
                  </a:lnTo>
                  <a:lnTo>
                    <a:pt x="27617" y="27185"/>
                  </a:lnTo>
                  <a:lnTo>
                    <a:pt x="7409" y="56691"/>
                  </a:lnTo>
                  <a:lnTo>
                    <a:pt x="0" y="92824"/>
                  </a:lnTo>
                  <a:lnTo>
                    <a:pt x="0" y="472668"/>
                  </a:lnTo>
                  <a:lnTo>
                    <a:pt x="361353" y="472668"/>
                  </a:lnTo>
                  <a:lnTo>
                    <a:pt x="407591" y="463477"/>
                  </a:lnTo>
                  <a:lnTo>
                    <a:pt x="445347" y="438415"/>
                  </a:lnTo>
                  <a:lnTo>
                    <a:pt x="470802" y="401243"/>
                  </a:lnTo>
                  <a:lnTo>
                    <a:pt x="480136" y="355727"/>
                  </a:lnTo>
                  <a:lnTo>
                    <a:pt x="480136" y="0"/>
                  </a:lnTo>
                  <a:close/>
                </a:path>
              </a:pathLst>
            </a:custGeom>
            <a:solidFill>
              <a:srgbClr val="B61929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6" name="object 7"/>
            <p:cNvSpPr/>
            <p:nvPr/>
          </p:nvSpPr>
          <p:spPr>
            <a:xfrm>
              <a:off x="3733613" y="2140026"/>
              <a:ext cx="263980" cy="78799"/>
            </a:xfrm>
            <a:custGeom>
              <a:avLst/>
              <a:gdLst/>
              <a:ahLst/>
              <a:cxnLst/>
              <a:rect l="l" t="t" r="r" b="b"/>
              <a:pathLst>
                <a:path w="317500" h="85090">
                  <a:moveTo>
                    <a:pt x="115700" y="2208"/>
                  </a:moveTo>
                  <a:lnTo>
                    <a:pt x="81801" y="6935"/>
                  </a:lnTo>
                  <a:lnTo>
                    <a:pt x="50954" y="20207"/>
                  </a:lnTo>
                  <a:lnTo>
                    <a:pt x="23555" y="45077"/>
                  </a:lnTo>
                  <a:lnTo>
                    <a:pt x="0" y="84594"/>
                  </a:lnTo>
                  <a:lnTo>
                    <a:pt x="37217" y="72624"/>
                  </a:lnTo>
                  <a:lnTo>
                    <a:pt x="75395" y="68754"/>
                  </a:lnTo>
                  <a:lnTo>
                    <a:pt x="264608" y="68754"/>
                  </a:lnTo>
                  <a:lnTo>
                    <a:pt x="278763" y="61919"/>
                  </a:lnTo>
                  <a:lnTo>
                    <a:pt x="300735" y="37890"/>
                  </a:lnTo>
                  <a:lnTo>
                    <a:pt x="313313" y="8801"/>
                  </a:lnTo>
                  <a:lnTo>
                    <a:pt x="231750" y="8801"/>
                  </a:lnTo>
                  <a:lnTo>
                    <a:pt x="191071" y="6192"/>
                  </a:lnTo>
                  <a:lnTo>
                    <a:pt x="152255" y="2978"/>
                  </a:lnTo>
                  <a:lnTo>
                    <a:pt x="115700" y="2208"/>
                  </a:lnTo>
                  <a:close/>
                </a:path>
                <a:path w="317500" h="85090">
                  <a:moveTo>
                    <a:pt x="264608" y="68754"/>
                  </a:moveTo>
                  <a:lnTo>
                    <a:pt x="75395" y="68754"/>
                  </a:lnTo>
                  <a:lnTo>
                    <a:pt x="113712" y="70240"/>
                  </a:lnTo>
                  <a:lnTo>
                    <a:pt x="187496" y="78297"/>
                  </a:lnTo>
                  <a:lnTo>
                    <a:pt x="221325" y="79378"/>
                  </a:lnTo>
                  <a:lnTo>
                    <a:pt x="252020" y="74833"/>
                  </a:lnTo>
                  <a:lnTo>
                    <a:pt x="264608" y="68754"/>
                  </a:lnTo>
                  <a:close/>
                </a:path>
                <a:path w="317500" h="85090">
                  <a:moveTo>
                    <a:pt x="317119" y="0"/>
                  </a:moveTo>
                  <a:lnTo>
                    <a:pt x="273898" y="7754"/>
                  </a:lnTo>
                  <a:lnTo>
                    <a:pt x="231750" y="8801"/>
                  </a:lnTo>
                  <a:lnTo>
                    <a:pt x="313313" y="8801"/>
                  </a:lnTo>
                  <a:lnTo>
                    <a:pt x="317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7" name="object 8"/>
            <p:cNvSpPr/>
            <p:nvPr/>
          </p:nvSpPr>
          <p:spPr>
            <a:xfrm>
              <a:off x="3733613" y="2256382"/>
              <a:ext cx="208544" cy="57629"/>
            </a:xfrm>
            <a:custGeom>
              <a:avLst/>
              <a:gdLst/>
              <a:ahLst/>
              <a:cxnLst/>
              <a:rect l="l" t="t" r="r" b="b"/>
              <a:pathLst>
                <a:path w="250825" h="62230">
                  <a:moveTo>
                    <a:pt x="87374" y="1809"/>
                  </a:moveTo>
                  <a:lnTo>
                    <a:pt x="53826" y="8340"/>
                  </a:lnTo>
                  <a:lnTo>
                    <a:pt x="24480" y="26788"/>
                  </a:lnTo>
                  <a:lnTo>
                    <a:pt x="0" y="61899"/>
                  </a:lnTo>
                  <a:lnTo>
                    <a:pt x="41108" y="51614"/>
                  </a:lnTo>
                  <a:lnTo>
                    <a:pt x="200745" y="51614"/>
                  </a:lnTo>
                  <a:lnTo>
                    <a:pt x="223667" y="38174"/>
                  </a:lnTo>
                  <a:lnTo>
                    <a:pt x="245912" y="6293"/>
                  </a:lnTo>
                  <a:lnTo>
                    <a:pt x="206589" y="6293"/>
                  </a:lnTo>
                  <a:lnTo>
                    <a:pt x="164419" y="5530"/>
                  </a:lnTo>
                  <a:lnTo>
                    <a:pt x="124460" y="2454"/>
                  </a:lnTo>
                  <a:lnTo>
                    <a:pt x="87374" y="1809"/>
                  </a:lnTo>
                  <a:close/>
                </a:path>
                <a:path w="250825" h="62230">
                  <a:moveTo>
                    <a:pt x="200745" y="51614"/>
                  </a:moveTo>
                  <a:lnTo>
                    <a:pt x="41108" y="51614"/>
                  </a:lnTo>
                  <a:lnTo>
                    <a:pt x="81690" y="52068"/>
                  </a:lnTo>
                  <a:lnTo>
                    <a:pt x="120991" y="57105"/>
                  </a:lnTo>
                  <a:lnTo>
                    <a:pt x="158256" y="60572"/>
                  </a:lnTo>
                  <a:lnTo>
                    <a:pt x="192733" y="56313"/>
                  </a:lnTo>
                  <a:lnTo>
                    <a:pt x="200745" y="51614"/>
                  </a:lnTo>
                  <a:close/>
                </a:path>
                <a:path w="250825" h="62230">
                  <a:moveTo>
                    <a:pt x="250304" y="0"/>
                  </a:moveTo>
                  <a:lnTo>
                    <a:pt x="206589" y="6293"/>
                  </a:lnTo>
                  <a:lnTo>
                    <a:pt x="245912" y="6293"/>
                  </a:lnTo>
                  <a:lnTo>
                    <a:pt x="250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8" name="object 9"/>
            <p:cNvSpPr/>
            <p:nvPr/>
          </p:nvSpPr>
          <p:spPr>
            <a:xfrm>
              <a:off x="3733613" y="2356685"/>
              <a:ext cx="144661" cy="41164"/>
            </a:xfrm>
            <a:custGeom>
              <a:avLst/>
              <a:gdLst/>
              <a:ahLst/>
              <a:cxnLst/>
              <a:rect l="l" t="t" r="r" b="b"/>
              <a:pathLst>
                <a:path w="173990" h="44450">
                  <a:moveTo>
                    <a:pt x="55674" y="1710"/>
                  </a:moveTo>
                  <a:lnTo>
                    <a:pt x="24713" y="12593"/>
                  </a:lnTo>
                  <a:lnTo>
                    <a:pt x="0" y="44081"/>
                  </a:lnTo>
                  <a:lnTo>
                    <a:pt x="39804" y="36216"/>
                  </a:lnTo>
                  <a:lnTo>
                    <a:pt x="138427" y="36216"/>
                  </a:lnTo>
                  <a:lnTo>
                    <a:pt x="146727" y="33816"/>
                  </a:lnTo>
                  <a:lnTo>
                    <a:pt x="169731" y="4684"/>
                  </a:lnTo>
                  <a:lnTo>
                    <a:pt x="131295" y="4684"/>
                  </a:lnTo>
                  <a:lnTo>
                    <a:pt x="91622" y="2164"/>
                  </a:lnTo>
                  <a:lnTo>
                    <a:pt x="55674" y="1710"/>
                  </a:lnTo>
                  <a:close/>
                </a:path>
                <a:path w="173990" h="44450">
                  <a:moveTo>
                    <a:pt x="138427" y="36216"/>
                  </a:moveTo>
                  <a:lnTo>
                    <a:pt x="39804" y="36216"/>
                  </a:lnTo>
                  <a:lnTo>
                    <a:pt x="114599" y="43107"/>
                  </a:lnTo>
                  <a:lnTo>
                    <a:pt x="138427" y="36216"/>
                  </a:lnTo>
                  <a:close/>
                </a:path>
                <a:path w="173990" h="44450">
                  <a:moveTo>
                    <a:pt x="173431" y="0"/>
                  </a:moveTo>
                  <a:lnTo>
                    <a:pt x="131295" y="4684"/>
                  </a:lnTo>
                  <a:lnTo>
                    <a:pt x="169731" y="4684"/>
                  </a:lnTo>
                  <a:lnTo>
                    <a:pt x="173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1043852" y="2208250"/>
            <a:ext cx="10046782" cy="891068"/>
            <a:chOff x="1018064" y="3689395"/>
            <a:chExt cx="10046782" cy="1026805"/>
          </a:xfrm>
        </p:grpSpPr>
        <p:grpSp>
          <p:nvGrpSpPr>
            <p:cNvPr id="12" name="Grupa 11"/>
            <p:cNvGrpSpPr/>
            <p:nvPr/>
          </p:nvGrpSpPr>
          <p:grpSpPr>
            <a:xfrm>
              <a:off x="1018064" y="3689395"/>
              <a:ext cx="10046782" cy="1026805"/>
              <a:chOff x="7886" y="2948917"/>
              <a:chExt cx="9000613" cy="576000"/>
            </a:xfrm>
          </p:grpSpPr>
          <p:sp>
            <p:nvSpPr>
              <p:cNvPr id="13" name="Rectangle 16"/>
              <p:cNvSpPr/>
              <p:nvPr/>
            </p:nvSpPr>
            <p:spPr>
              <a:xfrm>
                <a:off x="2528907" y="2948917"/>
                <a:ext cx="6479592" cy="576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marL="269875" defTabSz="914400"/>
                <a:r>
                  <a:rPr lang="pl-PL" dirty="0">
                    <a:solidFill>
                      <a:srgbClr val="626769"/>
                    </a:solidFill>
                    <a:cs typeface="Arial" panose="020B0604020202020204" pitchFamily="34" charset="0"/>
                  </a:rPr>
                  <a:t>USA, Kanada, Meksyk, Wietnam, Chiny, Japonia, ZEA, Kenia, Indie, Izrael, Australia, Rosja, Ukraina, Norwegia, Algieria, Egipt, RPA, Indonezja, Korea Płd., Singapur </a:t>
                </a:r>
              </a:p>
            </p:txBody>
          </p:sp>
          <p:sp>
            <p:nvSpPr>
              <p:cNvPr id="14" name="Rectangle 17"/>
              <p:cNvSpPr/>
              <p:nvPr/>
            </p:nvSpPr>
            <p:spPr>
              <a:xfrm>
                <a:off x="7886" y="2948917"/>
                <a:ext cx="2400940" cy="57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252000" bIns="72000" rtlCol="0" anchor="ctr"/>
              <a:lstStyle/>
              <a:p>
                <a:pPr indent="449263" algn="r" defTabSz="914400"/>
                <a:r>
                  <a:rPr lang="pl-PL" sz="1400" b="1" dirty="0">
                    <a:solidFill>
                      <a:srgbClr val="626769"/>
                    </a:solidFill>
                    <a:cs typeface="Arial" panose="020B0604020202020204" pitchFamily="34" charset="0"/>
                  </a:rPr>
                  <a:t>20 POZAUNIJNYCH RYNKÓW  </a:t>
                </a:r>
              </a:p>
            </p:txBody>
          </p:sp>
        </p:grpSp>
        <p:sp>
          <p:nvSpPr>
            <p:cNvPr id="32" name="object 8"/>
            <p:cNvSpPr/>
            <p:nvPr/>
          </p:nvSpPr>
          <p:spPr>
            <a:xfrm>
              <a:off x="3637543" y="4162558"/>
              <a:ext cx="208544" cy="57629"/>
            </a:xfrm>
            <a:custGeom>
              <a:avLst/>
              <a:gdLst/>
              <a:ahLst/>
              <a:cxnLst/>
              <a:rect l="l" t="t" r="r" b="b"/>
              <a:pathLst>
                <a:path w="250825" h="62230">
                  <a:moveTo>
                    <a:pt x="87374" y="1809"/>
                  </a:moveTo>
                  <a:lnTo>
                    <a:pt x="53826" y="8340"/>
                  </a:lnTo>
                  <a:lnTo>
                    <a:pt x="24480" y="26788"/>
                  </a:lnTo>
                  <a:lnTo>
                    <a:pt x="0" y="61899"/>
                  </a:lnTo>
                  <a:lnTo>
                    <a:pt x="41108" y="51614"/>
                  </a:lnTo>
                  <a:lnTo>
                    <a:pt x="200745" y="51614"/>
                  </a:lnTo>
                  <a:lnTo>
                    <a:pt x="223667" y="38174"/>
                  </a:lnTo>
                  <a:lnTo>
                    <a:pt x="245912" y="6293"/>
                  </a:lnTo>
                  <a:lnTo>
                    <a:pt x="206589" y="6293"/>
                  </a:lnTo>
                  <a:lnTo>
                    <a:pt x="164419" y="5530"/>
                  </a:lnTo>
                  <a:lnTo>
                    <a:pt x="124460" y="2454"/>
                  </a:lnTo>
                  <a:lnTo>
                    <a:pt x="87374" y="1809"/>
                  </a:lnTo>
                  <a:close/>
                </a:path>
                <a:path w="250825" h="62230">
                  <a:moveTo>
                    <a:pt x="200745" y="51614"/>
                  </a:moveTo>
                  <a:lnTo>
                    <a:pt x="41108" y="51614"/>
                  </a:lnTo>
                  <a:lnTo>
                    <a:pt x="81690" y="52068"/>
                  </a:lnTo>
                  <a:lnTo>
                    <a:pt x="120991" y="57105"/>
                  </a:lnTo>
                  <a:lnTo>
                    <a:pt x="158256" y="60572"/>
                  </a:lnTo>
                  <a:lnTo>
                    <a:pt x="192733" y="56313"/>
                  </a:lnTo>
                  <a:lnTo>
                    <a:pt x="200745" y="51614"/>
                  </a:lnTo>
                  <a:close/>
                </a:path>
                <a:path w="250825" h="62230">
                  <a:moveTo>
                    <a:pt x="250304" y="0"/>
                  </a:moveTo>
                  <a:lnTo>
                    <a:pt x="206589" y="6293"/>
                  </a:lnTo>
                  <a:lnTo>
                    <a:pt x="245912" y="6293"/>
                  </a:lnTo>
                  <a:lnTo>
                    <a:pt x="250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58" name="Grupa 57"/>
          <p:cNvGrpSpPr/>
          <p:nvPr/>
        </p:nvGrpSpPr>
        <p:grpSpPr>
          <a:xfrm>
            <a:off x="3579798" y="4600134"/>
            <a:ext cx="401262" cy="376587"/>
            <a:chOff x="3664256" y="2054718"/>
            <a:chExt cx="399665" cy="438098"/>
          </a:xfrm>
        </p:grpSpPr>
        <p:sp>
          <p:nvSpPr>
            <p:cNvPr id="59" name="object 6"/>
            <p:cNvSpPr/>
            <p:nvPr/>
          </p:nvSpPr>
          <p:spPr>
            <a:xfrm>
              <a:off x="3664256" y="2054718"/>
              <a:ext cx="399665" cy="438098"/>
            </a:xfrm>
            <a:custGeom>
              <a:avLst/>
              <a:gdLst/>
              <a:ahLst/>
              <a:cxnLst/>
              <a:rect l="l" t="t" r="r" b="b"/>
              <a:pathLst>
                <a:path w="480694" h="473075">
                  <a:moveTo>
                    <a:pt x="480136" y="0"/>
                  </a:moveTo>
                  <a:lnTo>
                    <a:pt x="94297" y="0"/>
                  </a:lnTo>
                  <a:lnTo>
                    <a:pt x="57591" y="7293"/>
                  </a:lnTo>
                  <a:lnTo>
                    <a:pt x="27617" y="27185"/>
                  </a:lnTo>
                  <a:lnTo>
                    <a:pt x="7409" y="56691"/>
                  </a:lnTo>
                  <a:lnTo>
                    <a:pt x="0" y="92824"/>
                  </a:lnTo>
                  <a:lnTo>
                    <a:pt x="0" y="472668"/>
                  </a:lnTo>
                  <a:lnTo>
                    <a:pt x="361353" y="472668"/>
                  </a:lnTo>
                  <a:lnTo>
                    <a:pt x="407591" y="463477"/>
                  </a:lnTo>
                  <a:lnTo>
                    <a:pt x="445347" y="438415"/>
                  </a:lnTo>
                  <a:lnTo>
                    <a:pt x="470802" y="401243"/>
                  </a:lnTo>
                  <a:lnTo>
                    <a:pt x="480136" y="355727"/>
                  </a:lnTo>
                  <a:lnTo>
                    <a:pt x="480136" y="0"/>
                  </a:lnTo>
                  <a:close/>
                </a:path>
              </a:pathLst>
            </a:custGeom>
            <a:solidFill>
              <a:srgbClr val="B61929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0" name="object 7"/>
            <p:cNvSpPr/>
            <p:nvPr/>
          </p:nvSpPr>
          <p:spPr>
            <a:xfrm>
              <a:off x="3733613" y="2140026"/>
              <a:ext cx="263980" cy="78799"/>
            </a:xfrm>
            <a:custGeom>
              <a:avLst/>
              <a:gdLst/>
              <a:ahLst/>
              <a:cxnLst/>
              <a:rect l="l" t="t" r="r" b="b"/>
              <a:pathLst>
                <a:path w="317500" h="85090">
                  <a:moveTo>
                    <a:pt x="115700" y="2208"/>
                  </a:moveTo>
                  <a:lnTo>
                    <a:pt x="81801" y="6935"/>
                  </a:lnTo>
                  <a:lnTo>
                    <a:pt x="50954" y="20207"/>
                  </a:lnTo>
                  <a:lnTo>
                    <a:pt x="23555" y="45077"/>
                  </a:lnTo>
                  <a:lnTo>
                    <a:pt x="0" y="84594"/>
                  </a:lnTo>
                  <a:lnTo>
                    <a:pt x="37217" y="72624"/>
                  </a:lnTo>
                  <a:lnTo>
                    <a:pt x="75395" y="68754"/>
                  </a:lnTo>
                  <a:lnTo>
                    <a:pt x="264608" y="68754"/>
                  </a:lnTo>
                  <a:lnTo>
                    <a:pt x="278763" y="61919"/>
                  </a:lnTo>
                  <a:lnTo>
                    <a:pt x="300735" y="37890"/>
                  </a:lnTo>
                  <a:lnTo>
                    <a:pt x="313313" y="8801"/>
                  </a:lnTo>
                  <a:lnTo>
                    <a:pt x="231750" y="8801"/>
                  </a:lnTo>
                  <a:lnTo>
                    <a:pt x="191071" y="6192"/>
                  </a:lnTo>
                  <a:lnTo>
                    <a:pt x="152255" y="2978"/>
                  </a:lnTo>
                  <a:lnTo>
                    <a:pt x="115700" y="2208"/>
                  </a:lnTo>
                  <a:close/>
                </a:path>
                <a:path w="317500" h="85090">
                  <a:moveTo>
                    <a:pt x="264608" y="68754"/>
                  </a:moveTo>
                  <a:lnTo>
                    <a:pt x="75395" y="68754"/>
                  </a:lnTo>
                  <a:lnTo>
                    <a:pt x="113712" y="70240"/>
                  </a:lnTo>
                  <a:lnTo>
                    <a:pt x="187496" y="78297"/>
                  </a:lnTo>
                  <a:lnTo>
                    <a:pt x="221325" y="79378"/>
                  </a:lnTo>
                  <a:lnTo>
                    <a:pt x="252020" y="74833"/>
                  </a:lnTo>
                  <a:lnTo>
                    <a:pt x="264608" y="68754"/>
                  </a:lnTo>
                  <a:close/>
                </a:path>
                <a:path w="317500" h="85090">
                  <a:moveTo>
                    <a:pt x="317119" y="0"/>
                  </a:moveTo>
                  <a:lnTo>
                    <a:pt x="273898" y="7754"/>
                  </a:lnTo>
                  <a:lnTo>
                    <a:pt x="231750" y="8801"/>
                  </a:lnTo>
                  <a:lnTo>
                    <a:pt x="313313" y="8801"/>
                  </a:lnTo>
                  <a:lnTo>
                    <a:pt x="317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1" name="object 8"/>
            <p:cNvSpPr/>
            <p:nvPr/>
          </p:nvSpPr>
          <p:spPr>
            <a:xfrm>
              <a:off x="3733613" y="2256382"/>
              <a:ext cx="208544" cy="57629"/>
            </a:xfrm>
            <a:custGeom>
              <a:avLst/>
              <a:gdLst/>
              <a:ahLst/>
              <a:cxnLst/>
              <a:rect l="l" t="t" r="r" b="b"/>
              <a:pathLst>
                <a:path w="250825" h="62230">
                  <a:moveTo>
                    <a:pt x="87374" y="1809"/>
                  </a:moveTo>
                  <a:lnTo>
                    <a:pt x="53826" y="8340"/>
                  </a:lnTo>
                  <a:lnTo>
                    <a:pt x="24480" y="26788"/>
                  </a:lnTo>
                  <a:lnTo>
                    <a:pt x="0" y="61899"/>
                  </a:lnTo>
                  <a:lnTo>
                    <a:pt x="41108" y="51614"/>
                  </a:lnTo>
                  <a:lnTo>
                    <a:pt x="200745" y="51614"/>
                  </a:lnTo>
                  <a:lnTo>
                    <a:pt x="223667" y="38174"/>
                  </a:lnTo>
                  <a:lnTo>
                    <a:pt x="245912" y="6293"/>
                  </a:lnTo>
                  <a:lnTo>
                    <a:pt x="206589" y="6293"/>
                  </a:lnTo>
                  <a:lnTo>
                    <a:pt x="164419" y="5530"/>
                  </a:lnTo>
                  <a:lnTo>
                    <a:pt x="124460" y="2454"/>
                  </a:lnTo>
                  <a:lnTo>
                    <a:pt x="87374" y="1809"/>
                  </a:lnTo>
                  <a:close/>
                </a:path>
                <a:path w="250825" h="62230">
                  <a:moveTo>
                    <a:pt x="200745" y="51614"/>
                  </a:moveTo>
                  <a:lnTo>
                    <a:pt x="41108" y="51614"/>
                  </a:lnTo>
                  <a:lnTo>
                    <a:pt x="81690" y="52068"/>
                  </a:lnTo>
                  <a:lnTo>
                    <a:pt x="120991" y="57105"/>
                  </a:lnTo>
                  <a:lnTo>
                    <a:pt x="158256" y="60572"/>
                  </a:lnTo>
                  <a:lnTo>
                    <a:pt x="192733" y="56313"/>
                  </a:lnTo>
                  <a:lnTo>
                    <a:pt x="200745" y="51614"/>
                  </a:lnTo>
                  <a:close/>
                </a:path>
                <a:path w="250825" h="62230">
                  <a:moveTo>
                    <a:pt x="250304" y="0"/>
                  </a:moveTo>
                  <a:lnTo>
                    <a:pt x="206589" y="6293"/>
                  </a:lnTo>
                  <a:lnTo>
                    <a:pt x="245912" y="6293"/>
                  </a:lnTo>
                  <a:lnTo>
                    <a:pt x="250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2" name="object 9"/>
            <p:cNvSpPr/>
            <p:nvPr/>
          </p:nvSpPr>
          <p:spPr>
            <a:xfrm>
              <a:off x="3733613" y="2356685"/>
              <a:ext cx="144661" cy="41164"/>
            </a:xfrm>
            <a:custGeom>
              <a:avLst/>
              <a:gdLst/>
              <a:ahLst/>
              <a:cxnLst/>
              <a:rect l="l" t="t" r="r" b="b"/>
              <a:pathLst>
                <a:path w="173990" h="44450">
                  <a:moveTo>
                    <a:pt x="55674" y="1710"/>
                  </a:moveTo>
                  <a:lnTo>
                    <a:pt x="24713" y="12593"/>
                  </a:lnTo>
                  <a:lnTo>
                    <a:pt x="0" y="44081"/>
                  </a:lnTo>
                  <a:lnTo>
                    <a:pt x="39804" y="36216"/>
                  </a:lnTo>
                  <a:lnTo>
                    <a:pt x="138427" y="36216"/>
                  </a:lnTo>
                  <a:lnTo>
                    <a:pt x="146727" y="33816"/>
                  </a:lnTo>
                  <a:lnTo>
                    <a:pt x="169731" y="4684"/>
                  </a:lnTo>
                  <a:lnTo>
                    <a:pt x="131295" y="4684"/>
                  </a:lnTo>
                  <a:lnTo>
                    <a:pt x="91622" y="2164"/>
                  </a:lnTo>
                  <a:lnTo>
                    <a:pt x="55674" y="1710"/>
                  </a:lnTo>
                  <a:close/>
                </a:path>
                <a:path w="173990" h="44450">
                  <a:moveTo>
                    <a:pt x="138427" y="36216"/>
                  </a:moveTo>
                  <a:lnTo>
                    <a:pt x="39804" y="36216"/>
                  </a:lnTo>
                  <a:lnTo>
                    <a:pt x="114599" y="43107"/>
                  </a:lnTo>
                  <a:lnTo>
                    <a:pt x="138427" y="36216"/>
                  </a:lnTo>
                  <a:close/>
                </a:path>
                <a:path w="173990" h="44450">
                  <a:moveTo>
                    <a:pt x="173431" y="0"/>
                  </a:moveTo>
                  <a:lnTo>
                    <a:pt x="131295" y="4684"/>
                  </a:lnTo>
                  <a:lnTo>
                    <a:pt x="169731" y="4684"/>
                  </a:lnTo>
                  <a:lnTo>
                    <a:pt x="173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pic>
        <p:nvPicPr>
          <p:cNvPr id="44" name="Obraz 43" descr="C:\Users\cborowski\AppData\Local\Microsoft\Windows\INetCache\Content.Word\EFRR-PFR.JPG">
            <a:extLst>
              <a:ext uri="{FF2B5EF4-FFF2-40B4-BE49-F238E27FC236}">
                <a16:creationId xmlns:a16="http://schemas.microsoft.com/office/drawing/2014/main" id="{360F37D4-7B98-4F7D-ABF9-997B6D224D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67" y="220756"/>
            <a:ext cx="5401189" cy="563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a 37">
            <a:extLst>
              <a:ext uri="{FF2B5EF4-FFF2-40B4-BE49-F238E27FC236}">
                <a16:creationId xmlns:a16="http://schemas.microsoft.com/office/drawing/2014/main" id="{BCE7FF17-F1FB-4792-B1C6-3291BB07D1C2}"/>
              </a:ext>
            </a:extLst>
          </p:cNvPr>
          <p:cNvGrpSpPr/>
          <p:nvPr/>
        </p:nvGrpSpPr>
        <p:grpSpPr>
          <a:xfrm>
            <a:off x="3579798" y="2415579"/>
            <a:ext cx="401262" cy="376587"/>
            <a:chOff x="3664256" y="2054718"/>
            <a:chExt cx="399665" cy="438098"/>
          </a:xfrm>
        </p:grpSpPr>
        <p:sp>
          <p:nvSpPr>
            <p:cNvPr id="39" name="object 6">
              <a:extLst>
                <a:ext uri="{FF2B5EF4-FFF2-40B4-BE49-F238E27FC236}">
                  <a16:creationId xmlns:a16="http://schemas.microsoft.com/office/drawing/2014/main" id="{57143393-C9B6-4864-8E37-C3F7F5CA6A0B}"/>
                </a:ext>
              </a:extLst>
            </p:cNvPr>
            <p:cNvSpPr/>
            <p:nvPr/>
          </p:nvSpPr>
          <p:spPr>
            <a:xfrm>
              <a:off x="3664256" y="2054718"/>
              <a:ext cx="399665" cy="438098"/>
            </a:xfrm>
            <a:custGeom>
              <a:avLst/>
              <a:gdLst/>
              <a:ahLst/>
              <a:cxnLst/>
              <a:rect l="l" t="t" r="r" b="b"/>
              <a:pathLst>
                <a:path w="480694" h="473075">
                  <a:moveTo>
                    <a:pt x="480136" y="0"/>
                  </a:moveTo>
                  <a:lnTo>
                    <a:pt x="94297" y="0"/>
                  </a:lnTo>
                  <a:lnTo>
                    <a:pt x="57591" y="7293"/>
                  </a:lnTo>
                  <a:lnTo>
                    <a:pt x="27617" y="27185"/>
                  </a:lnTo>
                  <a:lnTo>
                    <a:pt x="7409" y="56691"/>
                  </a:lnTo>
                  <a:lnTo>
                    <a:pt x="0" y="92824"/>
                  </a:lnTo>
                  <a:lnTo>
                    <a:pt x="0" y="472668"/>
                  </a:lnTo>
                  <a:lnTo>
                    <a:pt x="361353" y="472668"/>
                  </a:lnTo>
                  <a:lnTo>
                    <a:pt x="407591" y="463477"/>
                  </a:lnTo>
                  <a:lnTo>
                    <a:pt x="445347" y="438415"/>
                  </a:lnTo>
                  <a:lnTo>
                    <a:pt x="470802" y="401243"/>
                  </a:lnTo>
                  <a:lnTo>
                    <a:pt x="480136" y="355727"/>
                  </a:lnTo>
                  <a:lnTo>
                    <a:pt x="480136" y="0"/>
                  </a:lnTo>
                  <a:close/>
                </a:path>
              </a:pathLst>
            </a:custGeom>
            <a:solidFill>
              <a:srgbClr val="B61929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1" name="object 7">
              <a:extLst>
                <a:ext uri="{FF2B5EF4-FFF2-40B4-BE49-F238E27FC236}">
                  <a16:creationId xmlns:a16="http://schemas.microsoft.com/office/drawing/2014/main" id="{68C634A9-73A6-41B9-AC3E-007A21B1BB47}"/>
                </a:ext>
              </a:extLst>
            </p:cNvPr>
            <p:cNvSpPr/>
            <p:nvPr/>
          </p:nvSpPr>
          <p:spPr>
            <a:xfrm>
              <a:off x="3733613" y="2140026"/>
              <a:ext cx="263980" cy="78799"/>
            </a:xfrm>
            <a:custGeom>
              <a:avLst/>
              <a:gdLst/>
              <a:ahLst/>
              <a:cxnLst/>
              <a:rect l="l" t="t" r="r" b="b"/>
              <a:pathLst>
                <a:path w="317500" h="85090">
                  <a:moveTo>
                    <a:pt x="115700" y="2208"/>
                  </a:moveTo>
                  <a:lnTo>
                    <a:pt x="81801" y="6935"/>
                  </a:lnTo>
                  <a:lnTo>
                    <a:pt x="50954" y="20207"/>
                  </a:lnTo>
                  <a:lnTo>
                    <a:pt x="23555" y="45077"/>
                  </a:lnTo>
                  <a:lnTo>
                    <a:pt x="0" y="84594"/>
                  </a:lnTo>
                  <a:lnTo>
                    <a:pt x="37217" y="72624"/>
                  </a:lnTo>
                  <a:lnTo>
                    <a:pt x="75395" y="68754"/>
                  </a:lnTo>
                  <a:lnTo>
                    <a:pt x="264608" y="68754"/>
                  </a:lnTo>
                  <a:lnTo>
                    <a:pt x="278763" y="61919"/>
                  </a:lnTo>
                  <a:lnTo>
                    <a:pt x="300735" y="37890"/>
                  </a:lnTo>
                  <a:lnTo>
                    <a:pt x="313313" y="8801"/>
                  </a:lnTo>
                  <a:lnTo>
                    <a:pt x="231750" y="8801"/>
                  </a:lnTo>
                  <a:lnTo>
                    <a:pt x="191071" y="6192"/>
                  </a:lnTo>
                  <a:lnTo>
                    <a:pt x="152255" y="2978"/>
                  </a:lnTo>
                  <a:lnTo>
                    <a:pt x="115700" y="2208"/>
                  </a:lnTo>
                  <a:close/>
                </a:path>
                <a:path w="317500" h="85090">
                  <a:moveTo>
                    <a:pt x="264608" y="68754"/>
                  </a:moveTo>
                  <a:lnTo>
                    <a:pt x="75395" y="68754"/>
                  </a:lnTo>
                  <a:lnTo>
                    <a:pt x="113712" y="70240"/>
                  </a:lnTo>
                  <a:lnTo>
                    <a:pt x="187496" y="78297"/>
                  </a:lnTo>
                  <a:lnTo>
                    <a:pt x="221325" y="79378"/>
                  </a:lnTo>
                  <a:lnTo>
                    <a:pt x="252020" y="74833"/>
                  </a:lnTo>
                  <a:lnTo>
                    <a:pt x="264608" y="68754"/>
                  </a:lnTo>
                  <a:close/>
                </a:path>
                <a:path w="317500" h="85090">
                  <a:moveTo>
                    <a:pt x="317119" y="0"/>
                  </a:moveTo>
                  <a:lnTo>
                    <a:pt x="273898" y="7754"/>
                  </a:lnTo>
                  <a:lnTo>
                    <a:pt x="231750" y="8801"/>
                  </a:lnTo>
                  <a:lnTo>
                    <a:pt x="313313" y="8801"/>
                  </a:lnTo>
                  <a:lnTo>
                    <a:pt x="317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3" name="object 8">
              <a:extLst>
                <a:ext uri="{FF2B5EF4-FFF2-40B4-BE49-F238E27FC236}">
                  <a16:creationId xmlns:a16="http://schemas.microsoft.com/office/drawing/2014/main" id="{509507CB-D3F9-4720-917D-A056585F1497}"/>
                </a:ext>
              </a:extLst>
            </p:cNvPr>
            <p:cNvSpPr/>
            <p:nvPr/>
          </p:nvSpPr>
          <p:spPr>
            <a:xfrm>
              <a:off x="3733613" y="2256382"/>
              <a:ext cx="208544" cy="57629"/>
            </a:xfrm>
            <a:custGeom>
              <a:avLst/>
              <a:gdLst/>
              <a:ahLst/>
              <a:cxnLst/>
              <a:rect l="l" t="t" r="r" b="b"/>
              <a:pathLst>
                <a:path w="250825" h="62230">
                  <a:moveTo>
                    <a:pt x="87374" y="1809"/>
                  </a:moveTo>
                  <a:lnTo>
                    <a:pt x="53826" y="8340"/>
                  </a:lnTo>
                  <a:lnTo>
                    <a:pt x="24480" y="26788"/>
                  </a:lnTo>
                  <a:lnTo>
                    <a:pt x="0" y="61899"/>
                  </a:lnTo>
                  <a:lnTo>
                    <a:pt x="41108" y="51614"/>
                  </a:lnTo>
                  <a:lnTo>
                    <a:pt x="200745" y="51614"/>
                  </a:lnTo>
                  <a:lnTo>
                    <a:pt x="223667" y="38174"/>
                  </a:lnTo>
                  <a:lnTo>
                    <a:pt x="245912" y="6293"/>
                  </a:lnTo>
                  <a:lnTo>
                    <a:pt x="206589" y="6293"/>
                  </a:lnTo>
                  <a:lnTo>
                    <a:pt x="164419" y="5530"/>
                  </a:lnTo>
                  <a:lnTo>
                    <a:pt x="124460" y="2454"/>
                  </a:lnTo>
                  <a:lnTo>
                    <a:pt x="87374" y="1809"/>
                  </a:lnTo>
                  <a:close/>
                </a:path>
                <a:path w="250825" h="62230">
                  <a:moveTo>
                    <a:pt x="200745" y="51614"/>
                  </a:moveTo>
                  <a:lnTo>
                    <a:pt x="41108" y="51614"/>
                  </a:lnTo>
                  <a:lnTo>
                    <a:pt x="81690" y="52068"/>
                  </a:lnTo>
                  <a:lnTo>
                    <a:pt x="120991" y="57105"/>
                  </a:lnTo>
                  <a:lnTo>
                    <a:pt x="158256" y="60572"/>
                  </a:lnTo>
                  <a:lnTo>
                    <a:pt x="192733" y="56313"/>
                  </a:lnTo>
                  <a:lnTo>
                    <a:pt x="200745" y="51614"/>
                  </a:lnTo>
                  <a:close/>
                </a:path>
                <a:path w="250825" h="62230">
                  <a:moveTo>
                    <a:pt x="250304" y="0"/>
                  </a:moveTo>
                  <a:lnTo>
                    <a:pt x="206589" y="6293"/>
                  </a:lnTo>
                  <a:lnTo>
                    <a:pt x="245912" y="6293"/>
                  </a:lnTo>
                  <a:lnTo>
                    <a:pt x="250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5" name="object 9">
              <a:extLst>
                <a:ext uri="{FF2B5EF4-FFF2-40B4-BE49-F238E27FC236}">
                  <a16:creationId xmlns:a16="http://schemas.microsoft.com/office/drawing/2014/main" id="{03DA83D2-D648-4EB7-86C7-B84CD1521499}"/>
                </a:ext>
              </a:extLst>
            </p:cNvPr>
            <p:cNvSpPr/>
            <p:nvPr/>
          </p:nvSpPr>
          <p:spPr>
            <a:xfrm>
              <a:off x="3733613" y="2356685"/>
              <a:ext cx="144661" cy="41164"/>
            </a:xfrm>
            <a:custGeom>
              <a:avLst/>
              <a:gdLst/>
              <a:ahLst/>
              <a:cxnLst/>
              <a:rect l="l" t="t" r="r" b="b"/>
              <a:pathLst>
                <a:path w="173990" h="44450">
                  <a:moveTo>
                    <a:pt x="55674" y="1710"/>
                  </a:moveTo>
                  <a:lnTo>
                    <a:pt x="24713" y="12593"/>
                  </a:lnTo>
                  <a:lnTo>
                    <a:pt x="0" y="44081"/>
                  </a:lnTo>
                  <a:lnTo>
                    <a:pt x="39804" y="36216"/>
                  </a:lnTo>
                  <a:lnTo>
                    <a:pt x="138427" y="36216"/>
                  </a:lnTo>
                  <a:lnTo>
                    <a:pt x="146727" y="33816"/>
                  </a:lnTo>
                  <a:lnTo>
                    <a:pt x="169731" y="4684"/>
                  </a:lnTo>
                  <a:lnTo>
                    <a:pt x="131295" y="4684"/>
                  </a:lnTo>
                  <a:lnTo>
                    <a:pt x="91622" y="2164"/>
                  </a:lnTo>
                  <a:lnTo>
                    <a:pt x="55674" y="1710"/>
                  </a:lnTo>
                  <a:close/>
                </a:path>
                <a:path w="173990" h="44450">
                  <a:moveTo>
                    <a:pt x="138427" y="36216"/>
                  </a:moveTo>
                  <a:lnTo>
                    <a:pt x="39804" y="36216"/>
                  </a:lnTo>
                  <a:lnTo>
                    <a:pt x="114599" y="43107"/>
                  </a:lnTo>
                  <a:lnTo>
                    <a:pt x="138427" y="36216"/>
                  </a:lnTo>
                  <a:close/>
                </a:path>
                <a:path w="173990" h="44450">
                  <a:moveTo>
                    <a:pt x="173431" y="0"/>
                  </a:moveTo>
                  <a:lnTo>
                    <a:pt x="131295" y="4684"/>
                  </a:lnTo>
                  <a:lnTo>
                    <a:pt x="169731" y="4684"/>
                  </a:lnTo>
                  <a:lnTo>
                    <a:pt x="173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pic>
        <p:nvPicPr>
          <p:cNvPr id="46" name="Obraz 45" descr="Obraz zawierający zewnętrzne, znak, niebo, budynek&#10;&#10;Opis wygenerowany automatycznie">
            <a:extLst>
              <a:ext uri="{FF2B5EF4-FFF2-40B4-BE49-F238E27FC236}">
                <a16:creationId xmlns:a16="http://schemas.microsoft.com/office/drawing/2014/main" id="{773663F1-8A18-4CDE-8BA1-10ACCA1DA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4" y="258134"/>
            <a:ext cx="2454903" cy="8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2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939056" y="5849460"/>
            <a:ext cx="1916712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1200" b="0" i="1" u="none" strike="noStrike" kern="1200" cap="none" spc="0" normalizeH="0" baseline="0" noProof="0" dirty="0">
                <a:ln>
                  <a:noFill/>
                </a:ln>
                <a:solidFill>
                  <a:srgbClr val="B61928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Wsparcie Project Managera </a:t>
            </a: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V="1">
            <a:off x="3139241" y="5869150"/>
            <a:ext cx="8723131" cy="10268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08" y="2933258"/>
            <a:ext cx="744932" cy="744932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621" y="3067566"/>
            <a:ext cx="666227" cy="66622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3" y="3004178"/>
            <a:ext cx="680117" cy="680117"/>
          </a:xfrm>
          <a:prstGeom prst="rect">
            <a:avLst/>
          </a:prstGeom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667385" y="5141425"/>
            <a:ext cx="3149600" cy="10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2667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2667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2667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2667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2667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2667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46" y="3015878"/>
            <a:ext cx="699549" cy="699549"/>
          </a:xfrm>
          <a:prstGeom prst="rect">
            <a:avLst/>
          </a:prstGeom>
        </p:spPr>
      </p:pic>
      <p:grpSp>
        <p:nvGrpSpPr>
          <p:cNvPr id="27" name="Grupa 26"/>
          <p:cNvGrpSpPr/>
          <p:nvPr/>
        </p:nvGrpSpPr>
        <p:grpSpPr>
          <a:xfrm>
            <a:off x="6671297" y="3196375"/>
            <a:ext cx="3277610" cy="455677"/>
            <a:chOff x="5717928" y="3983986"/>
            <a:chExt cx="3277610" cy="2526571"/>
          </a:xfrm>
        </p:grpSpPr>
        <p:sp>
          <p:nvSpPr>
            <p:cNvPr id="31" name="Rectangle 2"/>
            <p:cNvSpPr>
              <a:spLocks noChangeArrowheads="1"/>
            </p:cNvSpPr>
            <p:nvPr/>
          </p:nvSpPr>
          <p:spPr bwMode="auto">
            <a:xfrm>
              <a:off x="5717928" y="4595213"/>
              <a:ext cx="3277610" cy="191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pl-PL" alt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/>
                  <a:ea typeface="Microsoft YaHei" panose="020B0503020204020204" pitchFamily="34" charset="-122"/>
                  <a:cs typeface="+mn-cs"/>
                </a:rPr>
                <a:t> 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endParaRPr>
            </a:p>
            <a:p>
              <a:pPr marL="2667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kumimoji="0" lang="pl-PL" alt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endParaRPr>
            </a:p>
            <a:p>
              <a:pPr marL="2667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kumimoji="0" lang="pl-PL" alt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endParaRPr>
            </a:p>
            <a:p>
              <a:pPr marL="2667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kumimoji="0" lang="pl-PL" alt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endParaRPr>
            </a:p>
            <a:p>
              <a:pPr marL="214313" marR="0" lvl="0" indent="-214313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Calibri Light" panose="020F030202020403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5776626" y="3983986"/>
              <a:ext cx="1816523" cy="1877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6192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Etap II </a:t>
              </a: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267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267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pl-PL" alt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267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wdrażanie</a:t>
              </a:r>
            </a:p>
          </p:txBody>
        </p:sp>
      </p:grpSp>
      <p:sp>
        <p:nvSpPr>
          <p:cNvPr id="32" name="Prostokąt 31"/>
          <p:cNvSpPr/>
          <p:nvPr/>
        </p:nvSpPr>
        <p:spPr>
          <a:xfrm>
            <a:off x="10937801" y="5471680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200" b="0" i="1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miesięcy</a:t>
            </a:r>
          </a:p>
        </p:txBody>
      </p:sp>
      <p:sp>
        <p:nvSpPr>
          <p:cNvPr id="63" name="Prostokąt 62"/>
          <p:cNvSpPr/>
          <p:nvPr/>
        </p:nvSpPr>
        <p:spPr>
          <a:xfrm>
            <a:off x="9481703" y="3196375"/>
            <a:ext cx="1838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B61928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Etap II </a:t>
            </a: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konsultacje</a:t>
            </a:r>
          </a:p>
        </p:txBody>
      </p:sp>
      <p:sp>
        <p:nvSpPr>
          <p:cNvPr id="64" name="Prostokąt 63"/>
          <p:cNvSpPr/>
          <p:nvPr/>
        </p:nvSpPr>
        <p:spPr>
          <a:xfrm>
            <a:off x="3903571" y="3174959"/>
            <a:ext cx="1560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B61928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Etap I</a:t>
            </a: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B61928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warsztat</a:t>
            </a:r>
          </a:p>
        </p:txBody>
      </p:sp>
      <p:sp>
        <p:nvSpPr>
          <p:cNvPr id="65" name="Prostokąt 64"/>
          <p:cNvSpPr/>
          <p:nvPr/>
        </p:nvSpPr>
        <p:spPr>
          <a:xfrm>
            <a:off x="1176184" y="3196375"/>
            <a:ext cx="1213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B61928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Seminarium</a:t>
            </a:r>
          </a:p>
        </p:txBody>
      </p:sp>
      <p:sp>
        <p:nvSpPr>
          <p:cNvPr id="34" name="Strzałka: w dół 8">
            <a:extLst>
              <a:ext uri="{FF2B5EF4-FFF2-40B4-BE49-F238E27FC236}">
                <a16:creationId xmlns:a16="http://schemas.microsoft.com/office/drawing/2014/main" id="{F286E955-7FA5-4941-9C0E-F97B66788CD3}"/>
              </a:ext>
            </a:extLst>
          </p:cNvPr>
          <p:cNvSpPr/>
          <p:nvPr/>
        </p:nvSpPr>
        <p:spPr>
          <a:xfrm>
            <a:off x="3033710" y="2620799"/>
            <a:ext cx="170051" cy="269054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Łącznik prosty 9"/>
          <p:cNvCxnSpPr>
            <a:cxnSpLocks/>
          </p:cNvCxnSpPr>
          <p:nvPr/>
        </p:nvCxnSpPr>
        <p:spPr>
          <a:xfrm>
            <a:off x="3108208" y="3684295"/>
            <a:ext cx="0" cy="21951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/>
          <p:cNvCxnSpPr>
            <a:cxnSpLocks/>
          </p:cNvCxnSpPr>
          <p:nvPr/>
        </p:nvCxnSpPr>
        <p:spPr>
          <a:xfrm>
            <a:off x="11862372" y="3684295"/>
            <a:ext cx="11873" cy="21951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7F0B55AE-5D89-41A2-A1C3-EBC461FCDDC9}"/>
              </a:ext>
            </a:extLst>
          </p:cNvPr>
          <p:cNvSpPr/>
          <p:nvPr/>
        </p:nvSpPr>
        <p:spPr>
          <a:xfrm>
            <a:off x="323999" y="1272418"/>
            <a:ext cx="5672984" cy="4755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KOMPONENT KRAJOWY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52C6A323-47CA-4F0E-9CCD-EDA2698BDBCF}"/>
              </a:ext>
            </a:extLst>
          </p:cNvPr>
          <p:cNvSpPr/>
          <p:nvPr/>
        </p:nvSpPr>
        <p:spPr>
          <a:xfrm>
            <a:off x="6102282" y="1273901"/>
            <a:ext cx="5672983" cy="4755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KOMPONENT ZAGRANICZNY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F2F774F-5EB8-4D8C-82BF-5CB64C698D4E}"/>
              </a:ext>
            </a:extLst>
          </p:cNvPr>
          <p:cNvSpPr/>
          <p:nvPr/>
        </p:nvSpPr>
        <p:spPr>
          <a:xfrm>
            <a:off x="325488" y="3689941"/>
            <a:ext cx="2703871" cy="1637985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założenia udziału w projekcie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300" b="0" i="0" u="none" strike="noStrike" kern="1200" cap="none" spc="0" normalizeH="0" baseline="0" noProof="0" dirty="0">
              <a:ln>
                <a:noFill/>
              </a:ln>
              <a:solidFill>
                <a:srgbClr val="6267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wstępna analiza rynków docelowych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300" b="0" i="0" u="none" strike="noStrike" kern="1200" cap="none" spc="0" normalizeH="0" baseline="0" noProof="0" dirty="0">
              <a:ln>
                <a:noFill/>
              </a:ln>
              <a:solidFill>
                <a:srgbClr val="6267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korzyści dla przedsiębiorców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864F267C-4818-4524-9298-23CE779896A0}"/>
              </a:ext>
            </a:extLst>
          </p:cNvPr>
          <p:cNvSpPr/>
          <p:nvPr/>
        </p:nvSpPr>
        <p:spPr>
          <a:xfrm>
            <a:off x="3203761" y="3684296"/>
            <a:ext cx="2605220" cy="164363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seminarium przygotowawcze dotyczące wybranego rynku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300" b="0" i="0" u="none" strike="noStrike" kern="1200" cap="none" spc="0" normalizeH="0" baseline="0" noProof="0" dirty="0">
              <a:ln>
                <a:noFill/>
              </a:ln>
              <a:solidFill>
                <a:srgbClr val="6267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budowanie strategii ekspansji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300" b="0" i="0" u="none" strike="noStrike" kern="1200" cap="none" spc="0" normalizeH="0" baseline="0" noProof="0" dirty="0">
              <a:ln>
                <a:noFill/>
              </a:ln>
              <a:solidFill>
                <a:srgbClr val="6267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indywidualne doradztwo eksperta </a:t>
            </a: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6267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C2DF61C-32D8-4F82-8342-1B9045FDC67A}"/>
              </a:ext>
            </a:extLst>
          </p:cNvPr>
          <p:cNvSpPr/>
          <p:nvPr/>
        </p:nvSpPr>
        <p:spPr>
          <a:xfrm>
            <a:off x="2349121" y="1898313"/>
            <a:ext cx="1580240" cy="721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36000" tIns="36000" rIns="36000" bIns="36000" rtlCol="0" anchor="ctr">
            <a:noAutofit/>
          </a:bodyPr>
          <a:lstStyle/>
          <a:p>
            <a:pPr marL="92075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000" b="0" i="0" u="none" strike="noStrike" kern="1200" cap="none" spc="0" normalizeH="0" baseline="0" noProof="0" dirty="0">
              <a:ln>
                <a:noFill/>
              </a:ln>
              <a:solidFill>
                <a:srgbClr val="6267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2075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000" b="0" i="0" u="none" strike="noStrike" kern="1200" cap="none" spc="0" normalizeH="0" baseline="0" noProof="0" dirty="0">
              <a:ln>
                <a:noFill/>
              </a:ln>
              <a:solidFill>
                <a:srgbClr val="6267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2075" marR="0" lvl="0" indent="0" algn="ctr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NABÓR WNIOSKÓW  </a:t>
            </a:r>
          </a:p>
          <a:p>
            <a:pPr marL="92075" marR="0" lvl="0" indent="0" algn="ctr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92075" marR="0" lvl="0" indent="0" algn="ctr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OCENA</a:t>
            </a:r>
          </a:p>
          <a:p>
            <a:pPr marL="92075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6267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2075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6267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CFD3E09F-A861-486F-AA19-EF6A464A44A3}"/>
              </a:ext>
            </a:extLst>
          </p:cNvPr>
          <p:cNvSpPr/>
          <p:nvPr/>
        </p:nvSpPr>
        <p:spPr>
          <a:xfrm>
            <a:off x="6096000" y="3684295"/>
            <a:ext cx="2804997" cy="164363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wdrażanie strategii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300" b="0" i="0" u="none" strike="noStrike" kern="1200" cap="none" spc="0" normalizeH="0" baseline="0" noProof="0" dirty="0">
              <a:ln>
                <a:noFill/>
              </a:ln>
              <a:solidFill>
                <a:srgbClr val="6267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wsparcie merytoryczne i operacyjne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indywidualne doradztwo ekspertów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300" b="0" i="0" u="none" strike="noStrike" kern="1200" cap="none" spc="0" normalizeH="0" baseline="0" noProof="0" dirty="0">
              <a:ln>
                <a:noFill/>
              </a:ln>
              <a:solidFill>
                <a:srgbClr val="6267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spotkania B2B, B2C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FF196A59-0FF5-43D1-B23E-9047C1E65096}"/>
              </a:ext>
            </a:extLst>
          </p:cNvPr>
          <p:cNvSpPr/>
          <p:nvPr/>
        </p:nvSpPr>
        <p:spPr>
          <a:xfrm>
            <a:off x="8991845" y="3686175"/>
            <a:ext cx="2788535" cy="164175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promocja produktu, usługi, technologii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budowa relacji z partnerami biznesowymi na rynku docelowym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stałe wsparcie przedstawicieli </a:t>
            </a:r>
            <a:br>
              <a:rPr kumimoji="0" lang="pl-PL" alt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alt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6267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Centrali PAIH i ZBH</a:t>
            </a:r>
          </a:p>
        </p:txBody>
      </p:sp>
      <p:pic>
        <p:nvPicPr>
          <p:cNvPr id="28" name="Obraz 27" descr="C:\Users\cborowski\AppData\Local\Microsoft\Windows\INetCache\Content.Word\EFRR-PFR.JPG">
            <a:extLst>
              <a:ext uri="{FF2B5EF4-FFF2-40B4-BE49-F238E27FC236}">
                <a16:creationId xmlns:a16="http://schemas.microsoft.com/office/drawing/2014/main" id="{99DA7173-4316-423C-A6A4-B71AF53B27E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67" y="220756"/>
            <a:ext cx="5401189" cy="5632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pole tekstowe 32">
            <a:extLst>
              <a:ext uri="{FF2B5EF4-FFF2-40B4-BE49-F238E27FC236}">
                <a16:creationId xmlns:a16="http://schemas.microsoft.com/office/drawing/2014/main" id="{B1AFFB21-02B4-4DBC-82E1-346A3AA1E1E7}"/>
              </a:ext>
            </a:extLst>
          </p:cNvPr>
          <p:cNvSpPr txBox="1"/>
          <p:nvPr/>
        </p:nvSpPr>
        <p:spPr>
          <a:xfrm>
            <a:off x="1025771" y="6409189"/>
            <a:ext cx="10046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1" u="none" strike="noStrike" kern="1200" cap="none" spc="0" normalizeH="0" baseline="0" noProof="0" dirty="0">
                <a:ln>
                  <a:noFill/>
                </a:ln>
                <a:solidFill>
                  <a:srgbClr val="62676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 współfinansowany z Europejskiego Funduszu Rozwoju Regionalnego w ramach Programu Operacyjnego Inteligentny Rozwój, Działanie 3.3. Poddziałanie 3.3.1.</a:t>
            </a:r>
          </a:p>
        </p:txBody>
      </p:sp>
      <p:pic>
        <p:nvPicPr>
          <p:cNvPr id="30" name="Obraz 29" descr="Obraz zawierający zewnętrzne, znak, niebo, budynek&#10;&#10;Opis wygenerowany automatycznie">
            <a:extLst>
              <a:ext uri="{FF2B5EF4-FFF2-40B4-BE49-F238E27FC236}">
                <a16:creationId xmlns:a16="http://schemas.microsoft.com/office/drawing/2014/main" id="{E24D6D13-1E44-473F-AA9E-C990AA04A2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7" y="251341"/>
            <a:ext cx="2454903" cy="8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0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:\Users\cborowski\AppData\Local\Microsoft\Windows\INetCache\Content.Word\EFRR-PFR.JPG">
            <a:extLst>
              <a:ext uri="{FF2B5EF4-FFF2-40B4-BE49-F238E27FC236}">
                <a16:creationId xmlns:a16="http://schemas.microsoft.com/office/drawing/2014/main" id="{245B0183-1A7C-4252-A975-440C320B79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42" y="258839"/>
            <a:ext cx="6300158" cy="6522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id="{B195E7B0-EBC5-414F-9A19-71298B953F72}"/>
              </a:ext>
            </a:extLst>
          </p:cNvPr>
          <p:cNvSpPr txBox="1">
            <a:spLocks/>
          </p:cNvSpPr>
          <p:nvPr/>
        </p:nvSpPr>
        <p:spPr>
          <a:xfrm>
            <a:off x="229049" y="1280161"/>
            <a:ext cx="7390951" cy="4895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Times New Roman" panose="02020603050405020304" pitchFamily="18" charset="0"/>
              <a:buChar char="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28600" algn="l" defTabSz="804863" rtl="0" eaLnBrk="1" latinLnBrk="0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̵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185738" algn="just">
              <a:buFont typeface="Arial" panose="020B0604020202020204" pitchFamily="34" charset="0"/>
              <a:buChar char="•"/>
            </a:pPr>
            <a:r>
              <a:rPr lang="pl-PL" dirty="0"/>
              <a:t>wnioskodawca jest mikro, małym lub średnim przedsiębiorcą</a:t>
            </a:r>
          </a:p>
          <a:p>
            <a:pPr marL="541338" indent="-185738" algn="just">
              <a:buFont typeface="Arial" panose="020B0604020202020204" pitchFamily="34" charset="0"/>
              <a:buChar char="•"/>
            </a:pPr>
            <a:r>
              <a:rPr lang="pl-PL" dirty="0"/>
              <a:t>wnioskodawca ma siedzibę, a w przypadku przedsiębiorcy będącego osobą fizyczną wykonuje działalność na terytorium Rzeczypospolitej Polskiej</a:t>
            </a:r>
          </a:p>
          <a:p>
            <a:pPr marL="541338" indent="-185738" algn="just">
              <a:buFont typeface="Arial" panose="020B0604020202020204" pitchFamily="34" charset="0"/>
              <a:buChar char="•"/>
            </a:pPr>
            <a:r>
              <a:rPr lang="pl-PL" dirty="0"/>
              <a:t>wobec wnioskodawcy nie ciąży  obowiązek zwrotu pomocy wynikający  z decyzji Komisji Europejskiej Wnioskodawca nie znajduje się w trudnej  sytuacji ekonomicznej </a:t>
            </a:r>
          </a:p>
          <a:p>
            <a:pPr marL="541338" indent="-185738" algn="just">
              <a:buFont typeface="Arial" panose="020B0604020202020204" pitchFamily="34" charset="0"/>
              <a:buChar char="•"/>
            </a:pPr>
            <a:r>
              <a:rPr lang="pl-PL" dirty="0"/>
              <a:t>wnioskodawca nie podlega wykluczeniu na mocy aktów prawa polskiego. </a:t>
            </a:r>
          </a:p>
          <a:p>
            <a:pPr marL="541338" indent="-185738" algn="just">
              <a:buFont typeface="Arial" panose="020B0604020202020204" pitchFamily="34" charset="0"/>
              <a:buChar char="•"/>
            </a:pPr>
            <a:r>
              <a:rPr lang="pl-PL" dirty="0"/>
              <a:t>przedsiębiorca </a:t>
            </a:r>
            <a:r>
              <a:rPr lang="pl-PL" b="1" dirty="0">
                <a:solidFill>
                  <a:schemeClr val="tx2"/>
                </a:solidFill>
              </a:rPr>
              <a:t>kwalifikuje się do otrzymania pomocy de </a:t>
            </a:r>
            <a:r>
              <a:rPr lang="pl-PL" b="1" dirty="0" err="1">
                <a:solidFill>
                  <a:schemeClr val="tx2"/>
                </a:solidFill>
              </a:rPr>
              <a:t>minimis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dirty="0"/>
              <a:t>zgodnie z przepisami rozporządzenia Komisji (WE) nr 1407/2013 z dnia 18 grudnia  2013 r. w sprawie stosowania art. 107 i 108 Traktatu o funkcjonowaniu Unii Europejskiej do pomocy de </a:t>
            </a:r>
            <a:r>
              <a:rPr lang="pl-PL" dirty="0" err="1"/>
              <a:t>minimis</a:t>
            </a:r>
            <a:endParaRPr lang="pl-PL" dirty="0"/>
          </a:p>
          <a:p>
            <a:pPr marL="541338" indent="-185738" algn="just">
              <a:buFont typeface="Arial" panose="020B0604020202020204" pitchFamily="34" charset="0"/>
              <a:buChar char="•"/>
            </a:pPr>
            <a:r>
              <a:rPr lang="pl-PL" dirty="0"/>
              <a:t>wnioskodawca nie pozostaje pod zarządem komisarycznym, nie znajduje się w toku likwidacji lub postępowania upadłościowego</a:t>
            </a:r>
          </a:p>
          <a:p>
            <a:pPr marL="541338" indent="-185738" algn="just">
              <a:buFont typeface="Arial" panose="020B0604020202020204" pitchFamily="34" charset="0"/>
              <a:buChar char="•"/>
            </a:pPr>
            <a:r>
              <a:rPr lang="pl-PL" dirty="0"/>
              <a:t>projekt nie został rozpoczęty i nie będzie rozpoczęty wcześniej niż w dzień następujący po dniu złożenia niniejszego wniosku o powierzenie grantu</a:t>
            </a:r>
          </a:p>
          <a:p>
            <a:pPr marL="355600" algn="just"/>
            <a:endParaRPr lang="pl-PL" sz="1300" dirty="0"/>
          </a:p>
          <a:p>
            <a:endParaRPr lang="pl-PL" sz="1000" dirty="0"/>
          </a:p>
          <a:p>
            <a:endParaRPr lang="pl-PL" sz="1000" dirty="0"/>
          </a:p>
          <a:p>
            <a:endParaRPr lang="pl-PL" dirty="0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D7A69DA6-F0F1-48F5-BE61-3C8CD33C0212}"/>
              </a:ext>
            </a:extLst>
          </p:cNvPr>
          <p:cNvSpPr/>
          <p:nvPr/>
        </p:nvSpPr>
        <p:spPr>
          <a:xfrm>
            <a:off x="3359150" y="-68301"/>
            <a:ext cx="30218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2400" dirty="0">
                <a:cs typeface="Times New Roman" panose="02020603050405020304" pitchFamily="18" charset="0"/>
              </a:rPr>
              <a:t>Kryteria oceny formalnej</a:t>
            </a:r>
          </a:p>
        </p:txBody>
      </p:sp>
      <p:sp>
        <p:nvSpPr>
          <p:cNvPr id="5" name="Nawias klamrowy zamykający 4">
            <a:extLst>
              <a:ext uri="{FF2B5EF4-FFF2-40B4-BE49-F238E27FC236}">
                <a16:creationId xmlns:a16="http://schemas.microsoft.com/office/drawing/2014/main" id="{8667D15E-17C3-41EE-8859-96A7937C95FB}"/>
              </a:ext>
            </a:extLst>
          </p:cNvPr>
          <p:cNvSpPr/>
          <p:nvPr/>
        </p:nvSpPr>
        <p:spPr>
          <a:xfrm>
            <a:off x="7645912" y="1304925"/>
            <a:ext cx="622852" cy="47045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806AD26-B925-454F-A10B-82C480C3DD38}"/>
              </a:ext>
            </a:extLst>
          </p:cNvPr>
          <p:cNvSpPr txBox="1"/>
          <p:nvPr/>
        </p:nvSpPr>
        <p:spPr>
          <a:xfrm>
            <a:off x="8268764" y="2065725"/>
            <a:ext cx="37907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W ramach oceny formalnej</a:t>
            </a:r>
          </a:p>
          <a:p>
            <a:r>
              <a:rPr lang="pl-PL" dirty="0">
                <a:solidFill>
                  <a:srgbClr val="C00000"/>
                </a:solidFill>
              </a:rPr>
              <a:t>należy oczekiwać emaila: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C00000"/>
                </a:solidFill>
              </a:rPr>
              <a:t>z prośbą poprawienie wniosku*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C00000"/>
                </a:solidFill>
              </a:rPr>
              <a:t>z informacją o zakwalifikowaniu się do oceny merytorycznej I stopnia </a:t>
            </a:r>
          </a:p>
          <a:p>
            <a:endParaRPr lang="pl-PL" dirty="0">
              <a:solidFill>
                <a:srgbClr val="C00000"/>
              </a:solidFill>
            </a:endParaRPr>
          </a:p>
          <a:p>
            <a:endParaRPr lang="pl-PL" dirty="0">
              <a:solidFill>
                <a:srgbClr val="C00000"/>
              </a:solidFill>
            </a:endParaRPr>
          </a:p>
          <a:p>
            <a:pPr marL="357188" indent="-179388"/>
            <a:r>
              <a:rPr lang="pl-PL" sz="1600" dirty="0">
                <a:solidFill>
                  <a:srgbClr val="C00000"/>
                </a:solidFill>
              </a:rPr>
              <a:t>* Wnioskodawca ma 1 tydzień na poprawę</a:t>
            </a:r>
          </a:p>
        </p:txBody>
      </p:sp>
      <p:pic>
        <p:nvPicPr>
          <p:cNvPr id="9" name="Obraz 8" descr="Obraz zawierający zewnętrzne, znak, niebo, budynek&#10;&#10;Opis wygenerowany automatycznie">
            <a:extLst>
              <a:ext uri="{FF2B5EF4-FFF2-40B4-BE49-F238E27FC236}">
                <a16:creationId xmlns:a16="http://schemas.microsoft.com/office/drawing/2014/main" id="{DE172025-82F0-4006-9AA5-4E30B6FE1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2" y="177595"/>
            <a:ext cx="2454903" cy="8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:\Users\cborowski\AppData\Local\Microsoft\Windows\INetCache\Content.Word\EFRR-PFR.JPG">
            <a:extLst>
              <a:ext uri="{FF2B5EF4-FFF2-40B4-BE49-F238E27FC236}">
                <a16:creationId xmlns:a16="http://schemas.microsoft.com/office/drawing/2014/main" id="{245B0183-1A7C-4252-A975-440C320B79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28" y="256097"/>
            <a:ext cx="6300158" cy="6522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id="{B195E7B0-EBC5-414F-9A19-71298B953F72}"/>
              </a:ext>
            </a:extLst>
          </p:cNvPr>
          <p:cNvSpPr txBox="1">
            <a:spLocks/>
          </p:cNvSpPr>
          <p:nvPr/>
        </p:nvSpPr>
        <p:spPr>
          <a:xfrm>
            <a:off x="229048" y="1280161"/>
            <a:ext cx="11472621" cy="48375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Times New Roman" panose="02020603050405020304" pitchFamily="18" charset="0"/>
              <a:buChar char="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28600" algn="l" defTabSz="804863" rtl="0" eaLnBrk="1" latinLnBrk="0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̵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algn="just"/>
            <a:endParaRPr lang="pl-PL" sz="1300" dirty="0"/>
          </a:p>
          <a:p>
            <a:pPr marL="176213" algn="just"/>
            <a:r>
              <a:rPr lang="pl-PL" sz="2400" b="1" dirty="0"/>
              <a:t>merytoryczna I stopnia</a:t>
            </a:r>
          </a:p>
          <a:p>
            <a:pPr marL="355600" indent="185738" algn="just">
              <a:buFont typeface="Arial" panose="020B0604020202020204" pitchFamily="34" charset="0"/>
              <a:buChar char="•"/>
            </a:pPr>
            <a:r>
              <a:rPr lang="pl-PL" sz="2400" dirty="0"/>
              <a:t>innowacyjność produktu/usługi/technologii – istotne ulepszenie (0-5)</a:t>
            </a:r>
          </a:p>
          <a:p>
            <a:pPr marL="355600" indent="185738" algn="just">
              <a:buFont typeface="Arial" panose="020B0604020202020204" pitchFamily="34" charset="0"/>
              <a:buChar char="•"/>
            </a:pPr>
            <a:r>
              <a:rPr lang="pl-PL" sz="2400" dirty="0"/>
              <a:t>potencjał wnioskodawcy w kontekście identyfikacji rynku docelowego (0-5)</a:t>
            </a:r>
          </a:p>
          <a:p>
            <a:pPr marL="355600" indent="185738" algn="just">
              <a:buFont typeface="Arial" panose="020B0604020202020204" pitchFamily="34" charset="0"/>
              <a:buChar char="•"/>
            </a:pPr>
            <a:r>
              <a:rPr lang="pl-PL" sz="2400" dirty="0"/>
              <a:t>konkurencyjność wnioskodawcy na rynku docelowym (0-5)</a:t>
            </a:r>
          </a:p>
          <a:p>
            <a:pPr marL="355600" indent="185738" algn="just">
              <a:buFont typeface="Arial" panose="020B0604020202020204" pitchFamily="34" charset="0"/>
              <a:buChar char="•"/>
            </a:pPr>
            <a:r>
              <a:rPr lang="pl-PL" sz="2400" dirty="0"/>
              <a:t>Krajowe Inteligentne Specjalizacje (0-2)</a:t>
            </a:r>
          </a:p>
          <a:p>
            <a:endParaRPr lang="pl-PL" sz="2400" dirty="0"/>
          </a:p>
          <a:p>
            <a:r>
              <a:rPr lang="pl-PL" sz="2400" b="1" dirty="0"/>
              <a:t>    merytoryczna II stopnia – panel ekspertów</a:t>
            </a:r>
          </a:p>
          <a:p>
            <a:pPr marL="541338" indent="-185738">
              <a:buFont typeface="Arial" panose="020B0604020202020204" pitchFamily="34" charset="0"/>
              <a:buChar char="•"/>
            </a:pPr>
            <a:r>
              <a:rPr lang="pl-PL" sz="2400" dirty="0"/>
              <a:t>Innowacyjność i potencjał (0-10)</a:t>
            </a:r>
          </a:p>
          <a:p>
            <a:pPr marL="541338" indent="-185738">
              <a:buFont typeface="Arial" panose="020B0604020202020204" pitchFamily="34" charset="0"/>
              <a:buChar char="•"/>
            </a:pPr>
            <a:r>
              <a:rPr lang="pl-PL" sz="2400" dirty="0"/>
              <a:t>Potencjalne korzyści z udziału w projekcie (0-5)</a:t>
            </a:r>
          </a:p>
          <a:p>
            <a:pPr marL="541338" indent="-185738">
              <a:buFont typeface="Arial" panose="020B0604020202020204" pitchFamily="34" charset="0"/>
              <a:buChar char="•"/>
            </a:pPr>
            <a:r>
              <a:rPr lang="pl-PL" sz="2400" dirty="0"/>
              <a:t>Umiejętność prezentacji produktu/usługi/technologii (0-3)</a:t>
            </a:r>
          </a:p>
          <a:p>
            <a:endParaRPr lang="pl-PL" dirty="0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D7A69DA6-F0F1-48F5-BE61-3C8CD33C0212}"/>
              </a:ext>
            </a:extLst>
          </p:cNvPr>
          <p:cNvSpPr/>
          <p:nvPr/>
        </p:nvSpPr>
        <p:spPr>
          <a:xfrm>
            <a:off x="3146712" y="-118384"/>
            <a:ext cx="36714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2400" dirty="0">
                <a:cs typeface="Times New Roman" panose="02020603050405020304" pitchFamily="18" charset="0"/>
              </a:rPr>
              <a:t>Kryteria oceny merytorycznej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1F3D2C7-46E6-4C3C-98F5-8231876B2A9A}"/>
              </a:ext>
            </a:extLst>
          </p:cNvPr>
          <p:cNvSpPr txBox="1"/>
          <p:nvPr/>
        </p:nvSpPr>
        <p:spPr>
          <a:xfrm>
            <a:off x="8151183" y="3105834"/>
            <a:ext cx="254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60% i więcej</a:t>
            </a:r>
          </a:p>
        </p:txBody>
      </p:sp>
      <p:sp>
        <p:nvSpPr>
          <p:cNvPr id="5" name="Strzałka: zakrzywiona w lewo 4">
            <a:extLst>
              <a:ext uri="{FF2B5EF4-FFF2-40B4-BE49-F238E27FC236}">
                <a16:creationId xmlns:a16="http://schemas.microsoft.com/office/drawing/2014/main" id="{7D279DFB-1DAD-42AB-9A9C-DB4E2B7B208A}"/>
              </a:ext>
            </a:extLst>
          </p:cNvPr>
          <p:cNvSpPr/>
          <p:nvPr/>
        </p:nvSpPr>
        <p:spPr>
          <a:xfrm>
            <a:off x="10960514" y="2947832"/>
            <a:ext cx="741155" cy="22005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7" name="Obraz 6" descr="Obraz zawierający zewnętrzne, znak, niebo, budynek&#10;&#10;Opis wygenerowany automatycznie">
            <a:extLst>
              <a:ext uri="{FF2B5EF4-FFF2-40B4-BE49-F238E27FC236}">
                <a16:creationId xmlns:a16="http://schemas.microsoft.com/office/drawing/2014/main" id="{1FC56576-8424-4C20-A27C-68647BFED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9" y="174853"/>
            <a:ext cx="2454903" cy="8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3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:\Users\cborowski\AppData\Local\Microsoft\Windows\INetCache\Content.Word\EFRR-PFR.JPG">
            <a:extLst>
              <a:ext uri="{FF2B5EF4-FFF2-40B4-BE49-F238E27FC236}">
                <a16:creationId xmlns:a16="http://schemas.microsoft.com/office/drawing/2014/main" id="{245B0183-1A7C-4252-A975-440C320B79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36" y="240804"/>
            <a:ext cx="6300158" cy="6522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id="{B195E7B0-EBC5-414F-9A19-71298B953F72}"/>
              </a:ext>
            </a:extLst>
          </p:cNvPr>
          <p:cNvSpPr txBox="1">
            <a:spLocks/>
          </p:cNvSpPr>
          <p:nvPr/>
        </p:nvSpPr>
        <p:spPr>
          <a:xfrm>
            <a:off x="689346" y="1496673"/>
            <a:ext cx="11346748" cy="48375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Times New Roman" panose="02020603050405020304" pitchFamily="18" charset="0"/>
              <a:buChar char="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28600" algn="l" defTabSz="804863" rtl="0" eaLnBrk="1" latinLnBrk="0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̵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00" dirty="0"/>
          </a:p>
          <a:p>
            <a:endParaRPr lang="pl-PL" dirty="0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D7A69DA6-F0F1-48F5-BE61-3C8CD33C0212}"/>
              </a:ext>
            </a:extLst>
          </p:cNvPr>
          <p:cNvSpPr/>
          <p:nvPr/>
        </p:nvSpPr>
        <p:spPr>
          <a:xfrm>
            <a:off x="2773396" y="134066"/>
            <a:ext cx="3148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Wydatki kwalifikowane etap zagraniczny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81D1D11F-9FAC-4F39-9002-AFF612A060FD}"/>
              </a:ext>
            </a:extLst>
          </p:cNvPr>
          <p:cNvSpPr txBox="1">
            <a:spLocks/>
          </p:cNvSpPr>
          <p:nvPr/>
        </p:nvSpPr>
        <p:spPr>
          <a:xfrm>
            <a:off x="512954" y="1403213"/>
            <a:ext cx="11166092" cy="4637754"/>
          </a:xfrm>
          <a:prstGeom prst="rect">
            <a:avLst/>
          </a:prstGeom>
        </p:spPr>
        <p:txBody>
          <a:bodyPr vert="horz" lIns="0" tIns="0" rIns="0" bIns="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Times New Roman" panose="02020603050405020304" pitchFamily="18" charset="0"/>
              <a:buChar char="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28600" algn="l" defTabSz="804863" rtl="0" eaLnBrk="1" latinLnBrk="0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̵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1793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6400" b="1" dirty="0"/>
              <a:t>koszty doradztwa </a:t>
            </a:r>
            <a:r>
              <a:rPr lang="pl-PL" sz="6400" dirty="0"/>
              <a:t>związane z </a:t>
            </a:r>
          </a:p>
          <a:p>
            <a:pPr marL="711200" indent="-271463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6400" dirty="0"/>
              <a:t>przygotowaniem </a:t>
            </a:r>
            <a:r>
              <a:rPr lang="pl-PL" sz="6400" dirty="0" err="1"/>
              <a:t>grantobiorcy</a:t>
            </a:r>
            <a:r>
              <a:rPr lang="pl-PL" sz="6400" dirty="0"/>
              <a:t> i jego produktu/usługi/technologii do certyfikacji (m.in. audyt </a:t>
            </a:r>
            <a:r>
              <a:rPr lang="pl-PL" sz="6400" dirty="0" err="1"/>
              <a:t>przedcertyfikacyjny</a:t>
            </a:r>
            <a:r>
              <a:rPr lang="pl-PL" sz="6400" dirty="0"/>
              <a:t>, przygotowanie procedur, dokumentacji, opracowanie systemu zarządzania jakością, akredytacji, koncesji lub innego typu dokumentów i praw niezbędnych dla prowadzenia działalności gospodarczej i sprzedaży produktów/usług/technologii na docelowym rynku zagranicznym) z wyłączeniem kosztów administracyjnych na danym rynku, np. założenia lub przekształcenia spółki</a:t>
            </a:r>
          </a:p>
          <a:p>
            <a:pPr marL="711200" indent="-271463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6400" dirty="0"/>
              <a:t>wzornictwa opakowań, projektowania katalogów i opisów technicznych produktów, projektowania logotypów i marek produktowych, </a:t>
            </a:r>
          </a:p>
          <a:p>
            <a:pPr marL="711200" indent="-271463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6400" dirty="0"/>
              <a:t>weryfikacją prawną i techniczną dokumentów niezbędnych dla przyszłego wprowadzenia produktu/usługi/technologii na nowy rynek, </a:t>
            </a:r>
          </a:p>
          <a:p>
            <a:pPr marL="711200" indent="-271463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6400" dirty="0"/>
              <a:t>uzyskaniem ochrony własności intelektualnej za granicą odnoszących się do produktów/usług/technologii przeznaczonych do sprzedaży na rynkach zagranicznych, </a:t>
            </a:r>
          </a:p>
          <a:p>
            <a:pPr marL="711200" indent="-271463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6400" dirty="0"/>
              <a:t>zakupem wartości niematerialnych i prawnych, </a:t>
            </a:r>
          </a:p>
          <a:p>
            <a:pPr marL="355600" indent="-179388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6400" b="1" dirty="0"/>
              <a:t>koszty tłumaczeń </a:t>
            </a:r>
            <a:r>
              <a:rPr lang="pl-PL" sz="6400" dirty="0"/>
              <a:t>przygotowanych strategii ekspansji oraz innych dokumentów, </a:t>
            </a:r>
          </a:p>
          <a:p>
            <a:pPr marL="355600" indent="-179388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6400" b="1" dirty="0"/>
              <a:t>koszty związane z uczestnictwem </a:t>
            </a:r>
            <a:r>
              <a:rPr lang="pl-PL" sz="6400" dirty="0"/>
              <a:t>m.in. w konferencjach branżowych, imprezach targowo wystawienniczych i programach dot. internacjonalizacji, (w  tym:  zakup powierzchni  wystawienniczej,  zabudowa,  wpis  do  katalogu,  bilety  dla  uczestników, pakiety  uczestnictwa,  spedycja  eksponatów) nieprzekraczające  30% wartości grantu w formie gotówkowej</a:t>
            </a:r>
          </a:p>
          <a:p>
            <a:pPr marL="355600" indent="-179388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6400" b="1" dirty="0"/>
              <a:t>koszty związane z działaniami </a:t>
            </a:r>
            <a:r>
              <a:rPr lang="pl-PL" sz="6400" b="1" dirty="0" err="1"/>
              <a:t>promocyjno</a:t>
            </a:r>
            <a:r>
              <a:rPr lang="pl-PL" sz="6400" b="1" dirty="0"/>
              <a:t> - informacyjnymi</a:t>
            </a:r>
            <a:r>
              <a:rPr lang="pl-PL" sz="6400" dirty="0"/>
              <a:t>, m.in. stworzeniem obcojęzycznej strony internetowej oraz publikacjami prasowymi, nieprzekraczające 10% wartości zaliczki. </a:t>
            </a:r>
          </a:p>
          <a:p>
            <a:endParaRPr lang="pl-PL" dirty="0"/>
          </a:p>
        </p:txBody>
      </p:sp>
      <p:pic>
        <p:nvPicPr>
          <p:cNvPr id="6" name="Obraz 5" descr="Obraz zawierający zewnętrzne, znak, niebo, budynek&#10;&#10;Opis wygenerowany automatycznie">
            <a:extLst>
              <a:ext uri="{FF2B5EF4-FFF2-40B4-BE49-F238E27FC236}">
                <a16:creationId xmlns:a16="http://schemas.microsoft.com/office/drawing/2014/main" id="{E66F6C36-5A8C-431F-9AE7-23647A150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6" y="150304"/>
            <a:ext cx="2454903" cy="8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3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>
          <a:xfrm>
            <a:off x="3071642" y="376743"/>
            <a:ext cx="2644488" cy="827087"/>
          </a:xfrm>
        </p:spPr>
        <p:txBody>
          <a:bodyPr/>
          <a:lstStyle/>
          <a:p>
            <a:r>
              <a:rPr lang="pl-PL" dirty="0">
                <a:latin typeface="+mn-lt"/>
              </a:rPr>
              <a:t>Rynki w 2019 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A4B640C2-B28A-495B-975D-4B76AB5F0A67}"/>
              </a:ext>
            </a:extLst>
          </p:cNvPr>
          <p:cNvGrpSpPr/>
          <p:nvPr/>
        </p:nvGrpSpPr>
        <p:grpSpPr>
          <a:xfrm>
            <a:off x="646659" y="1702490"/>
            <a:ext cx="10898681" cy="4097599"/>
            <a:chOff x="646659" y="1702490"/>
            <a:chExt cx="10898681" cy="4097599"/>
          </a:xfrm>
        </p:grpSpPr>
        <p:grpSp>
          <p:nvGrpSpPr>
            <p:cNvPr id="26" name="Grupa 25">
              <a:extLst>
                <a:ext uri="{FF2B5EF4-FFF2-40B4-BE49-F238E27FC236}">
                  <a16:creationId xmlns:a16="http://schemas.microsoft.com/office/drawing/2014/main" id="{475D2681-A727-4971-AE52-353A84055C6D}"/>
                </a:ext>
              </a:extLst>
            </p:cNvPr>
            <p:cNvGrpSpPr/>
            <p:nvPr/>
          </p:nvGrpSpPr>
          <p:grpSpPr>
            <a:xfrm>
              <a:off x="696317" y="3683935"/>
              <a:ext cx="5206364" cy="541160"/>
              <a:chOff x="177403" y="2954900"/>
              <a:chExt cx="2714455" cy="1979309"/>
            </a:xfrm>
          </p:grpSpPr>
          <p:sp>
            <p:nvSpPr>
              <p:cNvPr id="27" name="Prostokąt zaokrąglony 14">
                <a:extLst>
                  <a:ext uri="{FF2B5EF4-FFF2-40B4-BE49-F238E27FC236}">
                    <a16:creationId xmlns:a16="http://schemas.microsoft.com/office/drawing/2014/main" id="{897E4240-8FCE-4852-B2F0-0713F2C24B29}"/>
                  </a:ext>
                </a:extLst>
              </p:cNvPr>
              <p:cNvSpPr/>
              <p:nvPr/>
            </p:nvSpPr>
            <p:spPr>
              <a:xfrm>
                <a:off x="177403" y="2954900"/>
                <a:ext cx="2705100" cy="181775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F4ABBB50-0071-4FE0-88AA-1D54CAE7E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20" y="3116459"/>
                <a:ext cx="2662238" cy="181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7500" tIns="35100" rIns="67500" bIns="35100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pl-PL" altLang="pl-PL" sz="1800" b="1" dirty="0">
                    <a:solidFill>
                      <a:srgbClr val="4D4D4D"/>
                    </a:solidFill>
                    <a:latin typeface="+mn-lt"/>
                    <a:ea typeface="Microsoft YaHei" panose="020B0503020204020204" pitchFamily="34" charset="-122"/>
                  </a:rPr>
                  <a:t>    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b="1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u="sng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68" name="Prostokąt zaokrąglony 67"/>
            <p:cNvSpPr/>
            <p:nvPr/>
          </p:nvSpPr>
          <p:spPr>
            <a:xfrm>
              <a:off x="705289" y="1702490"/>
              <a:ext cx="5206364" cy="40267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cs typeface="Arial" panose="020B0604020202020204" pitchFamily="34" charset="0"/>
              </a:endParaRPr>
            </a:p>
            <a:p>
              <a:pPr algn="ctr"/>
              <a:r>
                <a:rPr lang="pl-PL" b="1" dirty="0">
                  <a:cs typeface="Arial" panose="020B0604020202020204" pitchFamily="34" charset="0"/>
                </a:rPr>
                <a:t>RYNKI DOCELOWE</a:t>
              </a:r>
            </a:p>
            <a:p>
              <a:pPr algn="ctr"/>
              <a:endParaRPr lang="pl-PL" b="1" dirty="0">
                <a:cs typeface="Arial" panose="020B0604020202020204" pitchFamily="34" charset="0"/>
              </a:endParaRPr>
            </a:p>
          </p:txBody>
        </p:sp>
        <p:grpSp>
          <p:nvGrpSpPr>
            <p:cNvPr id="39" name="Grupa 38">
              <a:extLst>
                <a:ext uri="{FF2B5EF4-FFF2-40B4-BE49-F238E27FC236}">
                  <a16:creationId xmlns:a16="http://schemas.microsoft.com/office/drawing/2014/main" id="{734F20F3-C312-475F-9B59-74CA312B402C}"/>
                </a:ext>
              </a:extLst>
            </p:cNvPr>
            <p:cNvGrpSpPr/>
            <p:nvPr/>
          </p:nvGrpSpPr>
          <p:grpSpPr>
            <a:xfrm>
              <a:off x="687176" y="2259961"/>
              <a:ext cx="5206364" cy="589258"/>
              <a:chOff x="177403" y="2954900"/>
              <a:chExt cx="2714455" cy="1979309"/>
            </a:xfrm>
          </p:grpSpPr>
          <p:sp>
            <p:nvSpPr>
              <p:cNvPr id="40" name="Prostokąt zaokrąglony 14">
                <a:extLst>
                  <a:ext uri="{FF2B5EF4-FFF2-40B4-BE49-F238E27FC236}">
                    <a16:creationId xmlns:a16="http://schemas.microsoft.com/office/drawing/2014/main" id="{217E6F54-9607-4663-B2A3-ABA1610DDB51}"/>
                  </a:ext>
                </a:extLst>
              </p:cNvPr>
              <p:cNvSpPr/>
              <p:nvPr/>
            </p:nvSpPr>
            <p:spPr>
              <a:xfrm>
                <a:off x="177403" y="2954900"/>
                <a:ext cx="2705100" cy="181775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2">
                <a:extLst>
                  <a:ext uri="{FF2B5EF4-FFF2-40B4-BE49-F238E27FC236}">
                    <a16:creationId xmlns:a16="http://schemas.microsoft.com/office/drawing/2014/main" id="{D6246B53-1075-492B-A04A-26BD07C09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20" y="3116459"/>
                <a:ext cx="2662238" cy="181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7500" tIns="35100" rIns="67500" bIns="35100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pl-PL" altLang="pl-PL" sz="1800" b="1" dirty="0">
                    <a:solidFill>
                      <a:srgbClr val="4D4D4D"/>
                    </a:solidFill>
                    <a:latin typeface="+mn-lt"/>
                    <a:ea typeface="Microsoft YaHei" panose="020B0503020204020204" pitchFamily="34" charset="-122"/>
                  </a:rPr>
                  <a:t>    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b="1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u="sng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42" name="Grupa 41">
              <a:extLst>
                <a:ext uri="{FF2B5EF4-FFF2-40B4-BE49-F238E27FC236}">
                  <a16:creationId xmlns:a16="http://schemas.microsoft.com/office/drawing/2014/main" id="{1B8F66F7-8069-405D-8909-5094CC700474}"/>
                </a:ext>
              </a:extLst>
            </p:cNvPr>
            <p:cNvGrpSpPr/>
            <p:nvPr/>
          </p:nvGrpSpPr>
          <p:grpSpPr>
            <a:xfrm>
              <a:off x="705289" y="2950815"/>
              <a:ext cx="5206364" cy="541160"/>
              <a:chOff x="177403" y="2954900"/>
              <a:chExt cx="2714455" cy="1979309"/>
            </a:xfrm>
          </p:grpSpPr>
          <p:sp>
            <p:nvSpPr>
              <p:cNvPr id="43" name="Prostokąt zaokrąglony 14">
                <a:extLst>
                  <a:ext uri="{FF2B5EF4-FFF2-40B4-BE49-F238E27FC236}">
                    <a16:creationId xmlns:a16="http://schemas.microsoft.com/office/drawing/2014/main" id="{9BE1D16C-FF1F-4031-BE24-4769B784208D}"/>
                  </a:ext>
                </a:extLst>
              </p:cNvPr>
              <p:cNvSpPr/>
              <p:nvPr/>
            </p:nvSpPr>
            <p:spPr>
              <a:xfrm>
                <a:off x="177403" y="2954900"/>
                <a:ext cx="2705100" cy="181775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2">
                <a:extLst>
                  <a:ext uri="{FF2B5EF4-FFF2-40B4-BE49-F238E27FC236}">
                    <a16:creationId xmlns:a16="http://schemas.microsoft.com/office/drawing/2014/main" id="{2CA88FB4-167B-43CA-B02A-201D3C4DF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20" y="3116459"/>
                <a:ext cx="2662238" cy="181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7500" tIns="35100" rIns="67500" bIns="35100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pl-PL" altLang="pl-PL" sz="1800" b="1" dirty="0">
                    <a:solidFill>
                      <a:srgbClr val="4D4D4D"/>
                    </a:solidFill>
                    <a:latin typeface="+mn-lt"/>
                    <a:ea typeface="Microsoft YaHei" panose="020B0503020204020204" pitchFamily="34" charset="-122"/>
                  </a:rPr>
                  <a:t>    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b="1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u="sng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AE97DB78-B64E-4E9D-BC77-24E1422AC7E8}"/>
                </a:ext>
              </a:extLst>
            </p:cNvPr>
            <p:cNvSpPr/>
            <p:nvPr/>
          </p:nvSpPr>
          <p:spPr>
            <a:xfrm>
              <a:off x="646659" y="2361557"/>
              <a:ext cx="4888051" cy="390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l-PL" altLang="pl-PL" dirty="0">
                  <a:solidFill>
                    <a:schemeClr val="accent1"/>
                  </a:solidFill>
                  <a:cs typeface="Arial" panose="020B0604020202020204" pitchFamily="34" charset="0"/>
                </a:rPr>
                <a:t>Australia, Indie, Izrael</a:t>
              </a:r>
              <a:endParaRPr lang="pl-PL" altLang="pl-PL" dirty="0">
                <a:solidFill>
                  <a:srgbClr val="62676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57E8CD1D-D707-47EA-B97D-66DE387184F0}"/>
                </a:ext>
              </a:extLst>
            </p:cNvPr>
            <p:cNvSpPr/>
            <p:nvPr/>
          </p:nvSpPr>
          <p:spPr>
            <a:xfrm>
              <a:off x="705289" y="3002388"/>
              <a:ext cx="4888050" cy="390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ct val="0"/>
                </a:spcBef>
                <a:defRPr/>
              </a:pPr>
              <a:r>
                <a:rPr lang="pl-PL" altLang="pl-PL" dirty="0">
                  <a:solidFill>
                    <a:schemeClr val="accent1"/>
                  </a:solidFill>
                  <a:cs typeface="Arial" panose="020B0604020202020204" pitchFamily="34" charset="0"/>
                </a:rPr>
                <a:t>Norwegia, Rosja, Ukraina</a:t>
              </a:r>
              <a:endParaRPr lang="pl-PL" altLang="pl-PL" dirty="0">
                <a:solidFill>
                  <a:srgbClr val="626769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2D771ECE-F5C6-4ABD-827D-05207A31AC35}"/>
                </a:ext>
              </a:extLst>
            </p:cNvPr>
            <p:cNvGrpSpPr/>
            <p:nvPr/>
          </p:nvGrpSpPr>
          <p:grpSpPr>
            <a:xfrm>
              <a:off x="669234" y="5210198"/>
              <a:ext cx="10876106" cy="589891"/>
              <a:chOff x="177403" y="2954900"/>
              <a:chExt cx="2714455" cy="1979309"/>
            </a:xfrm>
          </p:grpSpPr>
          <p:sp>
            <p:nvSpPr>
              <p:cNvPr id="32" name="Prostokąt zaokrąglony 14">
                <a:extLst>
                  <a:ext uri="{FF2B5EF4-FFF2-40B4-BE49-F238E27FC236}">
                    <a16:creationId xmlns:a16="http://schemas.microsoft.com/office/drawing/2014/main" id="{8F3E3668-60D6-416F-AA84-F6168467EF05}"/>
                  </a:ext>
                </a:extLst>
              </p:cNvPr>
              <p:cNvSpPr/>
              <p:nvPr/>
            </p:nvSpPr>
            <p:spPr>
              <a:xfrm>
                <a:off x="177403" y="2954900"/>
                <a:ext cx="2705100" cy="181775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2">
                <a:extLst>
                  <a:ext uri="{FF2B5EF4-FFF2-40B4-BE49-F238E27FC236}">
                    <a16:creationId xmlns:a16="http://schemas.microsoft.com/office/drawing/2014/main" id="{D721EBE7-D712-4456-9A5F-66A8E8136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20" y="3116459"/>
                <a:ext cx="2662238" cy="181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7500" tIns="35100" rIns="67500" bIns="35100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4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4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pl-PL" altLang="pl-PL" sz="1400" b="1" dirty="0">
                    <a:solidFill>
                      <a:srgbClr val="4D4D4D"/>
                    </a:solidFill>
                    <a:latin typeface="+mn-lt"/>
                    <a:ea typeface="Microsoft YaHei" panose="020B0503020204020204" pitchFamily="34" charset="-122"/>
                  </a:rPr>
                  <a:t>    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400" b="1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400" u="sng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4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4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C9BA8721-A19A-4EBF-B381-2822EF199E79}"/>
                </a:ext>
              </a:extLst>
            </p:cNvPr>
            <p:cNvSpPr/>
            <p:nvPr/>
          </p:nvSpPr>
          <p:spPr>
            <a:xfrm>
              <a:off x="896408" y="5289739"/>
              <a:ext cx="10472941" cy="357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ct val="0"/>
                </a:spcBef>
                <a:defRPr/>
              </a:pPr>
              <a:r>
                <a:rPr lang="pl-PL" altLang="pl-PL" sz="1600" dirty="0">
                  <a:solidFill>
                    <a:srgbClr val="626769"/>
                  </a:solidFill>
                  <a:cs typeface="Arial" panose="020B0604020202020204" pitchFamily="34" charset="0"/>
                </a:rPr>
                <a:t>Wszystkich zainteresowanych </a:t>
              </a:r>
              <a:r>
                <a:rPr lang="pl-PL" sz="1600" dirty="0"/>
                <a:t>zapraszamy do kontaktu</a:t>
              </a:r>
              <a:r>
                <a:rPr lang="pl-PL" sz="1600" dirty="0">
                  <a:solidFill>
                    <a:srgbClr val="FF0000"/>
                  </a:solidFill>
                </a:rPr>
                <a:t> </a:t>
              </a:r>
              <a:r>
                <a:rPr lang="pl-PL" sz="1600" dirty="0">
                  <a:solidFill>
                    <a:srgbClr val="FF0000"/>
                  </a:solidFill>
                  <a:hlinkClick r:id="rId2"/>
                </a:rPr>
                <a:t>pmt@paih.gov.pl</a:t>
              </a:r>
              <a:r>
                <a:rPr lang="pl-PL" sz="1600" dirty="0">
                  <a:solidFill>
                    <a:srgbClr val="FF0000"/>
                  </a:solidFill>
                </a:rPr>
                <a:t> </a:t>
              </a:r>
              <a:r>
                <a:rPr lang="pl-PL" sz="1600" dirty="0"/>
                <a:t>i na stronę </a:t>
              </a:r>
              <a:r>
                <a:rPr lang="pl-PL" sz="1600" dirty="0">
                  <a:hlinkClick r:id="rId3"/>
                </a:rPr>
                <a:t>https://pmt.trade.gov.pl/pl/</a:t>
              </a:r>
              <a:r>
                <a:rPr lang="pl-PL" sz="1600" dirty="0"/>
                <a:t> </a:t>
              </a:r>
              <a:endParaRPr lang="pl-PL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08185C50-456D-4A6F-BC9B-0913F0515F72}"/>
                </a:ext>
              </a:extLst>
            </p:cNvPr>
            <p:cNvSpPr/>
            <p:nvPr/>
          </p:nvSpPr>
          <p:spPr>
            <a:xfrm>
              <a:off x="674571" y="3760526"/>
              <a:ext cx="4888051" cy="390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l-PL" altLang="pl-PL" dirty="0">
                  <a:solidFill>
                    <a:schemeClr val="accent1"/>
                  </a:solidFill>
                  <a:cs typeface="Arial" panose="020B0604020202020204" pitchFamily="34" charset="0"/>
                </a:rPr>
                <a:t>Algieria, Egipt, RPA</a:t>
              </a:r>
              <a:endParaRPr lang="pl-PL" altLang="pl-PL" dirty="0">
                <a:solidFill>
                  <a:srgbClr val="626769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9" name="Grupa 28">
              <a:extLst>
                <a:ext uri="{FF2B5EF4-FFF2-40B4-BE49-F238E27FC236}">
                  <a16:creationId xmlns:a16="http://schemas.microsoft.com/office/drawing/2014/main" id="{12718B2A-3411-41CB-994A-B06B28189FF8}"/>
                </a:ext>
              </a:extLst>
            </p:cNvPr>
            <p:cNvGrpSpPr/>
            <p:nvPr/>
          </p:nvGrpSpPr>
          <p:grpSpPr>
            <a:xfrm>
              <a:off x="705289" y="4353366"/>
              <a:ext cx="5206364" cy="541160"/>
              <a:chOff x="177403" y="2954900"/>
              <a:chExt cx="2714455" cy="1979309"/>
            </a:xfrm>
          </p:grpSpPr>
          <p:sp>
            <p:nvSpPr>
              <p:cNvPr id="30" name="Prostokąt zaokrąglony 14">
                <a:extLst>
                  <a:ext uri="{FF2B5EF4-FFF2-40B4-BE49-F238E27FC236}">
                    <a16:creationId xmlns:a16="http://schemas.microsoft.com/office/drawing/2014/main" id="{0E790987-263D-412C-9AF0-08BED2911A5F}"/>
                  </a:ext>
                </a:extLst>
              </p:cNvPr>
              <p:cNvSpPr/>
              <p:nvPr/>
            </p:nvSpPr>
            <p:spPr>
              <a:xfrm>
                <a:off x="177403" y="2954900"/>
                <a:ext cx="2705100" cy="181775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2">
                <a:extLst>
                  <a:ext uri="{FF2B5EF4-FFF2-40B4-BE49-F238E27FC236}">
                    <a16:creationId xmlns:a16="http://schemas.microsoft.com/office/drawing/2014/main" id="{924A69EA-5C34-4618-B82A-1F3137B59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20" y="3116459"/>
                <a:ext cx="2662238" cy="181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7500" tIns="35100" rIns="67500" bIns="35100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pl-PL" altLang="pl-PL" sz="1800" b="1" dirty="0">
                    <a:solidFill>
                      <a:srgbClr val="4D4D4D"/>
                    </a:solidFill>
                    <a:latin typeface="+mn-lt"/>
                    <a:ea typeface="Microsoft YaHei" panose="020B0503020204020204" pitchFamily="34" charset="-122"/>
                  </a:rPr>
                  <a:t>    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b="1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u="sng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8E832050-8472-4BB3-A04B-E3F601B33CB3}"/>
                </a:ext>
              </a:extLst>
            </p:cNvPr>
            <p:cNvSpPr/>
            <p:nvPr/>
          </p:nvSpPr>
          <p:spPr>
            <a:xfrm>
              <a:off x="787329" y="4417055"/>
              <a:ext cx="4888051" cy="390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l-PL" altLang="pl-PL" dirty="0">
                  <a:solidFill>
                    <a:schemeClr val="accent1"/>
                  </a:solidFill>
                  <a:cs typeface="Arial" panose="020B0604020202020204" pitchFamily="34" charset="0"/>
                </a:rPr>
                <a:t>Indonezja, Korea, Singapur</a:t>
              </a:r>
              <a:endParaRPr lang="pl-PL" altLang="pl-PL" dirty="0">
                <a:solidFill>
                  <a:srgbClr val="626769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7" name="Grupa 36">
              <a:extLst>
                <a:ext uri="{FF2B5EF4-FFF2-40B4-BE49-F238E27FC236}">
                  <a16:creationId xmlns:a16="http://schemas.microsoft.com/office/drawing/2014/main" id="{5DF1D5DC-110D-429B-83F4-F18D20C1E6F2}"/>
                </a:ext>
              </a:extLst>
            </p:cNvPr>
            <p:cNvGrpSpPr/>
            <p:nvPr/>
          </p:nvGrpSpPr>
          <p:grpSpPr>
            <a:xfrm>
              <a:off x="6321032" y="2970844"/>
              <a:ext cx="5206364" cy="541160"/>
              <a:chOff x="177403" y="2954900"/>
              <a:chExt cx="2714455" cy="1979309"/>
            </a:xfrm>
          </p:grpSpPr>
          <p:sp>
            <p:nvSpPr>
              <p:cNvPr id="38" name="Prostokąt zaokrąglony 14">
                <a:extLst>
                  <a:ext uri="{FF2B5EF4-FFF2-40B4-BE49-F238E27FC236}">
                    <a16:creationId xmlns:a16="http://schemas.microsoft.com/office/drawing/2014/main" id="{B0CE56F3-E4C5-48D7-9A5B-A272F82C7698}"/>
                  </a:ext>
                </a:extLst>
              </p:cNvPr>
              <p:cNvSpPr/>
              <p:nvPr/>
            </p:nvSpPr>
            <p:spPr>
              <a:xfrm>
                <a:off x="177403" y="2954900"/>
                <a:ext cx="2705100" cy="181775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2">
                <a:extLst>
                  <a:ext uri="{FF2B5EF4-FFF2-40B4-BE49-F238E27FC236}">
                    <a16:creationId xmlns:a16="http://schemas.microsoft.com/office/drawing/2014/main" id="{E0A0551A-2A15-4278-ADEB-3AC766BAA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20" y="3116459"/>
                <a:ext cx="2662238" cy="181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7500" tIns="35100" rIns="67500" bIns="35100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pl-PL" altLang="pl-PL" sz="1800" b="1" dirty="0">
                    <a:solidFill>
                      <a:srgbClr val="4D4D4D"/>
                    </a:solidFill>
                    <a:latin typeface="+mn-lt"/>
                    <a:ea typeface="Microsoft YaHei" panose="020B0503020204020204" pitchFamily="34" charset="-122"/>
                  </a:rPr>
                  <a:t>    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b="1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u="sng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46" name="Grupa 45">
              <a:extLst>
                <a:ext uri="{FF2B5EF4-FFF2-40B4-BE49-F238E27FC236}">
                  <a16:creationId xmlns:a16="http://schemas.microsoft.com/office/drawing/2014/main" id="{F28C583E-4645-4599-8BEA-6B6D32F0A4E5}"/>
                </a:ext>
              </a:extLst>
            </p:cNvPr>
            <p:cNvGrpSpPr/>
            <p:nvPr/>
          </p:nvGrpSpPr>
          <p:grpSpPr>
            <a:xfrm>
              <a:off x="6338976" y="3690780"/>
              <a:ext cx="5206364" cy="541160"/>
              <a:chOff x="177403" y="2954900"/>
              <a:chExt cx="2714455" cy="1979309"/>
            </a:xfrm>
          </p:grpSpPr>
          <p:sp>
            <p:nvSpPr>
              <p:cNvPr id="47" name="Prostokąt zaokrąglony 14">
                <a:extLst>
                  <a:ext uri="{FF2B5EF4-FFF2-40B4-BE49-F238E27FC236}">
                    <a16:creationId xmlns:a16="http://schemas.microsoft.com/office/drawing/2014/main" id="{D6C9953C-A0E9-4F01-B33F-43377E189EFA}"/>
                  </a:ext>
                </a:extLst>
              </p:cNvPr>
              <p:cNvSpPr/>
              <p:nvPr/>
            </p:nvSpPr>
            <p:spPr>
              <a:xfrm>
                <a:off x="177403" y="2954900"/>
                <a:ext cx="2705100" cy="181775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2">
                <a:extLst>
                  <a:ext uri="{FF2B5EF4-FFF2-40B4-BE49-F238E27FC236}">
                    <a16:creationId xmlns:a16="http://schemas.microsoft.com/office/drawing/2014/main" id="{26F82F0F-0017-4C30-831E-DDE155C6F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20" y="3116459"/>
                <a:ext cx="2662238" cy="181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7500" tIns="35100" rIns="67500" bIns="35100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pl-PL" altLang="pl-PL" sz="1800" b="1" dirty="0">
                    <a:solidFill>
                      <a:srgbClr val="4D4D4D"/>
                    </a:solidFill>
                    <a:latin typeface="+mn-lt"/>
                    <a:ea typeface="Microsoft YaHei" panose="020B0503020204020204" pitchFamily="34" charset="-122"/>
                  </a:rPr>
                  <a:t>    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b="1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u="sng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55" name="Grupa 54">
              <a:extLst>
                <a:ext uri="{FF2B5EF4-FFF2-40B4-BE49-F238E27FC236}">
                  <a16:creationId xmlns:a16="http://schemas.microsoft.com/office/drawing/2014/main" id="{B7152494-A2B2-4F8F-B808-A85CF68F3B81}"/>
                </a:ext>
              </a:extLst>
            </p:cNvPr>
            <p:cNvGrpSpPr/>
            <p:nvPr/>
          </p:nvGrpSpPr>
          <p:grpSpPr>
            <a:xfrm>
              <a:off x="6330004" y="4375452"/>
              <a:ext cx="5206364" cy="541160"/>
              <a:chOff x="177403" y="2954900"/>
              <a:chExt cx="2714455" cy="1979309"/>
            </a:xfrm>
          </p:grpSpPr>
          <p:sp>
            <p:nvSpPr>
              <p:cNvPr id="56" name="Prostokąt zaokrąglony 14">
                <a:extLst>
                  <a:ext uri="{FF2B5EF4-FFF2-40B4-BE49-F238E27FC236}">
                    <a16:creationId xmlns:a16="http://schemas.microsoft.com/office/drawing/2014/main" id="{A161305B-5743-4ADC-8CB8-32C4AFACC829}"/>
                  </a:ext>
                </a:extLst>
              </p:cNvPr>
              <p:cNvSpPr/>
              <p:nvPr/>
            </p:nvSpPr>
            <p:spPr>
              <a:xfrm>
                <a:off x="177403" y="2954900"/>
                <a:ext cx="2705100" cy="181775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Rectangle 2">
                <a:extLst>
                  <a:ext uri="{FF2B5EF4-FFF2-40B4-BE49-F238E27FC236}">
                    <a16:creationId xmlns:a16="http://schemas.microsoft.com/office/drawing/2014/main" id="{7B4247F9-E557-44D8-9E73-DBB149F69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20" y="3116459"/>
                <a:ext cx="2662238" cy="181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7500" tIns="35100" rIns="67500" bIns="35100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pl-PL" altLang="pl-PL" sz="1800" b="1" dirty="0">
                    <a:solidFill>
                      <a:srgbClr val="4D4D4D"/>
                    </a:solidFill>
                    <a:latin typeface="+mn-lt"/>
                    <a:ea typeface="Microsoft YaHei" panose="020B0503020204020204" pitchFamily="34" charset="-122"/>
                  </a:rPr>
                  <a:t>    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b="1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u="sng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18C43237-D1FC-424D-84D2-4FB910F22837}"/>
                </a:ext>
              </a:extLst>
            </p:cNvPr>
            <p:cNvSpPr/>
            <p:nvPr/>
          </p:nvSpPr>
          <p:spPr>
            <a:xfrm>
              <a:off x="6398023" y="2986051"/>
              <a:ext cx="4888051" cy="390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l-PL" altLang="pl-PL" dirty="0">
                  <a:solidFill>
                    <a:schemeClr val="accent1"/>
                  </a:solidFill>
                  <a:cs typeface="Arial" panose="020B0604020202020204" pitchFamily="34" charset="0"/>
                </a:rPr>
                <a:t>kwiecień</a:t>
              </a:r>
              <a:endParaRPr lang="pl-PL" altLang="pl-PL" dirty="0">
                <a:solidFill>
                  <a:srgbClr val="62676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466E977F-ECF7-40B4-ABCD-0F6FCDE09AAC}"/>
                </a:ext>
              </a:extLst>
            </p:cNvPr>
            <p:cNvSpPr/>
            <p:nvPr/>
          </p:nvSpPr>
          <p:spPr>
            <a:xfrm>
              <a:off x="6421185" y="4430546"/>
              <a:ext cx="4888051" cy="390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l-PL" altLang="pl-PL" dirty="0">
                  <a:solidFill>
                    <a:schemeClr val="accent1"/>
                  </a:solidFill>
                  <a:cs typeface="Arial" panose="020B0604020202020204" pitchFamily="34" charset="0"/>
                </a:rPr>
                <a:t>sierpień</a:t>
              </a:r>
              <a:endParaRPr lang="pl-PL" altLang="pl-PL" dirty="0">
                <a:solidFill>
                  <a:srgbClr val="62676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CAD1E821-D28F-4FBB-8AEB-4CAF7B37093A}"/>
                </a:ext>
              </a:extLst>
            </p:cNvPr>
            <p:cNvSpPr/>
            <p:nvPr/>
          </p:nvSpPr>
          <p:spPr>
            <a:xfrm>
              <a:off x="6398023" y="3719633"/>
              <a:ext cx="4888051" cy="390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l-PL" altLang="pl-PL" dirty="0">
                  <a:solidFill>
                    <a:schemeClr val="accent1"/>
                  </a:solidFill>
                  <a:cs typeface="Arial" panose="020B0604020202020204" pitchFamily="34" charset="0"/>
                </a:rPr>
                <a:t>czerwiec</a:t>
              </a:r>
              <a:endParaRPr lang="pl-PL" altLang="pl-PL" dirty="0">
                <a:solidFill>
                  <a:srgbClr val="626769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505DDDC9-F76D-4CCB-A993-6E8AC2C27B42}"/>
                </a:ext>
              </a:extLst>
            </p:cNvPr>
            <p:cNvGrpSpPr/>
            <p:nvPr/>
          </p:nvGrpSpPr>
          <p:grpSpPr>
            <a:xfrm>
              <a:off x="6338976" y="2288390"/>
              <a:ext cx="5206364" cy="541160"/>
              <a:chOff x="177403" y="2954900"/>
              <a:chExt cx="2714455" cy="1979309"/>
            </a:xfrm>
          </p:grpSpPr>
          <p:sp>
            <p:nvSpPr>
              <p:cNvPr id="62" name="Prostokąt zaokrąglony 14">
                <a:extLst>
                  <a:ext uri="{FF2B5EF4-FFF2-40B4-BE49-F238E27FC236}">
                    <a16:creationId xmlns:a16="http://schemas.microsoft.com/office/drawing/2014/main" id="{297366B3-F546-43D1-ABF3-5D697B38C942}"/>
                  </a:ext>
                </a:extLst>
              </p:cNvPr>
              <p:cNvSpPr/>
              <p:nvPr/>
            </p:nvSpPr>
            <p:spPr>
              <a:xfrm>
                <a:off x="177403" y="2954900"/>
                <a:ext cx="2705100" cy="181775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ectangle 2">
                <a:extLst>
                  <a:ext uri="{FF2B5EF4-FFF2-40B4-BE49-F238E27FC236}">
                    <a16:creationId xmlns:a16="http://schemas.microsoft.com/office/drawing/2014/main" id="{C84ECFBB-C89F-4F3D-AA69-C24C15DFC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20" y="3116459"/>
                <a:ext cx="2662238" cy="181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7500" tIns="35100" rIns="67500" bIns="35100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pl-PL" altLang="pl-PL" sz="1800" b="1" dirty="0">
                    <a:solidFill>
                      <a:srgbClr val="4D4D4D"/>
                    </a:solidFill>
                    <a:latin typeface="+mn-lt"/>
                    <a:ea typeface="Microsoft YaHei" panose="020B0503020204020204" pitchFamily="34" charset="-122"/>
                  </a:rPr>
                  <a:t>    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b="1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u="sng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  <a:buFont typeface="Calibri Light" panose="020F0302020204030204" pitchFamily="34" charset="0"/>
                  <a:buChar char="–"/>
                  <a:defRPr/>
                </a:pPr>
                <a:endParaRPr lang="pl-PL" altLang="pl-PL" sz="1800" dirty="0">
                  <a:solidFill>
                    <a:srgbClr val="4D4D4D"/>
                  </a:solidFill>
                  <a:latin typeface="+mn-lt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34A60981-A757-48CC-8217-8465BD9D45D1}"/>
                </a:ext>
              </a:extLst>
            </p:cNvPr>
            <p:cNvSpPr/>
            <p:nvPr/>
          </p:nvSpPr>
          <p:spPr>
            <a:xfrm>
              <a:off x="6321032" y="2356399"/>
              <a:ext cx="4888051" cy="390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l-PL" altLang="pl-PL" dirty="0">
                  <a:solidFill>
                    <a:schemeClr val="accent1"/>
                  </a:solidFill>
                  <a:cs typeface="Arial" panose="020B0604020202020204" pitchFamily="34" charset="0"/>
                </a:rPr>
                <a:t>21 luty</a:t>
              </a:r>
              <a:endParaRPr lang="pl-PL" altLang="pl-PL" dirty="0">
                <a:solidFill>
                  <a:srgbClr val="626769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48" name="Obraz 47" descr="Obraz zawierający zewnętrzne, znak, niebo, budynek&#10;&#10;Opis wygenerowany automatycznie">
            <a:extLst>
              <a:ext uri="{FF2B5EF4-FFF2-40B4-BE49-F238E27FC236}">
                <a16:creationId xmlns:a16="http://schemas.microsoft.com/office/drawing/2014/main" id="{8026BAB1-93E5-416F-965E-36C816D79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8" y="169846"/>
            <a:ext cx="2454903" cy="814759"/>
          </a:xfrm>
          <a:prstGeom prst="rect">
            <a:avLst/>
          </a:prstGeom>
        </p:spPr>
      </p:pic>
      <p:pic>
        <p:nvPicPr>
          <p:cNvPr id="49" name="Obraz 48" descr="C:\Users\cborowski\AppData\Local\Microsoft\Windows\INetCache\Content.Word\EFRR-PFR.JPG">
            <a:extLst>
              <a:ext uri="{FF2B5EF4-FFF2-40B4-BE49-F238E27FC236}">
                <a16:creationId xmlns:a16="http://schemas.microsoft.com/office/drawing/2014/main" id="{90EDADFC-5CF3-42B7-8C26-80493BFDA4D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36" y="240804"/>
            <a:ext cx="6300158" cy="65227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Prostokąt zaokrąglony 67">
            <a:extLst>
              <a:ext uri="{FF2B5EF4-FFF2-40B4-BE49-F238E27FC236}">
                <a16:creationId xmlns:a16="http://schemas.microsoft.com/office/drawing/2014/main" id="{D1002A77-85A5-4458-8321-670CC386E743}"/>
              </a:ext>
            </a:extLst>
          </p:cNvPr>
          <p:cNvSpPr/>
          <p:nvPr/>
        </p:nvSpPr>
        <p:spPr>
          <a:xfrm>
            <a:off x="6282833" y="1681807"/>
            <a:ext cx="5206364" cy="402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cs typeface="Arial" panose="020B0604020202020204" pitchFamily="34" charset="0"/>
            </a:endParaRPr>
          </a:p>
          <a:p>
            <a:pPr algn="ctr"/>
            <a:r>
              <a:rPr lang="pl-PL" b="1" dirty="0">
                <a:cs typeface="Arial" panose="020B0604020202020204" pitchFamily="34" charset="0"/>
              </a:rPr>
              <a:t>PLANOWANE TERMINY NABORÓW</a:t>
            </a:r>
          </a:p>
          <a:p>
            <a:pPr algn="ctr"/>
            <a:endParaRPr lang="pl-PL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9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098" y="44977"/>
            <a:ext cx="442049" cy="442049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53" y="1490160"/>
            <a:ext cx="1034477" cy="99389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42" y="3213168"/>
            <a:ext cx="836269" cy="836269"/>
          </a:xfrm>
          <a:prstGeom prst="rect">
            <a:avLst/>
          </a:prstGeom>
        </p:spPr>
      </p:pic>
      <p:sp>
        <p:nvSpPr>
          <p:cNvPr id="44" name="Prostokąt 43"/>
          <p:cNvSpPr/>
          <p:nvPr/>
        </p:nvSpPr>
        <p:spPr>
          <a:xfrm>
            <a:off x="8072682" y="1695134"/>
            <a:ext cx="2239968" cy="120428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Prostokąt 49"/>
          <p:cNvSpPr/>
          <p:nvPr/>
        </p:nvSpPr>
        <p:spPr>
          <a:xfrm>
            <a:off x="8072682" y="5085196"/>
            <a:ext cx="2239968" cy="120428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0" name="Obraz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53" y="3213168"/>
            <a:ext cx="935025" cy="935025"/>
          </a:xfrm>
          <a:prstGeom prst="rect">
            <a:avLst/>
          </a:prstGeom>
        </p:spPr>
      </p:pic>
      <p:pic>
        <p:nvPicPr>
          <p:cNvPr id="91" name="Obraz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42" y="1516385"/>
            <a:ext cx="995516" cy="995516"/>
          </a:xfrm>
          <a:prstGeom prst="rect">
            <a:avLst/>
          </a:prstGeom>
        </p:spPr>
      </p:pic>
      <p:pic>
        <p:nvPicPr>
          <p:cNvPr id="93" name="Obraz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53" y="4770390"/>
            <a:ext cx="1077301" cy="1077301"/>
          </a:xfrm>
          <a:prstGeom prst="rect">
            <a:avLst/>
          </a:prstGeom>
        </p:spPr>
      </p:pic>
      <p:pic>
        <p:nvPicPr>
          <p:cNvPr id="100" name="Obraz 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62" y="4963181"/>
            <a:ext cx="995516" cy="99551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F450A0B-2A7D-4C21-8D91-1E029E179633}"/>
              </a:ext>
            </a:extLst>
          </p:cNvPr>
          <p:cNvSpPr/>
          <p:nvPr/>
        </p:nvSpPr>
        <p:spPr>
          <a:xfrm>
            <a:off x="2917752" y="1458806"/>
            <a:ext cx="2035248" cy="1095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>
                <a:solidFill>
                  <a:schemeClr val="bg1"/>
                </a:solidFill>
              </a:rPr>
              <a:t>Wzrost </a:t>
            </a:r>
            <a:r>
              <a:rPr lang="pl-PL" sz="1600" dirty="0">
                <a:solidFill>
                  <a:schemeClr val="bg1"/>
                </a:solidFill>
              </a:rPr>
              <a:t>potencjału i poziomu umiędzynarodowienia</a:t>
            </a:r>
            <a:endParaRPr lang="pl-PL" sz="1600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03C10386-8AFE-4B97-8C34-9863D6DEF67C}"/>
              </a:ext>
            </a:extLst>
          </p:cNvPr>
          <p:cNvSpPr/>
          <p:nvPr/>
        </p:nvSpPr>
        <p:spPr>
          <a:xfrm>
            <a:off x="2917750" y="3106914"/>
            <a:ext cx="2035248" cy="1095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>
              <a:solidFill>
                <a:schemeClr val="accent1"/>
              </a:solidFill>
            </a:endParaRPr>
          </a:p>
          <a:p>
            <a:pPr algn="ctr"/>
            <a:r>
              <a:rPr lang="pl-PL" sz="1600" dirty="0">
                <a:solidFill>
                  <a:schemeClr val="bg1"/>
                </a:solidFill>
              </a:rPr>
              <a:t>Dostęp do wykwalifikowanych ekspertów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w kraju i za granicą</a:t>
            </a:r>
          </a:p>
          <a:p>
            <a:pPr algn="ctr"/>
            <a:endParaRPr lang="pl-PL" sz="1600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C79EC618-27F8-4010-B184-214C5EE811FE}"/>
              </a:ext>
            </a:extLst>
          </p:cNvPr>
          <p:cNvSpPr/>
          <p:nvPr/>
        </p:nvSpPr>
        <p:spPr>
          <a:xfrm>
            <a:off x="2917749" y="4855122"/>
            <a:ext cx="2035248" cy="10953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>
              <a:solidFill>
                <a:schemeClr val="bg1"/>
              </a:solidFill>
            </a:endParaRPr>
          </a:p>
          <a:p>
            <a:pPr algn="ctr"/>
            <a:r>
              <a:rPr lang="pl-PL" sz="1600" dirty="0">
                <a:solidFill>
                  <a:schemeClr val="bg1"/>
                </a:solidFill>
              </a:rPr>
              <a:t>Plan ekspansji</a:t>
            </a:r>
            <a:endParaRPr lang="en-GB" sz="1600" dirty="0">
              <a:solidFill>
                <a:schemeClr val="bg1"/>
              </a:solidFill>
            </a:endParaRPr>
          </a:p>
          <a:p>
            <a:pPr algn="ctr"/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11C8C7AD-F94D-4516-80E3-08410B347923}"/>
              </a:ext>
            </a:extLst>
          </p:cNvPr>
          <p:cNvSpPr/>
          <p:nvPr/>
        </p:nvSpPr>
        <p:spPr>
          <a:xfrm>
            <a:off x="8123876" y="1458806"/>
            <a:ext cx="2035248" cy="11164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>
              <a:solidFill>
                <a:schemeClr val="bg1"/>
              </a:solidFill>
            </a:endParaRPr>
          </a:p>
          <a:p>
            <a:pPr algn="ctr"/>
            <a:r>
              <a:rPr kumimoji="1" lang="pl-PL" sz="1600" dirty="0">
                <a:solidFill>
                  <a:schemeClr val="bg1"/>
                </a:solidFill>
              </a:rPr>
              <a:t>Analizy rynkowe</a:t>
            </a:r>
            <a:endParaRPr kumimoji="1" lang="en-US" sz="1600" dirty="0">
              <a:solidFill>
                <a:schemeClr val="bg1"/>
              </a:solidFill>
            </a:endParaRPr>
          </a:p>
          <a:p>
            <a:pPr algn="ctr"/>
            <a:endParaRPr lang="pl-PL" sz="1600" dirty="0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2FAB2313-C1A2-45F1-A202-D0D39C2A8237}"/>
              </a:ext>
            </a:extLst>
          </p:cNvPr>
          <p:cNvSpPr/>
          <p:nvPr/>
        </p:nvSpPr>
        <p:spPr>
          <a:xfrm>
            <a:off x="8123876" y="3099382"/>
            <a:ext cx="2035248" cy="1095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bg1"/>
                </a:solidFill>
              </a:rPr>
              <a:t>Wsparcie operacyjne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i merytoryczne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65155238-77CB-4D13-8EF0-A7445F2AA30E}"/>
              </a:ext>
            </a:extLst>
          </p:cNvPr>
          <p:cNvSpPr/>
          <p:nvPr/>
        </p:nvSpPr>
        <p:spPr>
          <a:xfrm>
            <a:off x="8123876" y="4855123"/>
            <a:ext cx="2035247" cy="10953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>
              <a:solidFill>
                <a:schemeClr val="accent1"/>
              </a:solidFill>
            </a:endParaRPr>
          </a:p>
          <a:p>
            <a:pPr algn="ctr"/>
            <a:r>
              <a:rPr lang="pl-PL" sz="1600" dirty="0">
                <a:solidFill>
                  <a:schemeClr val="bg1"/>
                </a:solidFill>
              </a:rPr>
              <a:t>Sieć kontaktów biznesowych</a:t>
            </a:r>
          </a:p>
          <a:p>
            <a:pPr algn="ctr"/>
            <a:endParaRPr lang="pl-PL" sz="1600" dirty="0"/>
          </a:p>
        </p:txBody>
      </p:sp>
      <p:pic>
        <p:nvPicPr>
          <p:cNvPr id="18" name="Obraz 17" descr="C:\Users\cborowski\AppData\Local\Microsoft\Windows\INetCache\Content.Word\EFRR-PFR.JPG">
            <a:extLst>
              <a:ext uri="{FF2B5EF4-FFF2-40B4-BE49-F238E27FC236}">
                <a16:creationId xmlns:a16="http://schemas.microsoft.com/office/drawing/2014/main" id="{EE511E31-EEEB-448B-BE00-DF145ABA0774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67" y="220756"/>
            <a:ext cx="5401189" cy="563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az 26" descr="Obraz zawierający zewnętrzne, znak, niebo, budynek&#10;&#10;Opis wygenerowany automatycznie">
            <a:extLst>
              <a:ext uri="{FF2B5EF4-FFF2-40B4-BE49-F238E27FC236}">
                <a16:creationId xmlns:a16="http://schemas.microsoft.com/office/drawing/2014/main" id="{BC1EA909-2359-49C4-A2DA-4267ED5B9A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4" y="258134"/>
            <a:ext cx="2454903" cy="8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937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IH">
      <a:dk1>
        <a:srgbClr val="626769"/>
      </a:dk1>
      <a:lt1>
        <a:srgbClr val="FFFFFF"/>
      </a:lt1>
      <a:dk2>
        <a:srgbClr val="B61928"/>
      </a:dk2>
      <a:lt2>
        <a:srgbClr val="FFFFFF"/>
      </a:lt2>
      <a:accent1>
        <a:srgbClr val="B61928"/>
      </a:accent1>
      <a:accent2>
        <a:srgbClr val="D2796D"/>
      </a:accent2>
      <a:accent3>
        <a:srgbClr val="626769"/>
      </a:accent3>
      <a:accent4>
        <a:srgbClr val="A4A8AB"/>
      </a:accent4>
      <a:accent5>
        <a:srgbClr val="0C7492"/>
      </a:accent5>
      <a:accent6>
        <a:srgbClr val="F7A600"/>
      </a:accent6>
      <a:hlink>
        <a:srgbClr val="B61928"/>
      </a:hlink>
      <a:folHlink>
        <a:srgbClr val="7F7F7F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12862</TotalTime>
  <Words>748</Words>
  <Application>Microsoft Office PowerPoint</Application>
  <PresentationFormat>Panoramiczny</PresentationFormat>
  <Paragraphs>184</Paragraphs>
  <Slides>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j.grzybowska@poczta.fm</dc:creator>
  <cp:lastModifiedBy>Angelika Wojcik</cp:lastModifiedBy>
  <cp:revision>391</cp:revision>
  <cp:lastPrinted>2018-11-07T13:28:32Z</cp:lastPrinted>
  <dcterms:created xsi:type="dcterms:W3CDTF">2017-01-17T17:37:53Z</dcterms:created>
  <dcterms:modified xsi:type="dcterms:W3CDTF">2019-02-15T10:03:14Z</dcterms:modified>
</cp:coreProperties>
</file>