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9" r:id="rId2"/>
    <p:sldId id="258" r:id="rId3"/>
    <p:sldId id="290" r:id="rId4"/>
    <p:sldId id="291" r:id="rId5"/>
    <p:sldId id="292" r:id="rId6"/>
    <p:sldId id="293" r:id="rId7"/>
    <p:sldId id="294" r:id="rId8"/>
    <p:sldId id="295"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Montserrat" panose="00000500000000000000" pitchFamily="2" charset="0"/>
      <p:regular r:id="rId15"/>
      <p:bold r:id="rId16"/>
      <p:italic r:id="rId17"/>
      <p:boldItalic r:id="rId18"/>
    </p:embeddedFont>
    <p:embeddedFont>
      <p:font typeface="Montserrat Medium" panose="00000600000000000000" pitchFamily="2" charset="0"/>
      <p:regular r:id="rId19"/>
      <p: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87">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LdgXUPeze3uE+IDC/zhin/a4O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E51"/>
    <a:srgbClr val="BC955C"/>
    <a:srgbClr val="9E234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97" autoAdjust="0"/>
    <p:restoredTop sz="94762"/>
  </p:normalViewPr>
  <p:slideViewPr>
    <p:cSldViewPr snapToGrid="0">
      <p:cViewPr varScale="1">
        <p:scale>
          <a:sx n="90" d="100"/>
          <a:sy n="90" d="100"/>
        </p:scale>
        <p:origin x="1086" y="72"/>
      </p:cViewPr>
      <p:guideLst>
        <p:guide orient="horz" pos="1620"/>
        <p:guide pos="2880"/>
        <p:guide orient="horz" pos="2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00" b="1" i="0" dirty="0">
                <a:solidFill>
                  <a:srgbClr val="265E51"/>
                </a:solidFill>
                <a:latin typeface="Montserrat" pitchFamily="2" charset="77"/>
              </a:rPr>
              <a:t>FDI received</a:t>
            </a:r>
            <a:r>
              <a:rPr lang="en-US" sz="1000" b="1" i="0" baseline="0" dirty="0">
                <a:solidFill>
                  <a:srgbClr val="265E51"/>
                </a:solidFill>
                <a:latin typeface="Montserrat" pitchFamily="2" charset="77"/>
              </a:rPr>
              <a:t> i</a:t>
            </a:r>
            <a:r>
              <a:rPr lang="en-US" sz="1000" b="1" i="0" dirty="0">
                <a:solidFill>
                  <a:srgbClr val="265E51"/>
                </a:solidFill>
                <a:latin typeface="Montserrat" pitchFamily="2" charset="77"/>
              </a:rPr>
              <a:t>n the aerospace sector, by</a:t>
            </a:r>
            <a:r>
              <a:rPr lang="en-US" sz="1000" b="1" i="0" baseline="0" dirty="0">
                <a:solidFill>
                  <a:srgbClr val="265E51"/>
                </a:solidFill>
                <a:latin typeface="Montserrat" pitchFamily="2" charset="77"/>
              </a:rPr>
              <a:t> </a:t>
            </a:r>
            <a:r>
              <a:rPr lang="en-US" sz="1000" b="1" i="0" dirty="0">
                <a:solidFill>
                  <a:srgbClr val="265E51"/>
                </a:solidFill>
                <a:latin typeface="Montserrat" pitchFamily="2" charset="77"/>
              </a:rPr>
              <a:t>state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doughnutChart>
        <c:varyColors val="1"/>
        <c:ser>
          <c:idx val="0"/>
          <c:order val="0"/>
          <c:tx>
            <c:strRef>
              <c:f>Hoja1!$B$1</c:f>
              <c:strCache>
                <c:ptCount val="1"/>
                <c:pt idx="0">
                  <c:v>IED recibida en el sector aeroespacial, por estado (%)</c:v>
                </c:pt>
              </c:strCache>
            </c:strRef>
          </c:tx>
          <c:dPt>
            <c:idx val="0"/>
            <c:bubble3D val="0"/>
            <c:spPr>
              <a:solidFill>
                <a:srgbClr val="9E2349"/>
              </a:solidFill>
              <a:ln w="19050">
                <a:solidFill>
                  <a:schemeClr val="lt1"/>
                </a:solidFill>
              </a:ln>
              <a:effectLst/>
            </c:spPr>
            <c:extLst>
              <c:ext xmlns:c16="http://schemas.microsoft.com/office/drawing/2014/chart" uri="{C3380CC4-5D6E-409C-BE32-E72D297353CC}">
                <c16:uniqueId val="{00000002-AC39-AF44-B37B-7F3CA0F3A384}"/>
              </c:ext>
            </c:extLst>
          </c:dPt>
          <c:dPt>
            <c:idx val="1"/>
            <c:bubble3D val="0"/>
            <c:spPr>
              <a:solidFill>
                <a:srgbClr val="265E51"/>
              </a:solidFill>
              <a:ln w="19050">
                <a:solidFill>
                  <a:schemeClr val="lt1"/>
                </a:solidFill>
              </a:ln>
              <a:effectLst/>
            </c:spPr>
            <c:extLst>
              <c:ext xmlns:c16="http://schemas.microsoft.com/office/drawing/2014/chart" uri="{C3380CC4-5D6E-409C-BE32-E72D297353CC}">
                <c16:uniqueId val="{00000003-AC39-AF44-B37B-7F3CA0F3A384}"/>
              </c:ext>
            </c:extLst>
          </c:dPt>
          <c:dPt>
            <c:idx val="2"/>
            <c:bubble3D val="0"/>
            <c:spPr>
              <a:solidFill>
                <a:srgbClr val="BC955C"/>
              </a:solidFill>
              <a:ln w="19050">
                <a:solidFill>
                  <a:schemeClr val="lt1"/>
                </a:solidFill>
              </a:ln>
              <a:effectLst/>
            </c:spPr>
            <c:extLst>
              <c:ext xmlns:c16="http://schemas.microsoft.com/office/drawing/2014/chart" uri="{C3380CC4-5D6E-409C-BE32-E72D297353CC}">
                <c16:uniqueId val="{00000004-AC39-AF44-B37B-7F3CA0F3A384}"/>
              </c:ext>
            </c:extLst>
          </c:dPt>
          <c:dPt>
            <c:idx val="3"/>
            <c:bubble3D val="0"/>
            <c:spPr>
              <a:solidFill>
                <a:srgbClr val="9E2349">
                  <a:alpha val="50196"/>
                </a:srgbClr>
              </a:solidFill>
              <a:ln w="19050">
                <a:solidFill>
                  <a:schemeClr val="lt1"/>
                </a:solidFill>
              </a:ln>
              <a:effectLst/>
            </c:spPr>
            <c:extLst>
              <c:ext xmlns:c16="http://schemas.microsoft.com/office/drawing/2014/chart" uri="{C3380CC4-5D6E-409C-BE32-E72D297353CC}">
                <c16:uniqueId val="{00000005-AC39-AF44-B37B-7F3CA0F3A384}"/>
              </c:ext>
            </c:extLst>
          </c:dPt>
          <c:dPt>
            <c:idx val="4"/>
            <c:bubble3D val="0"/>
            <c:spPr>
              <a:solidFill>
                <a:srgbClr val="265E51">
                  <a:alpha val="50196"/>
                </a:srgbClr>
              </a:solidFill>
              <a:ln w="19050">
                <a:solidFill>
                  <a:schemeClr val="lt1"/>
                </a:solidFill>
              </a:ln>
              <a:effectLst/>
            </c:spPr>
            <c:extLst>
              <c:ext xmlns:c16="http://schemas.microsoft.com/office/drawing/2014/chart" uri="{C3380CC4-5D6E-409C-BE32-E72D297353CC}">
                <c16:uniqueId val="{00000006-AC39-AF44-B37B-7F3CA0F3A384}"/>
              </c:ext>
            </c:extLst>
          </c:dPt>
          <c:dPt>
            <c:idx val="5"/>
            <c:bubble3D val="0"/>
            <c:spPr>
              <a:solidFill>
                <a:schemeClr val="accent3">
                  <a:tint val="50000"/>
                </a:schemeClr>
              </a:solidFill>
              <a:ln w="19050">
                <a:solidFill>
                  <a:schemeClr val="lt1"/>
                </a:solidFill>
              </a:ln>
              <a:effectLst/>
            </c:spPr>
            <c:extLst>
              <c:ext xmlns:c16="http://schemas.microsoft.com/office/drawing/2014/chart" uri="{C3380CC4-5D6E-409C-BE32-E72D297353CC}">
                <c16:uniqueId val="{0000000B-5E56-1342-924F-DC999CB5678B}"/>
              </c:ext>
            </c:extLst>
          </c:dPt>
          <c:cat>
            <c:strRef>
              <c:f>Hoja1!$A$2:$A$7</c:f>
              <c:strCache>
                <c:ptCount val="6"/>
                <c:pt idx="0">
                  <c:v>Querétaro</c:v>
                </c:pt>
                <c:pt idx="1">
                  <c:v>Baja California</c:v>
                </c:pt>
                <c:pt idx="2">
                  <c:v>Chihuahua</c:v>
                </c:pt>
                <c:pt idx="3">
                  <c:v>Nuevo León</c:v>
                </c:pt>
                <c:pt idx="4">
                  <c:v>Sonora</c:v>
                </c:pt>
                <c:pt idx="5">
                  <c:v>Others</c:v>
                </c:pt>
              </c:strCache>
            </c:strRef>
          </c:cat>
          <c:val>
            <c:numRef>
              <c:f>Hoja1!$B$2:$B$7</c:f>
              <c:numCache>
                <c:formatCode>General</c:formatCode>
                <c:ptCount val="6"/>
                <c:pt idx="0">
                  <c:v>28</c:v>
                </c:pt>
                <c:pt idx="1">
                  <c:v>21</c:v>
                </c:pt>
                <c:pt idx="2">
                  <c:v>20</c:v>
                </c:pt>
                <c:pt idx="3">
                  <c:v>11</c:v>
                </c:pt>
                <c:pt idx="4">
                  <c:v>7</c:v>
                </c:pt>
                <c:pt idx="5">
                  <c:v>13</c:v>
                </c:pt>
              </c:numCache>
            </c:numRef>
          </c:val>
          <c:extLst>
            <c:ext xmlns:c16="http://schemas.microsoft.com/office/drawing/2014/chart" uri="{C3380CC4-5D6E-409C-BE32-E72D297353CC}">
              <c16:uniqueId val="{00000000-AC39-AF44-B37B-7F3CA0F3A38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itchFamily="2" charset="77"/>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3849286417322832E-2"/>
          <c:y val="1.7121184970399547E-2"/>
          <c:w val="0.92115071358267719"/>
          <c:h val="0.80592810002902926"/>
        </c:manualLayout>
      </c:layout>
      <c:barChart>
        <c:barDir val="col"/>
        <c:grouping val="clustered"/>
        <c:varyColors val="0"/>
        <c:ser>
          <c:idx val="0"/>
          <c:order val="0"/>
          <c:tx>
            <c:strRef>
              <c:f>Hoja1!$B$1</c:f>
              <c:strCache>
                <c:ptCount val="1"/>
                <c:pt idx="0">
                  <c:v>IED en el sector aeroespacial, 2007-2020 (mdd)</c:v>
                </c:pt>
              </c:strCache>
            </c:strRef>
          </c:tx>
          <c:spPr>
            <a:gradFill flip="none" rotWithShape="1">
              <a:gsLst>
                <a:gs pos="0">
                  <a:srgbClr val="9E2349">
                    <a:shade val="30000"/>
                    <a:satMod val="115000"/>
                  </a:srgbClr>
                </a:gs>
                <a:gs pos="50000">
                  <a:srgbClr val="9E2349">
                    <a:shade val="67500"/>
                    <a:satMod val="115000"/>
                  </a:srgbClr>
                </a:gs>
                <a:gs pos="100000">
                  <a:srgbClr val="9E2349">
                    <a:shade val="100000"/>
                    <a:satMod val="115000"/>
                  </a:srgbClr>
                </a:gs>
              </a:gsLst>
              <a:lin ang="16200000" scaled="1"/>
              <a:tileRect/>
            </a:gradFill>
            <a:ln w="9525" cap="flat" cmpd="sng" algn="ctr">
              <a:noFill/>
              <a:round/>
            </a:ln>
            <a:effectLst/>
          </c:spPr>
          <c:invertIfNegative val="0"/>
          <c:dPt>
            <c:idx val="12"/>
            <c:invertIfNegative val="0"/>
            <c:bubble3D val="0"/>
            <c:spPr>
              <a:gradFill flip="none" rotWithShape="1">
                <a:gsLst>
                  <a:gs pos="0">
                    <a:srgbClr val="9E2349">
                      <a:shade val="30000"/>
                      <a:satMod val="115000"/>
                    </a:srgbClr>
                  </a:gs>
                  <a:gs pos="50000">
                    <a:srgbClr val="9E2349">
                      <a:shade val="67500"/>
                      <a:satMod val="115000"/>
                    </a:srgbClr>
                  </a:gs>
                  <a:gs pos="100000">
                    <a:srgbClr val="9E2349">
                      <a:shade val="100000"/>
                      <a:satMod val="115000"/>
                    </a:srgbClr>
                  </a:gs>
                </a:gsLst>
                <a:lin ang="5400000" scaled="1"/>
                <a:tileRect/>
              </a:gradFill>
              <a:ln w="9525" cap="flat" cmpd="sng" algn="ctr">
                <a:noFill/>
                <a:round/>
              </a:ln>
              <a:effectLst/>
            </c:spPr>
            <c:extLst>
              <c:ext xmlns:c16="http://schemas.microsoft.com/office/drawing/2014/chart" uri="{C3380CC4-5D6E-409C-BE32-E72D297353CC}">
                <c16:uniqueId val="{00000006-75DF-3B47-9E68-A595F01B2246}"/>
              </c:ext>
            </c:extLst>
          </c:dPt>
          <c:dLbls>
            <c:dLbl>
              <c:idx val="0"/>
              <c:layout>
                <c:manualLayout>
                  <c:x val="-1.0276919631023704E-17"/>
                  <c:y val="-1.51345892351386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DF-3B47-9E68-A595F01B2246}"/>
                </c:ext>
              </c:extLst>
            </c:dLbl>
            <c:dLbl>
              <c:idx val="1"/>
              <c:layout>
                <c:manualLayout>
                  <c:x val="-2.0553839262047409E-17"/>
                  <c:y val="-1.51345892351386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DF-3B47-9E68-A595F01B2246}"/>
                </c:ext>
              </c:extLst>
            </c:dLbl>
            <c:dLbl>
              <c:idx val="2"/>
              <c:layout>
                <c:manualLayout>
                  <c:x val="-4.1107678524094817E-17"/>
                  <c:y val="-1.01478394612110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DF-3B47-9E68-A595F01B2246}"/>
                </c:ext>
              </c:extLst>
            </c:dLbl>
            <c:dLbl>
              <c:idx val="3"/>
              <c:layout>
                <c:manualLayout>
                  <c:x val="-4.1107678524094817E-17"/>
                  <c:y val="-5.16108968728369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DF-3B47-9E68-A595F01B2246}"/>
                </c:ext>
              </c:extLst>
            </c:dLbl>
            <c:dLbl>
              <c:idx val="4"/>
              <c:layout>
                <c:manualLayout>
                  <c:x val="0"/>
                  <c:y val="-1.743399133562500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DF-3B47-9E68-A595F01B2246}"/>
                </c:ext>
              </c:extLst>
            </c:dLbl>
            <c:dLbl>
              <c:idx val="5"/>
              <c:layout>
                <c:manualLayout>
                  <c:x val="0"/>
                  <c:y val="-5.16108968728371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DF-3B47-9E68-A595F01B2246}"/>
                </c:ext>
              </c:extLst>
            </c:dLbl>
            <c:dLbl>
              <c:idx val="6"/>
              <c:layout>
                <c:manualLayout>
                  <c:x val="0"/>
                  <c:y val="-2.51080887829935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DF-3B47-9E68-A595F01B2246}"/>
                </c:ext>
              </c:extLst>
            </c:dLbl>
            <c:dLbl>
              <c:idx val="7"/>
              <c:layout>
                <c:manualLayout>
                  <c:x val="0"/>
                  <c:y val="-1.0147839461211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DF-3B47-9E68-A595F01B2246}"/>
                </c:ext>
              </c:extLst>
            </c:dLbl>
            <c:dLbl>
              <c:idx val="8"/>
              <c:layout>
                <c:manualLayout>
                  <c:x val="-8.2215357048189635E-17"/>
                  <c:y val="-1.51345892351386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DF-3B47-9E68-A595F01B2246}"/>
                </c:ext>
              </c:extLst>
            </c:dLbl>
            <c:dLbl>
              <c:idx val="9"/>
              <c:layout>
                <c:manualLayout>
                  <c:x val="0"/>
                  <c:y val="-1.51345892351386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5DF-3B47-9E68-A595F01B2246}"/>
                </c:ext>
              </c:extLst>
            </c:dLbl>
            <c:dLbl>
              <c:idx val="10"/>
              <c:layout>
                <c:manualLayout>
                  <c:x val="0"/>
                  <c:y val="-5.1610896872836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DF-3B47-9E68-A595F01B2246}"/>
                </c:ext>
              </c:extLst>
            </c:dLbl>
            <c:dLbl>
              <c:idx val="11"/>
              <c:layout>
                <c:manualLayout>
                  <c:x val="0"/>
                  <c:y val="-5.16108968728371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DF-3B47-9E68-A595F01B2246}"/>
                </c:ext>
              </c:extLst>
            </c:dLbl>
            <c:dLbl>
              <c:idx val="12"/>
              <c:layout>
                <c:manualLayout>
                  <c:x val="0"/>
                  <c:y val="-5.1610896872836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DF-3B47-9E68-A595F01B2246}"/>
                </c:ext>
              </c:extLst>
            </c:dLbl>
            <c:dLbl>
              <c:idx val="13"/>
              <c:layout>
                <c:manualLayout>
                  <c:x val="-1.6443071409637927E-16"/>
                  <c:y val="-2.5108088782993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DF-3B47-9E68-A595F01B224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ontserrat" pitchFamily="2" charset="77"/>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Hoja1!$A$2:$A$15</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Hoja1!$B$2:$B$15</c:f>
              <c:numCache>
                <c:formatCode>General</c:formatCode>
                <c:ptCount val="14"/>
                <c:pt idx="0">
                  <c:v>366.2</c:v>
                </c:pt>
                <c:pt idx="1">
                  <c:v>276</c:v>
                </c:pt>
                <c:pt idx="2">
                  <c:v>247.9</c:v>
                </c:pt>
                <c:pt idx="3">
                  <c:v>392.5</c:v>
                </c:pt>
                <c:pt idx="4">
                  <c:v>189.2</c:v>
                </c:pt>
                <c:pt idx="5">
                  <c:v>123.1</c:v>
                </c:pt>
                <c:pt idx="6">
                  <c:v>168.3</c:v>
                </c:pt>
                <c:pt idx="7">
                  <c:v>385.6</c:v>
                </c:pt>
                <c:pt idx="8">
                  <c:v>180.3</c:v>
                </c:pt>
                <c:pt idx="9">
                  <c:v>179.1</c:v>
                </c:pt>
                <c:pt idx="10">
                  <c:v>216.7</c:v>
                </c:pt>
                <c:pt idx="11">
                  <c:v>116.8</c:v>
                </c:pt>
                <c:pt idx="12">
                  <c:v>-132.69999999999999</c:v>
                </c:pt>
                <c:pt idx="13">
                  <c:v>249.7</c:v>
                </c:pt>
              </c:numCache>
            </c:numRef>
          </c:val>
          <c:extLst>
            <c:ext xmlns:c16="http://schemas.microsoft.com/office/drawing/2014/chart" uri="{C3380CC4-5D6E-409C-BE32-E72D297353CC}">
              <c16:uniqueId val="{00000000-75DF-3B47-9E68-A595F01B2246}"/>
            </c:ext>
          </c:extLst>
        </c:ser>
        <c:dLbls>
          <c:dLblPos val="inEnd"/>
          <c:showLegendKey val="0"/>
          <c:showVal val="1"/>
          <c:showCatName val="0"/>
          <c:showSerName val="0"/>
          <c:showPercent val="0"/>
          <c:showBubbleSize val="0"/>
        </c:dLbls>
        <c:gapWidth val="100"/>
        <c:overlap val="-24"/>
        <c:axId val="452499440"/>
        <c:axId val="452501040"/>
      </c:barChart>
      <c:catAx>
        <c:axId val="45249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50000"/>
                    <a:lumOff val="50000"/>
                  </a:schemeClr>
                </a:solidFill>
                <a:latin typeface="Montserrat" pitchFamily="2" charset="77"/>
                <a:ea typeface="+mn-ea"/>
                <a:cs typeface="+mn-cs"/>
              </a:defRPr>
            </a:pPr>
            <a:endParaRPr lang="es-MX"/>
          </a:p>
        </c:txPr>
        <c:crossAx val="452501040"/>
        <c:crosses val="autoZero"/>
        <c:auto val="1"/>
        <c:lblAlgn val="ctr"/>
        <c:lblOffset val="100"/>
        <c:noMultiLvlLbl val="0"/>
      </c:catAx>
      <c:valAx>
        <c:axId val="452501040"/>
        <c:scaling>
          <c:orientation val="minMax"/>
        </c:scaling>
        <c:delete val="0"/>
        <c:axPos val="l"/>
        <c:majorGridlines>
          <c:spPr>
            <a:ln w="3175" cap="flat" cmpd="sng" algn="ctr">
              <a:solidFill>
                <a:srgbClr val="BC955C"/>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50000"/>
                    <a:lumOff val="50000"/>
                  </a:schemeClr>
                </a:solidFill>
                <a:latin typeface="Montserrat" pitchFamily="2" charset="77"/>
                <a:ea typeface="+mn-ea"/>
                <a:cs typeface="+mn-cs"/>
              </a:defRPr>
            </a:pPr>
            <a:endParaRPr lang="es-MX"/>
          </a:p>
        </c:txPr>
        <c:crossAx val="452499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ontserrat" pitchFamily="2" charset="77"/>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49704724409443E-2"/>
          <c:y val="2.2244840951569145E-2"/>
          <c:w val="0.92115071358267719"/>
          <c:h val="0.80592810002902926"/>
        </c:manualLayout>
      </c:layout>
      <c:barChart>
        <c:barDir val="col"/>
        <c:grouping val="clustered"/>
        <c:varyColors val="0"/>
        <c:ser>
          <c:idx val="0"/>
          <c:order val="0"/>
          <c:tx>
            <c:strRef>
              <c:f>Hoja1!$B$1</c:f>
              <c:strCache>
                <c:ptCount val="1"/>
                <c:pt idx="0">
                  <c:v>Pronóstico y Exportaciones mexicanas de la industria aeroespacial, 2004-2020</c:v>
                </c:pt>
              </c:strCache>
            </c:strRef>
          </c:tx>
          <c:spPr>
            <a:gradFill flip="none" rotWithShape="1">
              <a:gsLst>
                <a:gs pos="0">
                  <a:srgbClr val="9E2349">
                    <a:shade val="30000"/>
                    <a:satMod val="115000"/>
                  </a:srgbClr>
                </a:gs>
                <a:gs pos="50000">
                  <a:srgbClr val="9E2349">
                    <a:shade val="67500"/>
                    <a:satMod val="115000"/>
                  </a:srgbClr>
                </a:gs>
                <a:gs pos="100000">
                  <a:srgbClr val="9E2349">
                    <a:shade val="100000"/>
                    <a:satMod val="115000"/>
                  </a:srgbClr>
                </a:gs>
              </a:gsLst>
              <a:lin ang="16200000" scaled="1"/>
              <a:tileRect/>
            </a:gradFill>
            <a:ln w="9525" cap="flat" cmpd="sng" algn="ctr">
              <a:noFill/>
              <a:round/>
            </a:ln>
            <a:effectLst/>
          </c:spPr>
          <c:invertIfNegative val="0"/>
          <c:dPt>
            <c:idx val="16"/>
            <c:invertIfNegative val="0"/>
            <c:bubble3D val="0"/>
            <c:spPr>
              <a:gradFill flip="none" rotWithShape="1">
                <a:gsLst>
                  <a:gs pos="0">
                    <a:srgbClr val="265E51">
                      <a:shade val="30000"/>
                      <a:satMod val="115000"/>
                    </a:srgbClr>
                  </a:gs>
                  <a:gs pos="50000">
                    <a:srgbClr val="265E51">
                      <a:shade val="67500"/>
                      <a:satMod val="115000"/>
                    </a:srgbClr>
                  </a:gs>
                  <a:gs pos="100000">
                    <a:srgbClr val="265E51">
                      <a:shade val="100000"/>
                      <a:satMod val="115000"/>
                    </a:srgbClr>
                  </a:gs>
                </a:gsLst>
                <a:lin ang="16200000" scaled="1"/>
                <a:tileRect/>
              </a:gradFill>
              <a:ln w="9525" cap="flat" cmpd="sng" algn="ctr">
                <a:noFill/>
                <a:round/>
              </a:ln>
              <a:effectLst/>
            </c:spPr>
            <c:extLst>
              <c:ext xmlns:c16="http://schemas.microsoft.com/office/drawing/2014/chart" uri="{C3380CC4-5D6E-409C-BE32-E72D297353CC}">
                <c16:uniqueId val="{00000001-9487-254C-96DA-6D83ED192C15}"/>
              </c:ext>
            </c:extLst>
          </c:dPt>
          <c:dPt>
            <c:idx val="17"/>
            <c:invertIfNegative val="0"/>
            <c:bubble3D val="0"/>
            <c:spPr>
              <a:gradFill flip="none" rotWithShape="1">
                <a:gsLst>
                  <a:gs pos="0">
                    <a:srgbClr val="265E51">
                      <a:shade val="30000"/>
                      <a:satMod val="115000"/>
                    </a:srgbClr>
                  </a:gs>
                  <a:gs pos="50000">
                    <a:srgbClr val="265E51">
                      <a:shade val="67500"/>
                      <a:satMod val="115000"/>
                    </a:srgbClr>
                  </a:gs>
                  <a:gs pos="100000">
                    <a:srgbClr val="265E51">
                      <a:shade val="100000"/>
                      <a:satMod val="115000"/>
                    </a:srgbClr>
                  </a:gs>
                </a:gsLst>
                <a:lin ang="16200000" scaled="1"/>
                <a:tileRect/>
              </a:gradFill>
              <a:ln w="9525" cap="flat" cmpd="sng" algn="ctr">
                <a:noFill/>
                <a:round/>
              </a:ln>
              <a:effectLst/>
            </c:spPr>
            <c:extLst>
              <c:ext xmlns:c16="http://schemas.microsoft.com/office/drawing/2014/chart" uri="{C3380CC4-5D6E-409C-BE32-E72D297353CC}">
                <c16:uniqueId val="{00000003-9487-254C-96DA-6D83ED192C15}"/>
              </c:ext>
            </c:extLst>
          </c:dPt>
          <c:dPt>
            <c:idx val="18"/>
            <c:invertIfNegative val="0"/>
            <c:bubble3D val="0"/>
            <c:spPr>
              <a:gradFill flip="none" rotWithShape="1">
                <a:gsLst>
                  <a:gs pos="0">
                    <a:srgbClr val="265E51">
                      <a:shade val="30000"/>
                      <a:satMod val="115000"/>
                    </a:srgbClr>
                  </a:gs>
                  <a:gs pos="50000">
                    <a:srgbClr val="265E51">
                      <a:shade val="67500"/>
                      <a:satMod val="115000"/>
                    </a:srgbClr>
                  </a:gs>
                  <a:gs pos="100000">
                    <a:srgbClr val="265E51">
                      <a:shade val="100000"/>
                      <a:satMod val="115000"/>
                    </a:srgbClr>
                  </a:gs>
                </a:gsLst>
                <a:lin ang="16200000" scaled="1"/>
                <a:tileRect/>
              </a:gradFill>
              <a:ln w="9525" cap="flat" cmpd="sng" algn="ctr">
                <a:noFill/>
                <a:round/>
              </a:ln>
              <a:effectLst/>
            </c:spPr>
            <c:extLst>
              <c:ext xmlns:c16="http://schemas.microsoft.com/office/drawing/2014/chart" uri="{C3380CC4-5D6E-409C-BE32-E72D297353CC}">
                <c16:uniqueId val="{00000005-9487-254C-96DA-6D83ED192C15}"/>
              </c:ext>
            </c:extLst>
          </c:dPt>
          <c:dPt>
            <c:idx val="19"/>
            <c:invertIfNegative val="0"/>
            <c:bubble3D val="0"/>
            <c:spPr>
              <a:gradFill flip="none" rotWithShape="1">
                <a:gsLst>
                  <a:gs pos="0">
                    <a:srgbClr val="265E51">
                      <a:shade val="30000"/>
                      <a:satMod val="115000"/>
                    </a:srgbClr>
                  </a:gs>
                  <a:gs pos="50000">
                    <a:srgbClr val="265E51">
                      <a:shade val="67500"/>
                      <a:satMod val="115000"/>
                    </a:srgbClr>
                  </a:gs>
                  <a:gs pos="100000">
                    <a:srgbClr val="265E51">
                      <a:shade val="100000"/>
                      <a:satMod val="115000"/>
                    </a:srgbClr>
                  </a:gs>
                </a:gsLst>
                <a:lin ang="16200000" scaled="1"/>
                <a:tileRect/>
              </a:gradFill>
              <a:ln w="9525" cap="flat" cmpd="sng" algn="ctr">
                <a:noFill/>
                <a:round/>
              </a:ln>
              <a:effectLst/>
            </c:spPr>
            <c:extLst>
              <c:ext xmlns:c16="http://schemas.microsoft.com/office/drawing/2014/chart" uri="{C3380CC4-5D6E-409C-BE32-E72D297353CC}">
                <c16:uniqueId val="{00000007-9487-254C-96DA-6D83ED192C15}"/>
              </c:ext>
            </c:extLst>
          </c:dPt>
          <c:dPt>
            <c:idx val="20"/>
            <c:invertIfNegative val="0"/>
            <c:bubble3D val="0"/>
            <c:spPr>
              <a:solidFill>
                <a:srgbClr val="265E51"/>
              </a:solidFill>
              <a:ln w="9525" cap="flat" cmpd="sng" algn="ctr">
                <a:noFill/>
                <a:round/>
              </a:ln>
              <a:effectLst/>
            </c:spPr>
            <c:extLst>
              <c:ext xmlns:c16="http://schemas.microsoft.com/office/drawing/2014/chart" uri="{C3380CC4-5D6E-409C-BE32-E72D297353CC}">
                <c16:uniqueId val="{00000009-8827-44BB-8969-D4FF5D86E914}"/>
              </c:ext>
            </c:extLst>
          </c:dPt>
          <c:dLbls>
            <c:dLbl>
              <c:idx val="0"/>
              <c:layout>
                <c:manualLayout>
                  <c:x val="-1.6068653510453783E-17"/>
                  <c:y val="-1.15442070398984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87-254C-96DA-6D83ED192C15}"/>
                </c:ext>
              </c:extLst>
            </c:dLbl>
            <c:dLbl>
              <c:idx val="1"/>
              <c:layout>
                <c:manualLayout>
                  <c:x val="1.6068653510453783E-17"/>
                  <c:y val="-1.15442070398992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87-254C-96DA-6D83ED192C15}"/>
                </c:ext>
              </c:extLst>
            </c:dLbl>
            <c:dLbl>
              <c:idx val="2"/>
              <c:layout>
                <c:manualLayout>
                  <c:x val="-3.2137307020907566E-17"/>
                  <c:y val="-5.6822597838759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87-254C-96DA-6D83ED192C15}"/>
                </c:ext>
              </c:extLst>
            </c:dLbl>
            <c:dLbl>
              <c:idx val="3"/>
              <c:layout>
                <c:manualLayout>
                  <c:x val="-3.2137307020907566E-17"/>
                  <c:y val="-5.6822597838759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87-254C-96DA-6D83ED192C15}"/>
                </c:ext>
              </c:extLst>
            </c:dLbl>
            <c:dLbl>
              <c:idx val="4"/>
              <c:layout>
                <c:manualLayout>
                  <c:x val="0"/>
                  <c:y val="-1.0210098863762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87-254C-96DA-6D83ED192C15}"/>
                </c:ext>
              </c:extLst>
            </c:dLbl>
            <c:dLbl>
              <c:idx val="5"/>
              <c:layout>
                <c:manualLayout>
                  <c:x val="0"/>
                  <c:y val="-5.6822597838759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487-254C-96DA-6D83ED192C15}"/>
                </c:ext>
              </c:extLst>
            </c:dLbl>
            <c:dLbl>
              <c:idx val="6"/>
              <c:layout>
                <c:manualLayout>
                  <c:x val="0"/>
                  <c:y val="-1.02100988637619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487-254C-96DA-6D83ED192C15}"/>
                </c:ext>
              </c:extLst>
            </c:dLbl>
            <c:dLbl>
              <c:idx val="7"/>
              <c:layout>
                <c:manualLayout>
                  <c:x val="-6.4274614041815132E-17"/>
                  <c:y val="-1.92657770235341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487-254C-96DA-6D83ED192C15}"/>
                </c:ext>
              </c:extLst>
            </c:dLbl>
            <c:dLbl>
              <c:idx val="8"/>
              <c:layout>
                <c:manualLayout>
                  <c:x val="0"/>
                  <c:y val="-2.83214551833061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487-254C-96DA-6D83ED192C15}"/>
                </c:ext>
              </c:extLst>
            </c:dLbl>
            <c:dLbl>
              <c:idx val="9"/>
              <c:layout>
                <c:manualLayout>
                  <c:x val="-6.4274614041815132E-17"/>
                  <c:y val="-1.9265777023534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487-254C-96DA-6D83ED192C15}"/>
                </c:ext>
              </c:extLst>
            </c:dLbl>
            <c:dLbl>
              <c:idx val="10"/>
              <c:layout>
                <c:manualLayout>
                  <c:x val="-6.4274614041815132E-17"/>
                  <c:y val="-1.02100988637619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487-254C-96DA-6D83ED192C15}"/>
                </c:ext>
              </c:extLst>
            </c:dLbl>
            <c:dLbl>
              <c:idx val="11"/>
              <c:layout>
                <c:manualLayout>
                  <c:x val="0"/>
                  <c:y val="-1.47379379436480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487-254C-96DA-6D83ED192C15}"/>
                </c:ext>
              </c:extLst>
            </c:dLbl>
            <c:dLbl>
              <c:idx val="12"/>
              <c:layout>
                <c:manualLayout>
                  <c:x val="0"/>
                  <c:y val="-2.37936161034201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487-254C-96DA-6D83ED192C15}"/>
                </c:ext>
              </c:extLst>
            </c:dLbl>
            <c:dLbl>
              <c:idx val="13"/>
              <c:layout>
                <c:manualLayout>
                  <c:x val="0"/>
                  <c:y val="-1.9265777023534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487-254C-96DA-6D83ED192C15}"/>
                </c:ext>
              </c:extLst>
            </c:dLbl>
            <c:dLbl>
              <c:idx val="14"/>
              <c:layout>
                <c:manualLayout>
                  <c:x val="-1.2854922808363026E-16"/>
                  <c:y val="-1.15442070398988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487-254C-96DA-6D83ED192C15}"/>
                </c:ext>
              </c:extLst>
            </c:dLbl>
            <c:dLbl>
              <c:idx val="15"/>
              <c:layout>
                <c:manualLayout>
                  <c:x val="0"/>
                  <c:y val="-1.02100988637619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487-254C-96DA-6D83ED192C15}"/>
                </c:ext>
              </c:extLst>
            </c:dLbl>
            <c:dLbl>
              <c:idx val="16"/>
              <c:layout>
                <c:manualLayout>
                  <c:x val="0"/>
                  <c:y val="-1.47379379436480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87-254C-96DA-6D83ED192C15}"/>
                </c:ext>
              </c:extLst>
            </c:dLbl>
            <c:dLbl>
              <c:idx val="17"/>
              <c:layout>
                <c:manualLayout>
                  <c:x val="-1.2854922808363026E-16"/>
                  <c:y val="-5.68225978387594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87-254C-96DA-6D83ED192C15}"/>
                </c:ext>
              </c:extLst>
            </c:dLbl>
            <c:dLbl>
              <c:idx val="18"/>
              <c:layout>
                <c:manualLayout>
                  <c:x val="0"/>
                  <c:y val="-1.47379379436480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87-254C-96DA-6D83ED192C15}"/>
                </c:ext>
              </c:extLst>
            </c:dLbl>
            <c:dLbl>
              <c:idx val="19"/>
              <c:layout>
                <c:manualLayout>
                  <c:x val="-1.2854922808363026E-16"/>
                  <c:y val="-1.02100988637619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87-254C-96DA-6D83ED192C15}"/>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Montserrat" pitchFamily="2" charset="77"/>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Hoja1!$A$2:$A$22</c:f>
              <c:strCach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 EST</c:v>
                </c:pt>
                <c:pt idx="18">
                  <c:v>2022 EST</c:v>
                </c:pt>
                <c:pt idx="19">
                  <c:v>2023 EST</c:v>
                </c:pt>
                <c:pt idx="20">
                  <c:v>2024 EST</c:v>
                </c:pt>
              </c:strCache>
            </c:strRef>
          </c:cat>
          <c:val>
            <c:numRef>
              <c:f>Hoja1!$B$2:$B$22</c:f>
              <c:numCache>
                <c:formatCode>#,##0</c:formatCode>
                <c:ptCount val="21"/>
                <c:pt idx="0">
                  <c:v>1306</c:v>
                </c:pt>
                <c:pt idx="1">
                  <c:v>1684</c:v>
                </c:pt>
                <c:pt idx="2">
                  <c:v>2042</c:v>
                </c:pt>
                <c:pt idx="3">
                  <c:v>2056</c:v>
                </c:pt>
                <c:pt idx="4">
                  <c:v>3083</c:v>
                </c:pt>
                <c:pt idx="5">
                  <c:v>2552</c:v>
                </c:pt>
                <c:pt idx="6">
                  <c:v>3266</c:v>
                </c:pt>
                <c:pt idx="7">
                  <c:v>4337</c:v>
                </c:pt>
                <c:pt idx="8">
                  <c:v>5040</c:v>
                </c:pt>
                <c:pt idx="9">
                  <c:v>5463</c:v>
                </c:pt>
                <c:pt idx="10">
                  <c:v>6366</c:v>
                </c:pt>
                <c:pt idx="11">
                  <c:v>6686</c:v>
                </c:pt>
                <c:pt idx="12">
                  <c:v>7164</c:v>
                </c:pt>
                <c:pt idx="13">
                  <c:v>7649</c:v>
                </c:pt>
                <c:pt idx="14">
                  <c:v>8613</c:v>
                </c:pt>
                <c:pt idx="15">
                  <c:v>9682</c:v>
                </c:pt>
                <c:pt idx="16">
                  <c:v>6604</c:v>
                </c:pt>
                <c:pt idx="17">
                  <c:v>7132</c:v>
                </c:pt>
                <c:pt idx="18">
                  <c:v>8273</c:v>
                </c:pt>
                <c:pt idx="19">
                  <c:v>9349</c:v>
                </c:pt>
                <c:pt idx="20" formatCode="General">
                  <c:v>10471</c:v>
                </c:pt>
              </c:numCache>
            </c:numRef>
          </c:val>
          <c:extLst>
            <c:ext xmlns:c16="http://schemas.microsoft.com/office/drawing/2014/chart" uri="{C3380CC4-5D6E-409C-BE32-E72D297353CC}">
              <c16:uniqueId val="{00000008-9487-254C-96DA-6D83ED192C15}"/>
            </c:ext>
          </c:extLst>
        </c:ser>
        <c:dLbls>
          <c:dLblPos val="inEnd"/>
          <c:showLegendKey val="0"/>
          <c:showVal val="1"/>
          <c:showCatName val="0"/>
          <c:showSerName val="0"/>
          <c:showPercent val="0"/>
          <c:showBubbleSize val="0"/>
        </c:dLbls>
        <c:gapWidth val="100"/>
        <c:overlap val="-24"/>
        <c:axId val="452499440"/>
        <c:axId val="452501040"/>
      </c:barChart>
      <c:catAx>
        <c:axId val="45249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50000"/>
                    <a:lumOff val="50000"/>
                  </a:schemeClr>
                </a:solidFill>
                <a:latin typeface="Montserrat" pitchFamily="2" charset="77"/>
                <a:ea typeface="+mn-ea"/>
                <a:cs typeface="+mn-cs"/>
              </a:defRPr>
            </a:pPr>
            <a:endParaRPr lang="es-MX"/>
          </a:p>
        </c:txPr>
        <c:crossAx val="452501040"/>
        <c:crosses val="autoZero"/>
        <c:auto val="1"/>
        <c:lblAlgn val="ctr"/>
        <c:lblOffset val="100"/>
        <c:noMultiLvlLbl val="0"/>
      </c:catAx>
      <c:valAx>
        <c:axId val="452501040"/>
        <c:scaling>
          <c:orientation val="minMax"/>
        </c:scaling>
        <c:delete val="0"/>
        <c:axPos val="l"/>
        <c:majorGridlines>
          <c:spPr>
            <a:ln w="3175" cap="flat" cmpd="sng" algn="ctr">
              <a:solidFill>
                <a:srgbClr val="BC955C"/>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50000"/>
                    <a:lumOff val="50000"/>
                  </a:schemeClr>
                </a:solidFill>
                <a:latin typeface="Montserrat" pitchFamily="2" charset="77"/>
                <a:ea typeface="+mn-ea"/>
                <a:cs typeface="+mn-cs"/>
              </a:defRPr>
            </a:pPr>
            <a:endParaRPr lang="es-MX"/>
          </a:p>
        </c:txPr>
        <c:crossAx val="452499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Montserrat" pitchFamily="2" charset="77"/>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00" b="1" i="0" dirty="0">
                <a:solidFill>
                  <a:srgbClr val="265E51"/>
                </a:solidFill>
                <a:latin typeface="Montserrat" pitchFamily="2" charset="77"/>
              </a:rPr>
              <a:t>Destination of</a:t>
            </a:r>
            <a:r>
              <a:rPr lang="en-US" sz="1000" b="1" i="0" baseline="0" dirty="0">
                <a:solidFill>
                  <a:srgbClr val="265E51"/>
                </a:solidFill>
                <a:latin typeface="Montserrat" pitchFamily="2" charset="77"/>
              </a:rPr>
              <a:t> the</a:t>
            </a:r>
            <a:r>
              <a:rPr lang="en-US" sz="1000" b="1" i="0" dirty="0">
                <a:solidFill>
                  <a:srgbClr val="265E51"/>
                </a:solidFill>
                <a:latin typeface="Montserrat" pitchFamily="2" charset="77"/>
              </a:rPr>
              <a:t> Mexican</a:t>
            </a:r>
            <a:r>
              <a:rPr lang="en-US" sz="1000" b="1" i="0" baseline="0" dirty="0">
                <a:solidFill>
                  <a:srgbClr val="265E51"/>
                </a:solidFill>
                <a:latin typeface="Montserrat" pitchFamily="2" charset="77"/>
              </a:rPr>
              <a:t> exports </a:t>
            </a:r>
            <a:r>
              <a:rPr lang="en-US" sz="1000" b="1" i="0" dirty="0">
                <a:solidFill>
                  <a:srgbClr val="265E51"/>
                </a:solidFill>
                <a:latin typeface="Montserrat" pitchFamily="2" charset="77"/>
              </a:rPr>
              <a:t> </a:t>
            </a:r>
            <a:br>
              <a:rPr lang="en-US" sz="1000" b="1" i="0" dirty="0">
                <a:solidFill>
                  <a:srgbClr val="265E51"/>
                </a:solidFill>
                <a:latin typeface="Montserrat" pitchFamily="2" charset="77"/>
              </a:rPr>
            </a:br>
            <a:r>
              <a:rPr lang="en-US" sz="1000" b="1" i="0" dirty="0">
                <a:solidFill>
                  <a:srgbClr val="265E51"/>
                </a:solidFill>
                <a:latin typeface="Montserrat" pitchFamily="2" charset="77"/>
              </a:rPr>
              <a:t>of</a:t>
            </a:r>
            <a:r>
              <a:rPr lang="en-US" sz="1000" b="1" i="0" baseline="0" dirty="0">
                <a:solidFill>
                  <a:srgbClr val="265E51"/>
                </a:solidFill>
                <a:latin typeface="Montserrat" pitchFamily="2" charset="77"/>
              </a:rPr>
              <a:t> th</a:t>
            </a:r>
            <a:r>
              <a:rPr lang="en-US" sz="1000" b="1" i="0" dirty="0">
                <a:solidFill>
                  <a:srgbClr val="265E51"/>
                </a:solidFill>
                <a:latin typeface="Montserrat" pitchFamily="2" charset="77"/>
              </a:rPr>
              <a:t>e</a:t>
            </a:r>
            <a:r>
              <a:rPr lang="en-US" sz="1000" b="1" i="0" baseline="0" dirty="0">
                <a:solidFill>
                  <a:srgbClr val="265E51"/>
                </a:solidFill>
                <a:latin typeface="Montserrat" pitchFamily="2" charset="77"/>
              </a:rPr>
              <a:t> </a:t>
            </a:r>
            <a:r>
              <a:rPr lang="en-US" sz="1000" b="1" i="0" dirty="0">
                <a:solidFill>
                  <a:srgbClr val="265E51"/>
                </a:solidFill>
                <a:latin typeface="Montserrat" pitchFamily="2" charset="77"/>
              </a:rPr>
              <a:t>aerospace</a:t>
            </a:r>
            <a:r>
              <a:rPr lang="en-US" sz="1000" b="1" i="0" baseline="0" dirty="0">
                <a:solidFill>
                  <a:srgbClr val="265E51"/>
                </a:solidFill>
                <a:latin typeface="Montserrat" pitchFamily="2" charset="77"/>
              </a:rPr>
              <a:t> industry</a:t>
            </a:r>
            <a:endParaRPr lang="en-US" sz="1000" b="1" i="0" dirty="0">
              <a:solidFill>
                <a:srgbClr val="265E51"/>
              </a:solidFill>
              <a:latin typeface="Montserrat" pitchFamily="2" charset="77"/>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doughnutChart>
        <c:varyColors val="1"/>
        <c:ser>
          <c:idx val="0"/>
          <c:order val="0"/>
          <c:tx>
            <c:strRef>
              <c:f>Hoja1!$B$1</c:f>
              <c:strCache>
                <c:ptCount val="1"/>
                <c:pt idx="0">
                  <c:v>IED recibida en el sector aeroespacial, por estado (%)</c:v>
                </c:pt>
              </c:strCache>
            </c:strRef>
          </c:tx>
          <c:dPt>
            <c:idx val="0"/>
            <c:bubble3D val="0"/>
            <c:spPr>
              <a:solidFill>
                <a:srgbClr val="9E2349"/>
              </a:solidFill>
              <a:ln w="19050">
                <a:solidFill>
                  <a:schemeClr val="lt1"/>
                </a:solidFill>
              </a:ln>
              <a:effectLst/>
            </c:spPr>
            <c:extLst>
              <c:ext xmlns:c16="http://schemas.microsoft.com/office/drawing/2014/chart" uri="{C3380CC4-5D6E-409C-BE32-E72D297353CC}">
                <c16:uniqueId val="{00000001-0B83-1A42-A01E-2D2BBF123729}"/>
              </c:ext>
            </c:extLst>
          </c:dPt>
          <c:dPt>
            <c:idx val="1"/>
            <c:bubble3D val="0"/>
            <c:spPr>
              <a:solidFill>
                <a:srgbClr val="265E51"/>
              </a:solidFill>
              <a:ln w="19050">
                <a:solidFill>
                  <a:schemeClr val="lt1"/>
                </a:solidFill>
              </a:ln>
              <a:effectLst/>
            </c:spPr>
            <c:extLst>
              <c:ext xmlns:c16="http://schemas.microsoft.com/office/drawing/2014/chart" uri="{C3380CC4-5D6E-409C-BE32-E72D297353CC}">
                <c16:uniqueId val="{00000003-0B83-1A42-A01E-2D2BBF123729}"/>
              </c:ext>
            </c:extLst>
          </c:dPt>
          <c:dPt>
            <c:idx val="2"/>
            <c:bubble3D val="0"/>
            <c:spPr>
              <a:solidFill>
                <a:srgbClr val="BC955C"/>
              </a:solidFill>
              <a:ln w="19050">
                <a:solidFill>
                  <a:schemeClr val="lt1"/>
                </a:solidFill>
              </a:ln>
              <a:effectLst/>
            </c:spPr>
            <c:extLst>
              <c:ext xmlns:c16="http://schemas.microsoft.com/office/drawing/2014/chart" uri="{C3380CC4-5D6E-409C-BE32-E72D297353CC}">
                <c16:uniqueId val="{00000005-0B83-1A42-A01E-2D2BBF123729}"/>
              </c:ext>
            </c:extLst>
          </c:dPt>
          <c:dPt>
            <c:idx val="3"/>
            <c:bubble3D val="0"/>
            <c:spPr>
              <a:solidFill>
                <a:srgbClr val="9E2349">
                  <a:alpha val="50196"/>
                </a:srgbClr>
              </a:solidFill>
              <a:ln w="19050">
                <a:solidFill>
                  <a:schemeClr val="lt1"/>
                </a:solidFill>
              </a:ln>
              <a:effectLst/>
            </c:spPr>
            <c:extLst>
              <c:ext xmlns:c16="http://schemas.microsoft.com/office/drawing/2014/chart" uri="{C3380CC4-5D6E-409C-BE32-E72D297353CC}">
                <c16:uniqueId val="{00000007-0B83-1A42-A01E-2D2BBF123729}"/>
              </c:ext>
            </c:extLst>
          </c:dPt>
          <c:dPt>
            <c:idx val="4"/>
            <c:bubble3D val="0"/>
            <c:spPr>
              <a:solidFill>
                <a:srgbClr val="265E51">
                  <a:alpha val="50196"/>
                </a:srgbClr>
              </a:solidFill>
              <a:ln w="19050">
                <a:solidFill>
                  <a:schemeClr val="lt1"/>
                </a:solidFill>
              </a:ln>
              <a:effectLst/>
            </c:spPr>
            <c:extLst>
              <c:ext xmlns:c16="http://schemas.microsoft.com/office/drawing/2014/chart" uri="{C3380CC4-5D6E-409C-BE32-E72D297353CC}">
                <c16:uniqueId val="{00000009-0B83-1A42-A01E-2D2BBF123729}"/>
              </c:ext>
            </c:extLst>
          </c:dPt>
          <c:dPt>
            <c:idx val="5"/>
            <c:bubble3D val="0"/>
            <c:spPr>
              <a:solidFill>
                <a:schemeClr val="accent3">
                  <a:tint val="50000"/>
                </a:schemeClr>
              </a:solidFill>
              <a:ln w="19050">
                <a:solidFill>
                  <a:schemeClr val="lt1"/>
                </a:solidFill>
              </a:ln>
              <a:effectLst/>
            </c:spPr>
            <c:extLst>
              <c:ext xmlns:c16="http://schemas.microsoft.com/office/drawing/2014/chart" uri="{C3380CC4-5D6E-409C-BE32-E72D297353CC}">
                <c16:uniqueId val="{0000000B-0B83-1A42-A01E-2D2BBF123729}"/>
              </c:ext>
            </c:extLst>
          </c:dPt>
          <c:cat>
            <c:strRef>
              <c:f>Hoja1!$A$2:$A$7</c:f>
              <c:strCache>
                <c:ptCount val="5"/>
                <c:pt idx="0">
                  <c:v>USA</c:v>
                </c:pt>
                <c:pt idx="1">
                  <c:v>Canada</c:v>
                </c:pt>
                <c:pt idx="2">
                  <c:v>France</c:v>
                </c:pt>
                <c:pt idx="3">
                  <c:v>Germany</c:v>
                </c:pt>
                <c:pt idx="4">
                  <c:v>Others</c:v>
                </c:pt>
              </c:strCache>
            </c:strRef>
          </c:cat>
          <c:val>
            <c:numRef>
              <c:f>Hoja1!$B$2:$B$7</c:f>
              <c:numCache>
                <c:formatCode>General</c:formatCode>
                <c:ptCount val="6"/>
                <c:pt idx="0">
                  <c:v>81</c:v>
                </c:pt>
                <c:pt idx="1">
                  <c:v>5</c:v>
                </c:pt>
                <c:pt idx="2">
                  <c:v>4</c:v>
                </c:pt>
                <c:pt idx="3">
                  <c:v>3</c:v>
                </c:pt>
                <c:pt idx="4">
                  <c:v>8</c:v>
                </c:pt>
              </c:numCache>
            </c:numRef>
          </c:val>
          <c:extLst>
            <c:ext xmlns:c16="http://schemas.microsoft.com/office/drawing/2014/chart" uri="{C3380CC4-5D6E-409C-BE32-E72D297353CC}">
              <c16:uniqueId val="{0000000C-0B83-1A42-A01E-2D2BBF12372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5"/>
        <c:delete val="1"/>
      </c:legendEntry>
      <c:layout>
        <c:manualLayout>
          <c:xMode val="edge"/>
          <c:yMode val="edge"/>
          <c:x val="5.0000042760662583E-2"/>
          <c:y val="0.91066679297613629"/>
          <c:w val="0.89999991447867478"/>
          <c:h val="8.93332070238637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itchFamily="2" charset="77"/>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0.52237</cdr:x>
      <cdr:y>0.6288</cdr:y>
    </cdr:from>
    <cdr:to>
      <cdr:x>0.61977</cdr:x>
      <cdr:y>0.74424</cdr:y>
    </cdr:to>
    <cdr:sp macro="" textlink="">
      <cdr:nvSpPr>
        <cdr:cNvPr id="2" name="CuadroTexto 36">
          <a:extLst xmlns:a="http://schemas.openxmlformats.org/drawingml/2006/main">
            <a:ext uri="{FF2B5EF4-FFF2-40B4-BE49-F238E27FC236}">
              <a16:creationId xmlns:a16="http://schemas.microsoft.com/office/drawing/2014/main" id="{106AC332-6AB0-AB45-A1F4-6BE132768B92}"/>
            </a:ext>
          </a:extLst>
        </cdr:cNvPr>
        <cdr:cNvSpPr txBox="1"/>
      </cdr:nvSpPr>
      <cdr:spPr>
        <a:xfrm xmlns:a="http://schemas.openxmlformats.org/drawingml/2006/main">
          <a:off x="2443236" y="1506748"/>
          <a:ext cx="455545" cy="2766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nSpc>
              <a:spcPct val="150000"/>
            </a:lnSpc>
          </a:pPr>
          <a:r>
            <a:rPr lang="es-MX" sz="900" b="1" dirty="0">
              <a:solidFill>
                <a:schemeClr val="bg1"/>
              </a:solidFill>
              <a:latin typeface="Montserrat"/>
              <a:ea typeface="Montserrat"/>
              <a:cs typeface="Montserrat"/>
              <a:sym typeface="Montserrat"/>
            </a:rPr>
            <a:t>81%</a:t>
          </a:r>
        </a:p>
      </cdr:txBody>
    </cdr:sp>
  </cdr:relSizeAnchor>
  <cdr:relSizeAnchor xmlns:cdr="http://schemas.openxmlformats.org/drawingml/2006/chartDrawing">
    <cdr:from>
      <cdr:x>0.29381</cdr:x>
      <cdr:y>0.31875</cdr:y>
    </cdr:from>
    <cdr:to>
      <cdr:x>0.3912</cdr:x>
      <cdr:y>0.43419</cdr:y>
    </cdr:to>
    <cdr:sp macro="" textlink="">
      <cdr:nvSpPr>
        <cdr:cNvPr id="3" name="CuadroTexto 36">
          <a:extLst xmlns:a="http://schemas.openxmlformats.org/drawingml/2006/main">
            <a:ext uri="{FF2B5EF4-FFF2-40B4-BE49-F238E27FC236}">
              <a16:creationId xmlns:a16="http://schemas.microsoft.com/office/drawing/2014/main" id="{D82EC0A0-58D4-3D48-A4FE-3A08BB9E25F4}"/>
            </a:ext>
          </a:extLst>
        </cdr:cNvPr>
        <cdr:cNvSpPr txBox="1"/>
      </cdr:nvSpPr>
      <cdr:spPr>
        <a:xfrm xmlns:a="http://schemas.openxmlformats.org/drawingml/2006/main">
          <a:off x="1374195" y="763798"/>
          <a:ext cx="455545" cy="2766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nSpc>
              <a:spcPct val="150000"/>
            </a:lnSpc>
          </a:pPr>
          <a:r>
            <a:rPr lang="es-MX" sz="900" b="1" dirty="0">
              <a:solidFill>
                <a:schemeClr val="tx1"/>
              </a:solidFill>
              <a:latin typeface="Montserrat"/>
              <a:ea typeface="Montserrat"/>
              <a:cs typeface="Montserrat"/>
              <a:sym typeface="Montserrat"/>
            </a:rPr>
            <a:t>5%</a:t>
          </a:r>
        </a:p>
      </cdr:txBody>
    </cdr:sp>
  </cdr:relSizeAnchor>
  <cdr:relSizeAnchor xmlns:cdr="http://schemas.openxmlformats.org/drawingml/2006/chartDrawing">
    <cdr:from>
      <cdr:x>0.324</cdr:x>
      <cdr:y>0.23598</cdr:y>
    </cdr:from>
    <cdr:to>
      <cdr:x>0.42139</cdr:x>
      <cdr:y>0.35141</cdr:y>
    </cdr:to>
    <cdr:sp macro="" textlink="">
      <cdr:nvSpPr>
        <cdr:cNvPr id="4" name="CuadroTexto 36">
          <a:extLst xmlns:a="http://schemas.openxmlformats.org/drawingml/2006/main">
            <a:ext uri="{FF2B5EF4-FFF2-40B4-BE49-F238E27FC236}">
              <a16:creationId xmlns:a16="http://schemas.microsoft.com/office/drawing/2014/main" id="{CA36EA39-9FD8-F54D-97EB-10A61643EB9B}"/>
            </a:ext>
          </a:extLst>
        </cdr:cNvPr>
        <cdr:cNvSpPr txBox="1"/>
      </cdr:nvSpPr>
      <cdr:spPr>
        <a:xfrm xmlns:a="http://schemas.openxmlformats.org/drawingml/2006/main">
          <a:off x="1515389" y="565453"/>
          <a:ext cx="455545" cy="2766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nSpc>
              <a:spcPct val="150000"/>
            </a:lnSpc>
          </a:pPr>
          <a:r>
            <a:rPr lang="es-MX" sz="900" b="1" dirty="0">
              <a:solidFill>
                <a:schemeClr val="tx1"/>
              </a:solidFill>
              <a:latin typeface="Montserrat"/>
              <a:ea typeface="Montserrat"/>
              <a:cs typeface="Montserrat"/>
              <a:sym typeface="Montserrat"/>
            </a:rPr>
            <a:t>4%</a:t>
          </a:r>
        </a:p>
      </cdr:txBody>
    </cdr:sp>
  </cdr:relSizeAnchor>
  <cdr:relSizeAnchor xmlns:cdr="http://schemas.openxmlformats.org/drawingml/2006/chartDrawing">
    <cdr:from>
      <cdr:x>0.36712</cdr:x>
      <cdr:y>0.17705</cdr:y>
    </cdr:from>
    <cdr:to>
      <cdr:x>0.46452</cdr:x>
      <cdr:y>0.29249</cdr:y>
    </cdr:to>
    <cdr:sp macro="" textlink="">
      <cdr:nvSpPr>
        <cdr:cNvPr id="5" name="CuadroTexto 36">
          <a:extLst xmlns:a="http://schemas.openxmlformats.org/drawingml/2006/main">
            <a:ext uri="{FF2B5EF4-FFF2-40B4-BE49-F238E27FC236}">
              <a16:creationId xmlns:a16="http://schemas.microsoft.com/office/drawing/2014/main" id="{87046397-EEEF-A84B-A4AB-0BD65126E1F8}"/>
            </a:ext>
          </a:extLst>
        </cdr:cNvPr>
        <cdr:cNvSpPr txBox="1"/>
      </cdr:nvSpPr>
      <cdr:spPr>
        <a:xfrm xmlns:a="http://schemas.openxmlformats.org/drawingml/2006/main">
          <a:off x="1717094" y="424259"/>
          <a:ext cx="455545" cy="2766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nSpc>
              <a:spcPct val="150000"/>
            </a:lnSpc>
          </a:pPr>
          <a:r>
            <a:rPr lang="es-MX" sz="900" b="1" dirty="0">
              <a:solidFill>
                <a:schemeClr val="tx1"/>
              </a:solidFill>
              <a:latin typeface="Montserrat"/>
              <a:ea typeface="Montserrat"/>
              <a:cs typeface="Montserrat"/>
              <a:sym typeface="Montserrat"/>
            </a:rPr>
            <a:t>3%</a:t>
          </a:r>
        </a:p>
      </cdr:txBody>
    </cdr:sp>
  </cdr:relSizeAnchor>
  <cdr:relSizeAnchor xmlns:cdr="http://schemas.openxmlformats.org/drawingml/2006/chartDrawing">
    <cdr:from>
      <cdr:x>0.43287</cdr:x>
      <cdr:y>0.25001</cdr:y>
    </cdr:from>
    <cdr:to>
      <cdr:x>0.53027</cdr:x>
      <cdr:y>0.36544</cdr:y>
    </cdr:to>
    <cdr:sp macro="" textlink="">
      <cdr:nvSpPr>
        <cdr:cNvPr id="6" name="CuadroTexto 36">
          <a:extLst xmlns:a="http://schemas.openxmlformats.org/drawingml/2006/main">
            <a:ext uri="{FF2B5EF4-FFF2-40B4-BE49-F238E27FC236}">
              <a16:creationId xmlns:a16="http://schemas.microsoft.com/office/drawing/2014/main" id="{5039EEEF-2A35-DB49-A152-95BC8AE40CA1}"/>
            </a:ext>
          </a:extLst>
        </cdr:cNvPr>
        <cdr:cNvSpPr txBox="1"/>
      </cdr:nvSpPr>
      <cdr:spPr>
        <a:xfrm xmlns:a="http://schemas.openxmlformats.org/drawingml/2006/main">
          <a:off x="2024612" y="599070"/>
          <a:ext cx="455545" cy="2766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nSpc>
              <a:spcPct val="150000"/>
            </a:lnSpc>
          </a:pPr>
          <a:r>
            <a:rPr lang="es-MX" sz="900" b="1" dirty="0">
              <a:solidFill>
                <a:schemeClr val="bg1"/>
              </a:solidFill>
              <a:latin typeface="Montserrat"/>
              <a:ea typeface="Montserrat"/>
              <a:cs typeface="Montserrat"/>
              <a:sym typeface="Montserrat"/>
            </a:rPr>
            <a:t>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80344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8451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B3D577F-A4A6-48CE-ABEF-4D78A3E6B590}"/>
              </a:ext>
            </a:extLst>
          </p:cNvPr>
          <p:cNvSpPr>
            <a:spLocks noGrp="1"/>
          </p:cNvSpPr>
          <p:nvPr>
            <p:ph type="dt" sz="half" idx="10"/>
          </p:nvPr>
        </p:nvSpPr>
        <p:spPr/>
        <p:txBody>
          <a:bodyPr/>
          <a:lstStyle/>
          <a:p>
            <a:fld id="{4F4D49FC-524E-4F49-A75F-AF5A8AD541F1}" type="datetimeFigureOut">
              <a:rPr lang="es-MX" smtClean="0"/>
              <a:t>29/11/2021</a:t>
            </a:fld>
            <a:endParaRPr lang="es-MX"/>
          </a:p>
        </p:txBody>
      </p:sp>
      <p:sp>
        <p:nvSpPr>
          <p:cNvPr id="3" name="Marcador de pie de página 2">
            <a:extLst>
              <a:ext uri="{FF2B5EF4-FFF2-40B4-BE49-F238E27FC236}">
                <a16:creationId xmlns:a16="http://schemas.microsoft.com/office/drawing/2014/main" id="{8D227E2F-1167-42C7-B22D-F424DC6F96A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9DB72832-52D4-47CB-AF74-C3AD2BAC6DB2}"/>
              </a:ext>
            </a:extLst>
          </p:cNvPr>
          <p:cNvSpPr>
            <a:spLocks noGrp="1"/>
          </p:cNvSpPr>
          <p:nvPr>
            <p:ph type="sldNum" sz="quarter" idx="12"/>
          </p:nvPr>
        </p:nvSpPr>
        <p:spPr/>
        <p:txBody>
          <a:bodyPr/>
          <a:lstStyle/>
          <a:p>
            <a:fld id="{76F51B0C-F2F4-418C-BFE6-8F9682A1BD42}" type="slidenum">
              <a:rPr lang="es-MX" smtClean="0"/>
              <a:t>‹Nº›</a:t>
            </a:fld>
            <a:endParaRPr lang="es-MX"/>
          </a:p>
        </p:txBody>
      </p:sp>
      <p:sp>
        <p:nvSpPr>
          <p:cNvPr id="5" name="Google Shape;132;p12">
            <a:extLst>
              <a:ext uri="{FF2B5EF4-FFF2-40B4-BE49-F238E27FC236}">
                <a16:creationId xmlns:a16="http://schemas.microsoft.com/office/drawing/2014/main" id="{54054DD0-ED69-FB4F-8DEA-D1B7274E3F81}"/>
              </a:ext>
            </a:extLst>
          </p:cNvPr>
          <p:cNvSpPr/>
          <p:nvPr userDrawn="1"/>
        </p:nvSpPr>
        <p:spPr>
          <a:xfrm>
            <a:off x="0" y="4939200"/>
            <a:ext cx="9144000" cy="204300"/>
          </a:xfrm>
          <a:prstGeom prst="rect">
            <a:avLst/>
          </a:prstGeom>
          <a:solidFill>
            <a:srgbClr val="265E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69949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3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3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3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3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4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4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4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4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4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4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5" name="Google Shape;51;p13">
            <a:extLst>
              <a:ext uri="{FF2B5EF4-FFF2-40B4-BE49-F238E27FC236}">
                <a16:creationId xmlns:a16="http://schemas.microsoft.com/office/drawing/2014/main" id="{9745BF4D-EEDE-2941-AFF0-5172D4C05D7C}"/>
              </a:ext>
            </a:extLst>
          </p:cNvPr>
          <p:cNvPicPr preferRelativeResize="0"/>
          <p:nvPr userDrawn="1"/>
        </p:nvPicPr>
        <p:blipFill rotWithShape="1">
          <a:blip r:embed="rId12">
            <a:alphaModFix amt="15000"/>
          </a:blip>
          <a:srcRect/>
          <a:stretch/>
        </p:blipFill>
        <p:spPr>
          <a:xfrm>
            <a:off x="-1" y="0"/>
            <a:ext cx="9144001" cy="5143500"/>
          </a:xfrm>
          <a:prstGeom prst="rect">
            <a:avLst/>
          </a:prstGeom>
          <a:noFill/>
          <a:ln>
            <a:noFill/>
          </a:ln>
        </p:spPr>
      </p:pic>
      <p:sp>
        <p:nvSpPr>
          <p:cNvPr id="7" name="Google Shape;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pic>
        <p:nvPicPr>
          <p:cNvPr id="11" name="Picture 2" descr="Text&#10;&#10;Description automatically generated">
            <a:extLst>
              <a:ext uri="{FF2B5EF4-FFF2-40B4-BE49-F238E27FC236}">
                <a16:creationId xmlns:a16="http://schemas.microsoft.com/office/drawing/2014/main" id="{DD7506D4-5F54-834A-B802-82D678460651}"/>
              </a:ext>
            </a:extLst>
          </p:cNvPr>
          <p:cNvPicPr>
            <a:picLocks noChangeAspect="1"/>
          </p:cNvPicPr>
          <p:nvPr userDrawn="1"/>
        </p:nvPicPr>
        <p:blipFill rotWithShape="1">
          <a:blip r:embed="rId13"/>
          <a:srcRect l="14994" t="28439" r="14994" b="28439"/>
          <a:stretch/>
        </p:blipFill>
        <p:spPr>
          <a:xfrm>
            <a:off x="143542" y="147936"/>
            <a:ext cx="1024432" cy="630981"/>
          </a:xfrm>
          <a:prstGeom prst="rect">
            <a:avLst/>
          </a:prstGeom>
        </p:spPr>
      </p:pic>
      <p:sp>
        <p:nvSpPr>
          <p:cNvPr id="12" name="Google Shape;90;p13">
            <a:extLst>
              <a:ext uri="{FF2B5EF4-FFF2-40B4-BE49-F238E27FC236}">
                <a16:creationId xmlns:a16="http://schemas.microsoft.com/office/drawing/2014/main" id="{AB59225D-D9A4-F84E-A3F7-D130596ADC2F}"/>
              </a:ext>
            </a:extLst>
          </p:cNvPr>
          <p:cNvSpPr txBox="1"/>
          <p:nvPr userDrawn="1"/>
        </p:nvSpPr>
        <p:spPr>
          <a:xfrm>
            <a:off x="6385432" y="71467"/>
            <a:ext cx="2446868" cy="319110"/>
          </a:xfrm>
          <a:prstGeom prst="rect">
            <a:avLst/>
          </a:prstGeom>
          <a:noFill/>
          <a:ln>
            <a:noFill/>
          </a:ln>
        </p:spPr>
        <p:txBody>
          <a:bodyPr spcFirstLastPara="1" wrap="square" lIns="59201" tIns="59201" rIns="59201" bIns="59201" anchor="t" anchorCtr="0">
            <a:noAutofit/>
          </a:bodyPr>
          <a:lstStyle/>
          <a:p>
            <a:pPr defTabSz="342900">
              <a:buClr>
                <a:prstClr val="black"/>
              </a:buClr>
              <a:buSzPts val="1100"/>
            </a:pPr>
            <a:r>
              <a:rPr lang="es-MX" sz="550" b="1" kern="1200" dirty="0">
                <a:solidFill>
                  <a:schemeClr val="tx1">
                    <a:lumMod val="75000"/>
                    <a:lumOff val="25000"/>
                  </a:schemeClr>
                </a:solidFill>
                <a:latin typeface="Montserrat"/>
                <a:ea typeface="Montserrat"/>
                <a:cs typeface="Montserrat"/>
                <a:sym typeface="Montserrat"/>
              </a:rPr>
              <a:t>Subsecretaría para Asuntos Multilaterales y Derechos Humanos</a:t>
            </a:r>
            <a:endParaRPr sz="550" kern="1200" dirty="0">
              <a:solidFill>
                <a:schemeClr val="tx1">
                  <a:lumMod val="75000"/>
                  <a:lumOff val="25000"/>
                </a:schemeClr>
              </a:solidFill>
              <a:latin typeface="Calibri" panose="020F0502020204030204"/>
              <a:ea typeface="+mn-ea"/>
              <a:cs typeface="+mn-cs"/>
            </a:endParaRPr>
          </a:p>
          <a:p>
            <a:pPr defTabSz="342900">
              <a:buClr>
                <a:prstClr val="black"/>
              </a:buClr>
              <a:buSzPts val="1100"/>
            </a:pPr>
            <a:r>
              <a:rPr lang="es-MX" sz="550" b="1" i="1" kern="1200" dirty="0">
                <a:solidFill>
                  <a:schemeClr val="tx1">
                    <a:lumMod val="75000"/>
                    <a:lumOff val="25000"/>
                  </a:schemeClr>
                </a:solidFill>
                <a:latin typeface="Montserrat"/>
                <a:ea typeface="Montserrat"/>
                <a:cs typeface="Montserrat"/>
                <a:sym typeface="Montserrat"/>
              </a:rPr>
              <a:t>Impulso Económico Global</a:t>
            </a:r>
            <a:endParaRPr sz="550" i="1" kern="1200" dirty="0">
              <a:solidFill>
                <a:schemeClr val="tx1">
                  <a:lumMod val="75000"/>
                  <a:lumOff val="25000"/>
                </a:schemeClr>
              </a:solidFill>
              <a:latin typeface="Calibri" panose="020F0502020204030204"/>
              <a:ea typeface="+mn-ea"/>
              <a:cs typeface="+mn-cs"/>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052784F-A19C-434A-84DF-5499243CE9EF}"/>
              </a:ext>
            </a:extLst>
          </p:cNvPr>
          <p:cNvPicPr>
            <a:picLocks noChangeAspect="1"/>
          </p:cNvPicPr>
          <p:nvPr/>
        </p:nvPicPr>
        <p:blipFill rotWithShape="1">
          <a:blip r:embed="rId3"/>
          <a:srcRect t="16613" b="17096"/>
          <a:stretch/>
        </p:blipFill>
        <p:spPr>
          <a:xfrm>
            <a:off x="0" y="917374"/>
            <a:ext cx="9143999" cy="4018768"/>
          </a:xfrm>
          <a:prstGeom prst="rect">
            <a:avLst/>
          </a:prstGeom>
        </p:spPr>
      </p:pic>
      <p:sp>
        <p:nvSpPr>
          <p:cNvPr id="9" name="CuadroTexto 8">
            <a:extLst>
              <a:ext uri="{FF2B5EF4-FFF2-40B4-BE49-F238E27FC236}">
                <a16:creationId xmlns:a16="http://schemas.microsoft.com/office/drawing/2014/main" id="{EB7BEE25-50E9-A04E-ACDA-43F91BEF4A04}"/>
              </a:ext>
            </a:extLst>
          </p:cNvPr>
          <p:cNvSpPr txBox="1"/>
          <p:nvPr/>
        </p:nvSpPr>
        <p:spPr>
          <a:xfrm>
            <a:off x="1052230" y="2233549"/>
            <a:ext cx="7039536" cy="523220"/>
          </a:xfrm>
          <a:prstGeom prst="rect">
            <a:avLst/>
          </a:prstGeom>
          <a:solidFill>
            <a:srgbClr val="BC955C"/>
          </a:solidFill>
        </p:spPr>
        <p:txBody>
          <a:bodyPr wrap="square" rtlCol="0">
            <a:spAutoFit/>
          </a:bodyPr>
          <a:lstStyle/>
          <a:p>
            <a:pPr algn="ctr"/>
            <a:r>
              <a:rPr lang="es-MX" sz="2800" b="1" dirty="0">
                <a:solidFill>
                  <a:schemeClr val="bg1"/>
                </a:solidFill>
                <a:latin typeface="Montserrat" pitchFamily="2" charset="77"/>
              </a:rPr>
              <a:t>AEROSPACE SECTOR IN MEXICO</a:t>
            </a:r>
          </a:p>
        </p:txBody>
      </p:sp>
      <p:sp>
        <p:nvSpPr>
          <p:cNvPr id="10" name="CuadroTexto 9">
            <a:extLst>
              <a:ext uri="{FF2B5EF4-FFF2-40B4-BE49-F238E27FC236}">
                <a16:creationId xmlns:a16="http://schemas.microsoft.com/office/drawing/2014/main" id="{AFA23BD2-E9AD-8E4B-AF28-0B9DEB36F78C}"/>
              </a:ext>
            </a:extLst>
          </p:cNvPr>
          <p:cNvSpPr txBox="1"/>
          <p:nvPr/>
        </p:nvSpPr>
        <p:spPr>
          <a:xfrm>
            <a:off x="3909673" y="2756769"/>
            <a:ext cx="1324651" cy="307777"/>
          </a:xfrm>
          <a:prstGeom prst="rect">
            <a:avLst/>
          </a:prstGeom>
          <a:solidFill>
            <a:srgbClr val="BC955C"/>
          </a:solidFill>
        </p:spPr>
        <p:txBody>
          <a:bodyPr wrap="square" rtlCol="0">
            <a:spAutoFit/>
          </a:bodyPr>
          <a:lstStyle/>
          <a:p>
            <a:pPr algn="ctr"/>
            <a:r>
              <a:rPr lang="es-MX" dirty="0">
                <a:solidFill>
                  <a:schemeClr val="bg1"/>
                </a:solidFill>
                <a:latin typeface="Montserrat" pitchFamily="2" charset="77"/>
              </a:rPr>
              <a:t>June 2021</a:t>
            </a:r>
          </a:p>
        </p:txBody>
      </p:sp>
    </p:spTree>
    <p:extLst>
      <p:ext uri="{BB962C8B-B14F-4D97-AF65-F5344CB8AC3E}">
        <p14:creationId xmlns:p14="http://schemas.microsoft.com/office/powerpoint/2010/main" val="121824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a:extLst>
              <a:ext uri="{FF2B5EF4-FFF2-40B4-BE49-F238E27FC236}">
                <a16:creationId xmlns:a16="http://schemas.microsoft.com/office/drawing/2014/main" id="{7F1D61EE-E10A-F445-A4DB-D6975DEAAA4E}"/>
              </a:ext>
            </a:extLst>
          </p:cNvPr>
          <p:cNvSpPr txBox="1"/>
          <p:nvPr/>
        </p:nvSpPr>
        <p:spPr>
          <a:xfrm>
            <a:off x="155474" y="866107"/>
            <a:ext cx="4416525" cy="307777"/>
          </a:xfrm>
          <a:prstGeom prst="rect">
            <a:avLst/>
          </a:prstGeom>
          <a:noFill/>
        </p:spPr>
        <p:txBody>
          <a:bodyPr wrap="square" rtlCol="0">
            <a:spAutoFit/>
          </a:bodyPr>
          <a:lstStyle/>
          <a:p>
            <a:r>
              <a:rPr lang="en-US" b="1" dirty="0">
                <a:solidFill>
                  <a:srgbClr val="265E51"/>
                </a:solidFill>
                <a:latin typeface="Montserrat"/>
              </a:rPr>
              <a:t>Aerospace Sector</a:t>
            </a:r>
          </a:p>
        </p:txBody>
      </p:sp>
      <p:cxnSp>
        <p:nvCxnSpPr>
          <p:cNvPr id="4" name="Straight Connector 3">
            <a:extLst>
              <a:ext uri="{FF2B5EF4-FFF2-40B4-BE49-F238E27FC236}">
                <a16:creationId xmlns:a16="http://schemas.microsoft.com/office/drawing/2014/main" id="{B11C96B2-DF74-BB48-9BA5-725D490AB101}"/>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29" name="CuadroTexto 4">
            <a:extLst>
              <a:ext uri="{FF2B5EF4-FFF2-40B4-BE49-F238E27FC236}">
                <a16:creationId xmlns:a16="http://schemas.microsoft.com/office/drawing/2014/main" id="{3724CEF0-1A1D-354B-A95E-099900704807}"/>
              </a:ext>
            </a:extLst>
          </p:cNvPr>
          <p:cNvSpPr txBox="1"/>
          <p:nvPr/>
        </p:nvSpPr>
        <p:spPr>
          <a:xfrm>
            <a:off x="155471" y="1321369"/>
            <a:ext cx="6877341" cy="400110"/>
          </a:xfrm>
          <a:prstGeom prst="rect">
            <a:avLst/>
          </a:prstGeom>
          <a:noFill/>
        </p:spPr>
        <p:txBody>
          <a:bodyPr wrap="square" rtlCol="0">
            <a:spAutoFit/>
          </a:bodyPr>
          <a:lstStyle/>
          <a:p>
            <a:pPr marL="144000" indent="-144000">
              <a:buClr>
                <a:schemeClr val="tx1"/>
              </a:buClr>
              <a:buFont typeface="Arial" panose="020B0604020202020204" pitchFamily="34" charset="0"/>
              <a:buChar char="•"/>
            </a:pPr>
            <a:r>
              <a:rPr lang="en-US" sz="1000" dirty="0">
                <a:latin typeface="Montserrat" pitchFamily="2" charset="77"/>
              </a:rPr>
              <a:t>The total Foreign Direct Investment (FDI) received in the aerospace sector from 1999 to 2020 amounts to $ 3,470.6 million USD.</a:t>
            </a:r>
            <a:endParaRPr lang="es-MX" sz="1000" dirty="0">
              <a:latin typeface="Montserrat" pitchFamily="2" charset="77"/>
            </a:endParaRPr>
          </a:p>
        </p:txBody>
      </p:sp>
      <p:graphicFrame>
        <p:nvGraphicFramePr>
          <p:cNvPr id="30" name="Tabla 2">
            <a:extLst>
              <a:ext uri="{FF2B5EF4-FFF2-40B4-BE49-F238E27FC236}">
                <a16:creationId xmlns:a16="http://schemas.microsoft.com/office/drawing/2014/main" id="{695B943A-DB6B-B643-B402-48DD3E4FE9F7}"/>
              </a:ext>
            </a:extLst>
          </p:cNvPr>
          <p:cNvGraphicFramePr>
            <a:graphicFrameLocks noGrp="1"/>
          </p:cNvGraphicFramePr>
          <p:nvPr>
            <p:extLst>
              <p:ext uri="{D42A27DB-BD31-4B8C-83A1-F6EECF244321}">
                <p14:modId xmlns:p14="http://schemas.microsoft.com/office/powerpoint/2010/main" val="1248591998"/>
              </p:ext>
            </p:extLst>
          </p:nvPr>
        </p:nvGraphicFramePr>
        <p:xfrm>
          <a:off x="408523" y="2443245"/>
          <a:ext cx="3718924" cy="1430794"/>
        </p:xfrm>
        <a:graphic>
          <a:graphicData uri="http://schemas.openxmlformats.org/drawingml/2006/table">
            <a:tbl>
              <a:tblPr firstRow="1" bandRow="1">
                <a:tableStyleId>{5C22544A-7EE6-4342-B048-85BDC9FD1C3A}</a:tableStyleId>
              </a:tblPr>
              <a:tblGrid>
                <a:gridCol w="1007583">
                  <a:extLst>
                    <a:ext uri="{9D8B030D-6E8A-4147-A177-3AD203B41FA5}">
                      <a16:colId xmlns:a16="http://schemas.microsoft.com/office/drawing/2014/main" val="3087868826"/>
                    </a:ext>
                  </a:extLst>
                </a:gridCol>
                <a:gridCol w="849664">
                  <a:extLst>
                    <a:ext uri="{9D8B030D-6E8A-4147-A177-3AD203B41FA5}">
                      <a16:colId xmlns:a16="http://schemas.microsoft.com/office/drawing/2014/main" val="1056397922"/>
                    </a:ext>
                  </a:extLst>
                </a:gridCol>
                <a:gridCol w="1051965">
                  <a:extLst>
                    <a:ext uri="{9D8B030D-6E8A-4147-A177-3AD203B41FA5}">
                      <a16:colId xmlns:a16="http://schemas.microsoft.com/office/drawing/2014/main" val="2434316988"/>
                    </a:ext>
                  </a:extLst>
                </a:gridCol>
                <a:gridCol w="809712">
                  <a:extLst>
                    <a:ext uri="{9D8B030D-6E8A-4147-A177-3AD203B41FA5}">
                      <a16:colId xmlns:a16="http://schemas.microsoft.com/office/drawing/2014/main" val="3634354256"/>
                    </a:ext>
                  </a:extLst>
                </a:gridCol>
              </a:tblGrid>
              <a:tr h="226234">
                <a:tc>
                  <a:txBody>
                    <a:bodyPr/>
                    <a:lstStyle/>
                    <a:p>
                      <a:pPr algn="ctr"/>
                      <a:r>
                        <a:rPr lang="en-US" sz="800" b="1" i="0" noProof="0" dirty="0">
                          <a:latin typeface="Montserrat" pitchFamily="2" charset="77"/>
                        </a:rPr>
                        <a:t>Country of Origin</a:t>
                      </a:r>
                    </a:p>
                  </a:txBody>
                  <a:tcPr marL="55784" marR="55784" marT="27892" marB="27892" anchor="ctr">
                    <a:lnL w="12700" cmpd="sng">
                      <a:noFill/>
                    </a:lnL>
                    <a:lnR w="12700" cmpd="sng">
                      <a:noFill/>
                    </a:lnR>
                    <a:lnT w="38100" cmpd="sng">
                      <a:noFill/>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9E2349"/>
                    </a:solidFill>
                  </a:tcPr>
                </a:tc>
                <a:tc>
                  <a:txBody>
                    <a:bodyPr/>
                    <a:lstStyle/>
                    <a:p>
                      <a:pPr algn="ctr"/>
                      <a:r>
                        <a:rPr lang="en-US" sz="800" b="1" i="0" noProof="0" dirty="0">
                          <a:latin typeface="Montserrat" pitchFamily="2" charset="77"/>
                        </a:rPr>
                        <a:t>FDI (million dollars)</a:t>
                      </a:r>
                    </a:p>
                  </a:txBody>
                  <a:tcPr marL="55784" marR="55784" marT="27892" marB="27892" anchor="ctr">
                    <a:lnL w="12700" cmpd="sng">
                      <a:noFill/>
                    </a:lnL>
                    <a:lnR w="12700" cmpd="sng">
                      <a:noFill/>
                    </a:lnR>
                    <a:lnT w="38100" cmpd="sng">
                      <a:noFill/>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9E2349"/>
                    </a:solidFill>
                  </a:tcPr>
                </a:tc>
                <a:tc>
                  <a:txBody>
                    <a:bodyPr/>
                    <a:lstStyle/>
                    <a:p>
                      <a:pPr algn="ctr"/>
                      <a:r>
                        <a:rPr lang="en-US" sz="800" b="1" i="0" noProof="0" dirty="0">
                          <a:latin typeface="Montserrat" pitchFamily="2" charset="77"/>
                        </a:rPr>
                        <a:t>Participation share</a:t>
                      </a:r>
                    </a:p>
                  </a:txBody>
                  <a:tcPr marL="55784" marR="55784" marT="27892" marB="27892" anchor="ctr">
                    <a:lnL w="12700" cmpd="sng">
                      <a:noFill/>
                    </a:lnL>
                    <a:lnR w="12700" cmpd="sng">
                      <a:noFill/>
                    </a:lnR>
                    <a:lnT w="38100" cmpd="sng">
                      <a:noFill/>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9E2349"/>
                    </a:solidFill>
                  </a:tcPr>
                </a:tc>
                <a:tc>
                  <a:txBody>
                    <a:bodyPr/>
                    <a:lstStyle/>
                    <a:p>
                      <a:pPr algn="ctr"/>
                      <a:r>
                        <a:rPr lang="en-US" sz="800" b="1" i="0" noProof="0">
                          <a:latin typeface="Montserrat" pitchFamily="2" charset="77"/>
                        </a:rPr>
                        <a:t>Number of companies</a:t>
                      </a:r>
                    </a:p>
                  </a:txBody>
                  <a:tcPr marL="55784" marR="55784" marT="27892" marB="27892" anchor="ctr">
                    <a:lnL w="12700" cmpd="sng">
                      <a:noFill/>
                    </a:lnL>
                    <a:lnR w="12700" cmpd="sng">
                      <a:noFill/>
                    </a:lnR>
                    <a:lnT w="38100" cmpd="sng">
                      <a:noFill/>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9E2349"/>
                    </a:solidFill>
                  </a:tcPr>
                </a:tc>
                <a:extLst>
                  <a:ext uri="{0D108BD9-81ED-4DB2-BD59-A6C34878D82A}">
                    <a16:rowId xmlns:a16="http://schemas.microsoft.com/office/drawing/2014/main" val="378514676"/>
                  </a:ext>
                </a:extLst>
              </a:tr>
              <a:tr h="22623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b="0" i="0" noProof="0">
                          <a:latin typeface="Montserrat Medium" pitchFamily="2" charset="77"/>
                        </a:rPr>
                        <a:t>USA</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noProof="0">
                          <a:latin typeface="Montserrat Medium" pitchFamily="2" charset="77"/>
                        </a:rPr>
                        <a:t>$2,232.6</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noProof="0">
                          <a:latin typeface="Montserrat Medium" pitchFamily="2" charset="77"/>
                        </a:rPr>
                        <a:t>63.9%</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noProof="0">
                          <a:latin typeface="Montserrat Medium" pitchFamily="2" charset="77"/>
                        </a:rPr>
                        <a:t>63</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1895094"/>
                  </a:ext>
                </a:extLst>
              </a:tr>
              <a:tr h="226234">
                <a:tc>
                  <a:txBody>
                    <a:bodyPr/>
                    <a:lstStyle/>
                    <a:p>
                      <a:pPr algn="ctr"/>
                      <a:r>
                        <a:rPr lang="en-US" sz="800" b="0" i="0" noProof="0">
                          <a:latin typeface="Montserrat Medium" pitchFamily="2" charset="77"/>
                        </a:rPr>
                        <a:t>Canada</a:t>
                      </a:r>
                      <a:endParaRPr lang="en-US" sz="800" b="0" i="0" noProof="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b="0" i="0" noProof="0">
                          <a:latin typeface="Montserrat Medium" pitchFamily="2" charset="77"/>
                        </a:rPr>
                        <a:t>$858.9</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noProof="0">
                          <a:latin typeface="Montserrat Medium" pitchFamily="2" charset="77"/>
                        </a:rPr>
                        <a:t>24.6%</a:t>
                      </a:r>
                      <a:endParaRPr lang="en-US" sz="800" b="0" i="0" noProof="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noProof="0">
                          <a:latin typeface="Montserrat Medium" pitchFamily="2" charset="77"/>
                        </a:rPr>
                        <a:t>5</a:t>
                      </a:r>
                      <a:endParaRPr lang="en-US" sz="800" b="0" i="0" noProof="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9147779"/>
                  </a:ext>
                </a:extLst>
              </a:tr>
              <a:tr h="226234">
                <a:tc>
                  <a:txBody>
                    <a:bodyPr/>
                    <a:lstStyle/>
                    <a:p>
                      <a:pPr algn="ctr"/>
                      <a:r>
                        <a:rPr lang="en-US" sz="800" b="0" i="0" noProof="0">
                          <a:latin typeface="Montserrat Medium" pitchFamily="2" charset="77"/>
                        </a:rPr>
                        <a:t>France</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noProof="0">
                          <a:latin typeface="Montserrat Medium" pitchFamily="2" charset="77"/>
                        </a:rPr>
                        <a:t>$258.9</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noProof="0">
                          <a:latin typeface="Montserrat Medium" pitchFamily="2" charset="77"/>
                        </a:rPr>
                        <a:t>7.4%</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noProof="0">
                          <a:latin typeface="Montserrat Medium" pitchFamily="2" charset="77"/>
                        </a:rPr>
                        <a:t>13</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12251"/>
                  </a:ext>
                </a:extLst>
              </a:tr>
              <a:tr h="226234">
                <a:tc>
                  <a:txBody>
                    <a:bodyPr/>
                    <a:lstStyle/>
                    <a:p>
                      <a:pPr algn="ctr"/>
                      <a:r>
                        <a:rPr lang="en-US" sz="800" b="0" i="0" noProof="0">
                          <a:latin typeface="Montserrat Medium" pitchFamily="2" charset="77"/>
                        </a:rPr>
                        <a:t>Spain</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noProof="0">
                          <a:latin typeface="Montserrat Medium" pitchFamily="2" charset="77"/>
                        </a:rPr>
                        <a:t>$120.2</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noProof="0">
                          <a:latin typeface="Montserrat Medium" pitchFamily="2" charset="77"/>
                        </a:rPr>
                        <a:t>3.4%</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noProof="0">
                          <a:latin typeface="Montserrat Medium" pitchFamily="2" charset="77"/>
                        </a:rPr>
                        <a:t>12</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621436"/>
                  </a:ext>
                </a:extLst>
              </a:tr>
              <a:tr h="226234">
                <a:tc>
                  <a:txBody>
                    <a:bodyPr/>
                    <a:lstStyle/>
                    <a:p>
                      <a:pPr algn="ctr"/>
                      <a:r>
                        <a:rPr lang="en-US" sz="800" b="1" i="0" noProof="0">
                          <a:latin typeface="Montserrat Medium" pitchFamily="2" charset="77"/>
                        </a:rPr>
                        <a:t>TOTAL</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noProof="0">
                          <a:latin typeface="Montserrat Medium" pitchFamily="2" charset="77"/>
                        </a:rPr>
                        <a:t>$3,470.6</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noProof="0">
                          <a:latin typeface="Montserrat Medium" pitchFamily="2" charset="77"/>
                        </a:rPr>
                        <a:t>99.3%</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noProof="0" dirty="0">
                          <a:latin typeface="Montserrat Medium" pitchFamily="2" charset="77"/>
                        </a:rPr>
                        <a:t>93</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20211"/>
                  </a:ext>
                </a:extLst>
              </a:tr>
            </a:tbl>
          </a:graphicData>
        </a:graphic>
      </p:graphicFrame>
      <p:graphicFrame>
        <p:nvGraphicFramePr>
          <p:cNvPr id="2" name="Gráfico 1">
            <a:extLst>
              <a:ext uri="{FF2B5EF4-FFF2-40B4-BE49-F238E27FC236}">
                <a16:creationId xmlns:a16="http://schemas.microsoft.com/office/drawing/2014/main" id="{7CA75871-4D64-D74C-95D5-83A3D076BBCF}"/>
              </a:ext>
            </a:extLst>
          </p:cNvPr>
          <p:cNvGraphicFramePr/>
          <p:nvPr>
            <p:extLst>
              <p:ext uri="{D42A27DB-BD31-4B8C-83A1-F6EECF244321}">
                <p14:modId xmlns:p14="http://schemas.microsoft.com/office/powerpoint/2010/main" val="2332226145"/>
              </p:ext>
            </p:extLst>
          </p:nvPr>
        </p:nvGraphicFramePr>
        <p:xfrm>
          <a:off x="4337331" y="2329354"/>
          <a:ext cx="4677196" cy="2396231"/>
        </p:xfrm>
        <a:graphic>
          <a:graphicData uri="http://schemas.openxmlformats.org/drawingml/2006/chart">
            <c:chart xmlns:c="http://schemas.openxmlformats.org/drawingml/2006/chart" xmlns:r="http://schemas.openxmlformats.org/officeDocument/2006/relationships" r:id="rId2"/>
          </a:graphicData>
        </a:graphic>
      </p:graphicFrame>
      <p:sp>
        <p:nvSpPr>
          <p:cNvPr id="37" name="CuadroTexto 36">
            <a:extLst>
              <a:ext uri="{FF2B5EF4-FFF2-40B4-BE49-F238E27FC236}">
                <a16:creationId xmlns:a16="http://schemas.microsoft.com/office/drawing/2014/main" id="{106AC332-6AB0-AB45-A1F4-6BE132768B92}"/>
              </a:ext>
            </a:extLst>
          </p:cNvPr>
          <p:cNvSpPr txBox="1"/>
          <p:nvPr/>
        </p:nvSpPr>
        <p:spPr>
          <a:xfrm>
            <a:off x="6920617" y="3010075"/>
            <a:ext cx="455545" cy="297133"/>
          </a:xfrm>
          <a:prstGeom prst="rect">
            <a:avLst/>
          </a:prstGeom>
          <a:noFill/>
        </p:spPr>
        <p:txBody>
          <a:bodyPr wrap="square" rtlCol="0">
            <a:spAutoFit/>
          </a:bodyPr>
          <a:lstStyle/>
          <a:p>
            <a:pPr>
              <a:lnSpc>
                <a:spcPct val="150000"/>
              </a:lnSpc>
            </a:pPr>
            <a:r>
              <a:rPr lang="es-MX" sz="1000" b="1" dirty="0">
                <a:solidFill>
                  <a:schemeClr val="bg1"/>
                </a:solidFill>
                <a:latin typeface="Montserrat"/>
                <a:ea typeface="Montserrat"/>
                <a:cs typeface="Montserrat"/>
                <a:sym typeface="Montserrat"/>
              </a:rPr>
              <a:t>28%</a:t>
            </a:r>
          </a:p>
        </p:txBody>
      </p:sp>
      <p:sp>
        <p:nvSpPr>
          <p:cNvPr id="38" name="CuadroTexto 37">
            <a:extLst>
              <a:ext uri="{FF2B5EF4-FFF2-40B4-BE49-F238E27FC236}">
                <a16:creationId xmlns:a16="http://schemas.microsoft.com/office/drawing/2014/main" id="{710352E0-5271-8046-8437-CA94F92DB21F}"/>
              </a:ext>
            </a:extLst>
          </p:cNvPr>
          <p:cNvSpPr txBox="1"/>
          <p:nvPr/>
        </p:nvSpPr>
        <p:spPr>
          <a:xfrm>
            <a:off x="6867747" y="3755647"/>
            <a:ext cx="455545" cy="297133"/>
          </a:xfrm>
          <a:prstGeom prst="rect">
            <a:avLst/>
          </a:prstGeom>
          <a:noFill/>
        </p:spPr>
        <p:txBody>
          <a:bodyPr wrap="square" rtlCol="0">
            <a:spAutoFit/>
          </a:bodyPr>
          <a:lstStyle/>
          <a:p>
            <a:pPr>
              <a:lnSpc>
                <a:spcPct val="150000"/>
              </a:lnSpc>
            </a:pPr>
            <a:r>
              <a:rPr lang="es-MX" sz="1000" b="1" dirty="0">
                <a:solidFill>
                  <a:schemeClr val="bg1"/>
                </a:solidFill>
                <a:latin typeface="Montserrat"/>
                <a:ea typeface="Montserrat"/>
                <a:cs typeface="Montserrat"/>
                <a:sym typeface="Montserrat"/>
              </a:rPr>
              <a:t>21%</a:t>
            </a:r>
          </a:p>
        </p:txBody>
      </p:sp>
      <p:sp>
        <p:nvSpPr>
          <p:cNvPr id="39" name="CuadroTexto 38">
            <a:extLst>
              <a:ext uri="{FF2B5EF4-FFF2-40B4-BE49-F238E27FC236}">
                <a16:creationId xmlns:a16="http://schemas.microsoft.com/office/drawing/2014/main" id="{18C78E33-EB94-F14F-89ED-BF718A346971}"/>
              </a:ext>
            </a:extLst>
          </p:cNvPr>
          <p:cNvSpPr txBox="1"/>
          <p:nvPr/>
        </p:nvSpPr>
        <p:spPr>
          <a:xfrm>
            <a:off x="6139464" y="3819278"/>
            <a:ext cx="455545" cy="297133"/>
          </a:xfrm>
          <a:prstGeom prst="rect">
            <a:avLst/>
          </a:prstGeom>
          <a:noFill/>
        </p:spPr>
        <p:txBody>
          <a:bodyPr wrap="square" rtlCol="0">
            <a:spAutoFit/>
          </a:bodyPr>
          <a:lstStyle/>
          <a:p>
            <a:pPr>
              <a:lnSpc>
                <a:spcPct val="150000"/>
              </a:lnSpc>
            </a:pPr>
            <a:r>
              <a:rPr lang="es-MX" sz="1000" b="1" dirty="0">
                <a:solidFill>
                  <a:schemeClr val="bg1"/>
                </a:solidFill>
                <a:latin typeface="Montserrat"/>
                <a:ea typeface="Montserrat"/>
                <a:cs typeface="Montserrat"/>
                <a:sym typeface="Montserrat"/>
              </a:rPr>
              <a:t>20%</a:t>
            </a:r>
          </a:p>
        </p:txBody>
      </p:sp>
      <p:sp>
        <p:nvSpPr>
          <p:cNvPr id="40" name="CuadroTexto 39">
            <a:extLst>
              <a:ext uri="{FF2B5EF4-FFF2-40B4-BE49-F238E27FC236}">
                <a16:creationId xmlns:a16="http://schemas.microsoft.com/office/drawing/2014/main" id="{5FA9D879-B23E-EF4E-A799-7C0F73E9377F}"/>
              </a:ext>
            </a:extLst>
          </p:cNvPr>
          <p:cNvSpPr txBox="1"/>
          <p:nvPr/>
        </p:nvSpPr>
        <p:spPr>
          <a:xfrm>
            <a:off x="5891046" y="3370810"/>
            <a:ext cx="455545" cy="297133"/>
          </a:xfrm>
          <a:prstGeom prst="rect">
            <a:avLst/>
          </a:prstGeom>
          <a:noFill/>
        </p:spPr>
        <p:txBody>
          <a:bodyPr wrap="square" rtlCol="0">
            <a:spAutoFit/>
          </a:bodyPr>
          <a:lstStyle/>
          <a:p>
            <a:pPr>
              <a:lnSpc>
                <a:spcPct val="150000"/>
              </a:lnSpc>
            </a:pPr>
            <a:r>
              <a:rPr lang="es-MX" sz="1000" b="1" dirty="0">
                <a:solidFill>
                  <a:schemeClr val="bg1"/>
                </a:solidFill>
                <a:latin typeface="Montserrat"/>
                <a:ea typeface="Montserrat"/>
                <a:cs typeface="Montserrat"/>
                <a:sym typeface="Montserrat"/>
              </a:rPr>
              <a:t>11%</a:t>
            </a:r>
          </a:p>
        </p:txBody>
      </p:sp>
      <p:sp>
        <p:nvSpPr>
          <p:cNvPr id="41" name="CuadroTexto 40">
            <a:extLst>
              <a:ext uri="{FF2B5EF4-FFF2-40B4-BE49-F238E27FC236}">
                <a16:creationId xmlns:a16="http://schemas.microsoft.com/office/drawing/2014/main" id="{C09677B3-D892-A847-853E-C2DAADF133F5}"/>
              </a:ext>
            </a:extLst>
          </p:cNvPr>
          <p:cNvSpPr txBox="1"/>
          <p:nvPr/>
        </p:nvSpPr>
        <p:spPr>
          <a:xfrm>
            <a:off x="5955782" y="3039036"/>
            <a:ext cx="455545" cy="297133"/>
          </a:xfrm>
          <a:prstGeom prst="rect">
            <a:avLst/>
          </a:prstGeom>
          <a:noFill/>
        </p:spPr>
        <p:txBody>
          <a:bodyPr wrap="square" rtlCol="0">
            <a:spAutoFit/>
          </a:bodyPr>
          <a:lstStyle/>
          <a:p>
            <a:pPr>
              <a:lnSpc>
                <a:spcPct val="150000"/>
              </a:lnSpc>
            </a:pPr>
            <a:r>
              <a:rPr lang="es-MX" sz="1000" b="1" dirty="0">
                <a:solidFill>
                  <a:schemeClr val="bg1"/>
                </a:solidFill>
                <a:latin typeface="Montserrat"/>
                <a:ea typeface="Montserrat"/>
                <a:cs typeface="Montserrat"/>
                <a:sym typeface="Montserrat"/>
              </a:rPr>
              <a:t>7%</a:t>
            </a:r>
          </a:p>
        </p:txBody>
      </p:sp>
      <p:sp>
        <p:nvSpPr>
          <p:cNvPr id="42" name="CuadroTexto 41">
            <a:extLst>
              <a:ext uri="{FF2B5EF4-FFF2-40B4-BE49-F238E27FC236}">
                <a16:creationId xmlns:a16="http://schemas.microsoft.com/office/drawing/2014/main" id="{4FDF73A4-6567-D449-B00D-3924585A72B8}"/>
              </a:ext>
            </a:extLst>
          </p:cNvPr>
          <p:cNvSpPr txBox="1"/>
          <p:nvPr/>
        </p:nvSpPr>
        <p:spPr>
          <a:xfrm>
            <a:off x="6247096" y="2812459"/>
            <a:ext cx="455545" cy="297133"/>
          </a:xfrm>
          <a:prstGeom prst="rect">
            <a:avLst/>
          </a:prstGeom>
          <a:noFill/>
        </p:spPr>
        <p:txBody>
          <a:bodyPr wrap="square" rtlCol="0">
            <a:spAutoFit/>
          </a:bodyPr>
          <a:lstStyle/>
          <a:p>
            <a:pPr>
              <a:lnSpc>
                <a:spcPct val="150000"/>
              </a:lnSpc>
            </a:pPr>
            <a:r>
              <a:rPr lang="es-MX" sz="1000" b="1" dirty="0">
                <a:solidFill>
                  <a:schemeClr val="bg1"/>
                </a:solidFill>
                <a:latin typeface="Montserrat"/>
                <a:ea typeface="Montserrat"/>
                <a:cs typeface="Montserrat"/>
                <a:sym typeface="Montserrat"/>
              </a:rPr>
              <a:t>13%</a:t>
            </a:r>
          </a:p>
        </p:txBody>
      </p:sp>
      <p:sp>
        <p:nvSpPr>
          <p:cNvPr id="14" name="CuadroTexto 6">
            <a:extLst>
              <a:ext uri="{FF2B5EF4-FFF2-40B4-BE49-F238E27FC236}">
                <a16:creationId xmlns:a16="http://schemas.microsoft.com/office/drawing/2014/main" id="{5D142BBF-13D4-6C42-92F1-DB0C22F4B790}"/>
              </a:ext>
            </a:extLst>
          </p:cNvPr>
          <p:cNvSpPr txBox="1"/>
          <p:nvPr/>
        </p:nvSpPr>
        <p:spPr>
          <a:xfrm>
            <a:off x="0" y="4751622"/>
            <a:ext cx="4008384" cy="187764"/>
          </a:xfrm>
          <a:prstGeom prst="rect">
            <a:avLst/>
          </a:prstGeom>
        </p:spPr>
        <p:txBody>
          <a:bodyPr vert="horz" lIns="91440" tIns="45720" rIns="91440" bIns="45720" rtlCol="0">
            <a:normAutofit/>
          </a:bodyPr>
          <a:lstStyle/>
          <a:p>
            <a:pPr>
              <a:lnSpc>
                <a:spcPct val="90000"/>
              </a:lnSpc>
              <a:spcAft>
                <a:spcPts val="600"/>
              </a:spcAft>
            </a:pPr>
            <a:r>
              <a:rPr lang="en-US" sz="600" b="1" dirty="0">
                <a:solidFill>
                  <a:schemeClr val="tx1">
                    <a:lumMod val="75000"/>
                    <a:lumOff val="25000"/>
                  </a:schemeClr>
                </a:solidFill>
                <a:latin typeface="Montserrat" pitchFamily="2" charset="77"/>
              </a:rPr>
              <a:t>Fuente: </a:t>
            </a:r>
            <a:r>
              <a:rPr lang="en-US" sz="600" b="1" dirty="0" err="1">
                <a:solidFill>
                  <a:schemeClr val="tx1">
                    <a:lumMod val="75000"/>
                    <a:lumOff val="25000"/>
                  </a:schemeClr>
                </a:solidFill>
                <a:latin typeface="Montserrat" pitchFamily="2" charset="77"/>
              </a:rPr>
              <a:t>Secretaría</a:t>
            </a:r>
            <a:r>
              <a:rPr lang="en-US" sz="600" b="1" dirty="0">
                <a:solidFill>
                  <a:schemeClr val="tx1">
                    <a:lumMod val="75000"/>
                    <a:lumOff val="25000"/>
                  </a:schemeClr>
                </a:solidFill>
                <a:latin typeface="Montserrat" pitchFamily="2" charset="77"/>
              </a:rPr>
              <a:t> de </a:t>
            </a:r>
            <a:r>
              <a:rPr lang="en-US" sz="600" b="1" dirty="0" err="1">
                <a:solidFill>
                  <a:schemeClr val="tx1">
                    <a:lumMod val="75000"/>
                    <a:lumOff val="25000"/>
                  </a:schemeClr>
                </a:solidFill>
                <a:latin typeface="Montserrat" pitchFamily="2" charset="77"/>
              </a:rPr>
              <a:t>Economía</a:t>
            </a:r>
            <a:endParaRPr lang="en-US" sz="600" b="1" dirty="0">
              <a:solidFill>
                <a:schemeClr val="tx1">
                  <a:lumMod val="75000"/>
                  <a:lumOff val="25000"/>
                </a:schemeClr>
              </a:solidFill>
              <a:latin typeface="Montserrat" pitchFamily="2" charset="77"/>
            </a:endParaRPr>
          </a:p>
        </p:txBody>
      </p:sp>
    </p:spTree>
    <p:extLst>
      <p:ext uri="{BB962C8B-B14F-4D97-AF65-F5344CB8AC3E}">
        <p14:creationId xmlns:p14="http://schemas.microsoft.com/office/powerpoint/2010/main" val="3190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a:extLst>
              <a:ext uri="{FF2B5EF4-FFF2-40B4-BE49-F238E27FC236}">
                <a16:creationId xmlns:a16="http://schemas.microsoft.com/office/drawing/2014/main" id="{7F1D61EE-E10A-F445-A4DB-D6975DEAAA4E}"/>
              </a:ext>
            </a:extLst>
          </p:cNvPr>
          <p:cNvSpPr txBox="1"/>
          <p:nvPr/>
        </p:nvSpPr>
        <p:spPr>
          <a:xfrm>
            <a:off x="155474" y="866107"/>
            <a:ext cx="4416525" cy="307777"/>
          </a:xfrm>
          <a:prstGeom prst="rect">
            <a:avLst/>
          </a:prstGeom>
          <a:noFill/>
        </p:spPr>
        <p:txBody>
          <a:bodyPr wrap="square" rtlCol="0">
            <a:spAutoFit/>
          </a:bodyPr>
          <a:lstStyle/>
          <a:p>
            <a:r>
              <a:rPr lang="en-US" b="1" dirty="0">
                <a:solidFill>
                  <a:srgbClr val="265E51"/>
                </a:solidFill>
                <a:latin typeface="Montserrat"/>
              </a:rPr>
              <a:t>Aerospace Sector</a:t>
            </a:r>
          </a:p>
        </p:txBody>
      </p:sp>
      <p:cxnSp>
        <p:nvCxnSpPr>
          <p:cNvPr id="4" name="Straight Connector 3">
            <a:extLst>
              <a:ext uri="{FF2B5EF4-FFF2-40B4-BE49-F238E27FC236}">
                <a16:creationId xmlns:a16="http://schemas.microsoft.com/office/drawing/2014/main" id="{B11C96B2-DF74-BB48-9BA5-725D490AB101}"/>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5FA9D879-B23E-EF4E-A799-7C0F73E9377F}"/>
              </a:ext>
            </a:extLst>
          </p:cNvPr>
          <p:cNvSpPr txBox="1"/>
          <p:nvPr/>
        </p:nvSpPr>
        <p:spPr>
          <a:xfrm>
            <a:off x="5891046" y="3370810"/>
            <a:ext cx="455545" cy="297133"/>
          </a:xfrm>
          <a:prstGeom prst="rect">
            <a:avLst/>
          </a:prstGeom>
          <a:noFill/>
        </p:spPr>
        <p:txBody>
          <a:bodyPr wrap="square" rtlCol="0">
            <a:spAutoFit/>
          </a:bodyPr>
          <a:lstStyle/>
          <a:p>
            <a:pPr>
              <a:lnSpc>
                <a:spcPct val="150000"/>
              </a:lnSpc>
            </a:pPr>
            <a:r>
              <a:rPr lang="es-MX" sz="1000" b="1" dirty="0">
                <a:solidFill>
                  <a:schemeClr val="bg1"/>
                </a:solidFill>
                <a:latin typeface="Montserrat"/>
                <a:ea typeface="Montserrat"/>
                <a:cs typeface="Montserrat"/>
                <a:sym typeface="Montserrat"/>
              </a:rPr>
              <a:t>11%</a:t>
            </a:r>
          </a:p>
        </p:txBody>
      </p:sp>
      <p:sp>
        <p:nvSpPr>
          <p:cNvPr id="14" name="CuadroTexto 13">
            <a:extLst>
              <a:ext uri="{FF2B5EF4-FFF2-40B4-BE49-F238E27FC236}">
                <a16:creationId xmlns:a16="http://schemas.microsoft.com/office/drawing/2014/main" id="{6D648236-F8DE-7A4C-8350-D37AA47277B6}"/>
              </a:ext>
            </a:extLst>
          </p:cNvPr>
          <p:cNvSpPr txBox="1"/>
          <p:nvPr/>
        </p:nvSpPr>
        <p:spPr>
          <a:xfrm>
            <a:off x="168521" y="1336429"/>
            <a:ext cx="3340286" cy="400110"/>
          </a:xfrm>
          <a:prstGeom prst="rect">
            <a:avLst/>
          </a:prstGeom>
          <a:noFill/>
        </p:spPr>
        <p:txBody>
          <a:bodyPr wrap="square" rtlCol="0">
            <a:spAutoFit/>
          </a:bodyPr>
          <a:lstStyle/>
          <a:p>
            <a:pPr>
              <a:spcAft>
                <a:spcPts val="600"/>
              </a:spcAft>
            </a:pPr>
            <a:r>
              <a:rPr lang="en-US" sz="1000" b="1" dirty="0">
                <a:solidFill>
                  <a:srgbClr val="265E51"/>
                </a:solidFill>
                <a:latin typeface="Montserrat" panose="020B0604020202020204" charset="0"/>
              </a:rPr>
              <a:t>FDI in the aerospace sector, 2007-2020 (million dollars)</a:t>
            </a:r>
            <a:endParaRPr lang="en-US" sz="750" dirty="0">
              <a:latin typeface="Montserrat" panose="020B0604020202020204" charset="0"/>
            </a:endParaRPr>
          </a:p>
        </p:txBody>
      </p:sp>
      <p:graphicFrame>
        <p:nvGraphicFramePr>
          <p:cNvPr id="15" name="Gráfico 14">
            <a:extLst>
              <a:ext uri="{FF2B5EF4-FFF2-40B4-BE49-F238E27FC236}">
                <a16:creationId xmlns:a16="http://schemas.microsoft.com/office/drawing/2014/main" id="{982DBD2F-EEF6-6C42-9A73-DCD367736297}"/>
              </a:ext>
            </a:extLst>
          </p:cNvPr>
          <p:cNvGraphicFramePr/>
          <p:nvPr>
            <p:extLst>
              <p:ext uri="{D42A27DB-BD31-4B8C-83A1-F6EECF244321}">
                <p14:modId xmlns:p14="http://schemas.microsoft.com/office/powerpoint/2010/main" val="2079013064"/>
              </p:ext>
            </p:extLst>
          </p:nvPr>
        </p:nvGraphicFramePr>
        <p:xfrm>
          <a:off x="202805" y="1852021"/>
          <a:ext cx="5332147" cy="2546749"/>
        </p:xfrm>
        <a:graphic>
          <a:graphicData uri="http://schemas.openxmlformats.org/drawingml/2006/chart">
            <c:chart xmlns:c="http://schemas.openxmlformats.org/drawingml/2006/chart" xmlns:r="http://schemas.openxmlformats.org/officeDocument/2006/relationships" r:id="rId2"/>
          </a:graphicData>
        </a:graphic>
      </p:graphicFrame>
      <p:sp>
        <p:nvSpPr>
          <p:cNvPr id="18" name="CuadroTexto 17">
            <a:extLst>
              <a:ext uri="{FF2B5EF4-FFF2-40B4-BE49-F238E27FC236}">
                <a16:creationId xmlns:a16="http://schemas.microsoft.com/office/drawing/2014/main" id="{BFADFFE9-2379-924A-8B44-76A94864051C}"/>
              </a:ext>
            </a:extLst>
          </p:cNvPr>
          <p:cNvSpPr txBox="1"/>
          <p:nvPr/>
        </p:nvSpPr>
        <p:spPr>
          <a:xfrm>
            <a:off x="5695381" y="1336429"/>
            <a:ext cx="3340286" cy="400110"/>
          </a:xfrm>
          <a:prstGeom prst="rect">
            <a:avLst/>
          </a:prstGeom>
          <a:noFill/>
        </p:spPr>
        <p:txBody>
          <a:bodyPr wrap="square" rtlCol="0">
            <a:spAutoFit/>
          </a:bodyPr>
          <a:lstStyle/>
          <a:p>
            <a:pPr algn="ctr"/>
            <a:r>
              <a:rPr lang="en-US" sz="1000" b="1" dirty="0">
                <a:solidFill>
                  <a:srgbClr val="265E51"/>
                </a:solidFill>
                <a:latin typeface="Montserrat" pitchFamily="2" charset="77"/>
              </a:rPr>
              <a:t>Main companies from the top 3 countries with the highest FDI in the sector</a:t>
            </a:r>
            <a:endParaRPr lang="es-MX" sz="1000" b="1" dirty="0">
              <a:solidFill>
                <a:srgbClr val="265E51"/>
              </a:solidFill>
              <a:latin typeface="Montserrat" pitchFamily="2" charset="77"/>
            </a:endParaRPr>
          </a:p>
        </p:txBody>
      </p:sp>
      <p:sp>
        <p:nvSpPr>
          <p:cNvPr id="19" name="CuadroTexto 18">
            <a:extLst>
              <a:ext uri="{FF2B5EF4-FFF2-40B4-BE49-F238E27FC236}">
                <a16:creationId xmlns:a16="http://schemas.microsoft.com/office/drawing/2014/main" id="{6C3A2EC6-B7E2-4640-BCAA-D0A365C489C3}"/>
              </a:ext>
            </a:extLst>
          </p:cNvPr>
          <p:cNvSpPr txBox="1"/>
          <p:nvPr/>
        </p:nvSpPr>
        <p:spPr>
          <a:xfrm>
            <a:off x="5695381" y="1882465"/>
            <a:ext cx="3340286" cy="246221"/>
          </a:xfrm>
          <a:prstGeom prst="rect">
            <a:avLst/>
          </a:prstGeom>
          <a:noFill/>
        </p:spPr>
        <p:txBody>
          <a:bodyPr wrap="square" rtlCol="0">
            <a:spAutoFit/>
          </a:bodyPr>
          <a:lstStyle/>
          <a:p>
            <a:pPr algn="ctr"/>
            <a:r>
              <a:rPr lang="es-MX" sz="1000" b="1" dirty="0" err="1">
                <a:solidFill>
                  <a:srgbClr val="BC955C"/>
                </a:solidFill>
                <a:latin typeface="Montserrat" pitchFamily="2" charset="77"/>
              </a:rPr>
              <a:t>Canada</a:t>
            </a:r>
            <a:endParaRPr lang="es-MX" sz="1000" b="1" dirty="0">
              <a:solidFill>
                <a:srgbClr val="BC955C"/>
              </a:solidFill>
              <a:latin typeface="Montserrat" pitchFamily="2" charset="77"/>
            </a:endParaRPr>
          </a:p>
        </p:txBody>
      </p:sp>
      <p:sp>
        <p:nvSpPr>
          <p:cNvPr id="20" name="CuadroTexto 19">
            <a:extLst>
              <a:ext uri="{FF2B5EF4-FFF2-40B4-BE49-F238E27FC236}">
                <a16:creationId xmlns:a16="http://schemas.microsoft.com/office/drawing/2014/main" id="{F927E804-57F2-D141-859A-28AD465E84F1}"/>
              </a:ext>
            </a:extLst>
          </p:cNvPr>
          <p:cNvSpPr txBox="1"/>
          <p:nvPr/>
        </p:nvSpPr>
        <p:spPr>
          <a:xfrm>
            <a:off x="5695381" y="2909458"/>
            <a:ext cx="3340286" cy="246221"/>
          </a:xfrm>
          <a:prstGeom prst="rect">
            <a:avLst/>
          </a:prstGeom>
          <a:noFill/>
        </p:spPr>
        <p:txBody>
          <a:bodyPr wrap="square" rtlCol="0">
            <a:spAutoFit/>
          </a:bodyPr>
          <a:lstStyle/>
          <a:p>
            <a:pPr algn="ctr"/>
            <a:r>
              <a:rPr lang="es-MX" sz="1000" b="1" dirty="0">
                <a:solidFill>
                  <a:srgbClr val="BC955C"/>
                </a:solidFill>
                <a:latin typeface="Montserrat" pitchFamily="2" charset="77"/>
              </a:rPr>
              <a:t>USA</a:t>
            </a:r>
          </a:p>
        </p:txBody>
      </p:sp>
      <p:sp>
        <p:nvSpPr>
          <p:cNvPr id="21" name="CuadroTexto 20">
            <a:extLst>
              <a:ext uri="{FF2B5EF4-FFF2-40B4-BE49-F238E27FC236}">
                <a16:creationId xmlns:a16="http://schemas.microsoft.com/office/drawing/2014/main" id="{2BF5536A-0E91-9D47-B562-46AA360BF26C}"/>
              </a:ext>
            </a:extLst>
          </p:cNvPr>
          <p:cNvSpPr txBox="1"/>
          <p:nvPr/>
        </p:nvSpPr>
        <p:spPr>
          <a:xfrm>
            <a:off x="5695381" y="3883073"/>
            <a:ext cx="3340286" cy="246221"/>
          </a:xfrm>
          <a:prstGeom prst="rect">
            <a:avLst/>
          </a:prstGeom>
          <a:noFill/>
        </p:spPr>
        <p:txBody>
          <a:bodyPr wrap="square" rtlCol="0">
            <a:spAutoFit/>
          </a:bodyPr>
          <a:lstStyle/>
          <a:p>
            <a:pPr algn="ctr"/>
            <a:r>
              <a:rPr lang="es-MX" sz="1000" b="1" dirty="0">
                <a:solidFill>
                  <a:srgbClr val="BC955C"/>
                </a:solidFill>
                <a:latin typeface="Montserrat" pitchFamily="2" charset="77"/>
              </a:rPr>
              <a:t>France</a:t>
            </a:r>
          </a:p>
        </p:txBody>
      </p:sp>
      <p:pic>
        <p:nvPicPr>
          <p:cNvPr id="7" name="Imagen 6">
            <a:extLst>
              <a:ext uri="{FF2B5EF4-FFF2-40B4-BE49-F238E27FC236}">
                <a16:creationId xmlns:a16="http://schemas.microsoft.com/office/drawing/2014/main" id="{F13999B9-5525-A744-8316-0560582C74E5}"/>
              </a:ext>
            </a:extLst>
          </p:cNvPr>
          <p:cNvPicPr>
            <a:picLocks noChangeAspect="1"/>
          </p:cNvPicPr>
          <p:nvPr/>
        </p:nvPicPr>
        <p:blipFill rotWithShape="1">
          <a:blip r:embed="rId3"/>
          <a:srcRect t="14373" b="20349"/>
          <a:stretch/>
        </p:blipFill>
        <p:spPr>
          <a:xfrm>
            <a:off x="6655037" y="2179003"/>
            <a:ext cx="1420974" cy="515323"/>
          </a:xfrm>
          <a:prstGeom prst="rect">
            <a:avLst/>
          </a:prstGeom>
        </p:spPr>
      </p:pic>
      <p:pic>
        <p:nvPicPr>
          <p:cNvPr id="9" name="Imagen 8">
            <a:extLst>
              <a:ext uri="{FF2B5EF4-FFF2-40B4-BE49-F238E27FC236}">
                <a16:creationId xmlns:a16="http://schemas.microsoft.com/office/drawing/2014/main" id="{BDD601DD-2505-BB4A-885C-BE3A50A8B4DC}"/>
              </a:ext>
            </a:extLst>
          </p:cNvPr>
          <p:cNvPicPr>
            <a:picLocks noChangeAspect="1"/>
          </p:cNvPicPr>
          <p:nvPr/>
        </p:nvPicPr>
        <p:blipFill>
          <a:blip r:embed="rId4"/>
          <a:stretch>
            <a:fillRect/>
          </a:stretch>
        </p:blipFill>
        <p:spPr>
          <a:xfrm>
            <a:off x="6883386" y="3305752"/>
            <a:ext cx="998241" cy="427248"/>
          </a:xfrm>
          <a:prstGeom prst="rect">
            <a:avLst/>
          </a:prstGeom>
        </p:spPr>
      </p:pic>
      <p:pic>
        <p:nvPicPr>
          <p:cNvPr id="11" name="Imagen 10">
            <a:extLst>
              <a:ext uri="{FF2B5EF4-FFF2-40B4-BE49-F238E27FC236}">
                <a16:creationId xmlns:a16="http://schemas.microsoft.com/office/drawing/2014/main" id="{098473FE-41A3-0A4C-8231-57C050AD9723}"/>
              </a:ext>
            </a:extLst>
          </p:cNvPr>
          <p:cNvPicPr>
            <a:picLocks noChangeAspect="1"/>
          </p:cNvPicPr>
          <p:nvPr/>
        </p:nvPicPr>
        <p:blipFill>
          <a:blip r:embed="rId5"/>
          <a:stretch>
            <a:fillRect/>
          </a:stretch>
        </p:blipFill>
        <p:spPr>
          <a:xfrm>
            <a:off x="6810536" y="4228244"/>
            <a:ext cx="1131603" cy="312943"/>
          </a:xfrm>
          <a:prstGeom prst="rect">
            <a:avLst/>
          </a:prstGeom>
        </p:spPr>
      </p:pic>
      <p:cxnSp>
        <p:nvCxnSpPr>
          <p:cNvPr id="13" name="Conector recto 12">
            <a:extLst>
              <a:ext uri="{FF2B5EF4-FFF2-40B4-BE49-F238E27FC236}">
                <a16:creationId xmlns:a16="http://schemas.microsoft.com/office/drawing/2014/main" id="{C3884E3B-DFC1-A347-AAA3-A363E0E16C1A}"/>
              </a:ext>
            </a:extLst>
          </p:cNvPr>
          <p:cNvCxnSpPr/>
          <p:nvPr/>
        </p:nvCxnSpPr>
        <p:spPr>
          <a:xfrm>
            <a:off x="6655037" y="2084295"/>
            <a:ext cx="1420974" cy="0"/>
          </a:xfrm>
          <a:prstGeom prst="line">
            <a:avLst/>
          </a:prstGeom>
          <a:ln w="6350">
            <a:solidFill>
              <a:srgbClr val="BC955C"/>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210AAE82-6774-3145-93C9-4CCCA4281263}"/>
              </a:ext>
            </a:extLst>
          </p:cNvPr>
          <p:cNvCxnSpPr/>
          <p:nvPr/>
        </p:nvCxnSpPr>
        <p:spPr>
          <a:xfrm>
            <a:off x="6655037" y="3112995"/>
            <a:ext cx="1420974" cy="0"/>
          </a:xfrm>
          <a:prstGeom prst="line">
            <a:avLst/>
          </a:prstGeom>
          <a:ln w="6350">
            <a:solidFill>
              <a:srgbClr val="BC955C"/>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56C750D5-C54A-9545-87D2-7045B9FE61DC}"/>
              </a:ext>
            </a:extLst>
          </p:cNvPr>
          <p:cNvCxnSpPr/>
          <p:nvPr/>
        </p:nvCxnSpPr>
        <p:spPr>
          <a:xfrm>
            <a:off x="6655037" y="4087907"/>
            <a:ext cx="1420974" cy="0"/>
          </a:xfrm>
          <a:prstGeom prst="line">
            <a:avLst/>
          </a:prstGeom>
          <a:ln w="6350">
            <a:solidFill>
              <a:srgbClr val="BC955C"/>
            </a:solidFill>
          </a:ln>
        </p:spPr>
        <p:style>
          <a:lnRef idx="1">
            <a:schemeClr val="accent1"/>
          </a:lnRef>
          <a:fillRef idx="0">
            <a:schemeClr val="accent1"/>
          </a:fillRef>
          <a:effectRef idx="0">
            <a:schemeClr val="accent1"/>
          </a:effectRef>
          <a:fontRef idx="minor">
            <a:schemeClr val="tx1"/>
          </a:fontRef>
        </p:style>
      </p:cxnSp>
      <p:sp>
        <p:nvSpPr>
          <p:cNvPr id="22" name="CuadroTexto 6">
            <a:extLst>
              <a:ext uri="{FF2B5EF4-FFF2-40B4-BE49-F238E27FC236}">
                <a16:creationId xmlns:a16="http://schemas.microsoft.com/office/drawing/2014/main" id="{ADE889F0-1C52-4944-9CF7-6FE7150CBBA4}"/>
              </a:ext>
            </a:extLst>
          </p:cNvPr>
          <p:cNvSpPr txBox="1"/>
          <p:nvPr/>
        </p:nvSpPr>
        <p:spPr>
          <a:xfrm>
            <a:off x="0" y="4751622"/>
            <a:ext cx="4008384" cy="187764"/>
          </a:xfrm>
          <a:prstGeom prst="rect">
            <a:avLst/>
          </a:prstGeom>
        </p:spPr>
        <p:txBody>
          <a:bodyPr vert="horz" lIns="91440" tIns="45720" rIns="91440" bIns="45720" rtlCol="0">
            <a:normAutofit/>
          </a:bodyPr>
          <a:lstStyle/>
          <a:p>
            <a:pPr>
              <a:lnSpc>
                <a:spcPct val="90000"/>
              </a:lnSpc>
              <a:spcAft>
                <a:spcPts val="600"/>
              </a:spcAft>
            </a:pPr>
            <a:r>
              <a:rPr lang="en-US" sz="600" b="1" dirty="0">
                <a:solidFill>
                  <a:schemeClr val="tx1">
                    <a:lumMod val="75000"/>
                    <a:lumOff val="25000"/>
                  </a:schemeClr>
                </a:solidFill>
                <a:latin typeface="Montserrat" pitchFamily="2" charset="77"/>
              </a:rPr>
              <a:t>Fuente: </a:t>
            </a:r>
            <a:r>
              <a:rPr lang="en-US" sz="600" b="1" dirty="0" err="1">
                <a:solidFill>
                  <a:schemeClr val="tx1">
                    <a:lumMod val="75000"/>
                    <a:lumOff val="25000"/>
                  </a:schemeClr>
                </a:solidFill>
                <a:latin typeface="Montserrat" pitchFamily="2" charset="77"/>
              </a:rPr>
              <a:t>Secretaría</a:t>
            </a:r>
            <a:r>
              <a:rPr lang="en-US" sz="600" b="1" dirty="0">
                <a:solidFill>
                  <a:schemeClr val="tx1">
                    <a:lumMod val="75000"/>
                    <a:lumOff val="25000"/>
                  </a:schemeClr>
                </a:solidFill>
                <a:latin typeface="Montserrat" pitchFamily="2" charset="77"/>
              </a:rPr>
              <a:t> de </a:t>
            </a:r>
            <a:r>
              <a:rPr lang="en-US" sz="600" b="1" dirty="0" err="1">
                <a:solidFill>
                  <a:schemeClr val="tx1">
                    <a:lumMod val="75000"/>
                    <a:lumOff val="25000"/>
                  </a:schemeClr>
                </a:solidFill>
                <a:latin typeface="Montserrat" pitchFamily="2" charset="77"/>
              </a:rPr>
              <a:t>Economía</a:t>
            </a:r>
            <a:endParaRPr lang="en-US" sz="600" b="1" dirty="0">
              <a:solidFill>
                <a:schemeClr val="tx1">
                  <a:lumMod val="75000"/>
                  <a:lumOff val="25000"/>
                </a:schemeClr>
              </a:solidFill>
              <a:latin typeface="Montserrat" pitchFamily="2" charset="77"/>
            </a:endParaRPr>
          </a:p>
        </p:txBody>
      </p:sp>
    </p:spTree>
    <p:extLst>
      <p:ext uri="{BB962C8B-B14F-4D97-AF65-F5344CB8AC3E}">
        <p14:creationId xmlns:p14="http://schemas.microsoft.com/office/powerpoint/2010/main" val="392556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a:extLst>
              <a:ext uri="{FF2B5EF4-FFF2-40B4-BE49-F238E27FC236}">
                <a16:creationId xmlns:a16="http://schemas.microsoft.com/office/drawing/2014/main" id="{7F1D61EE-E10A-F445-A4DB-D6975DEAAA4E}"/>
              </a:ext>
            </a:extLst>
          </p:cNvPr>
          <p:cNvSpPr txBox="1"/>
          <p:nvPr/>
        </p:nvSpPr>
        <p:spPr>
          <a:xfrm>
            <a:off x="155474" y="866107"/>
            <a:ext cx="4416525" cy="307777"/>
          </a:xfrm>
          <a:prstGeom prst="rect">
            <a:avLst/>
          </a:prstGeom>
          <a:noFill/>
        </p:spPr>
        <p:txBody>
          <a:bodyPr wrap="square" rtlCol="0">
            <a:spAutoFit/>
          </a:bodyPr>
          <a:lstStyle/>
          <a:p>
            <a:r>
              <a:rPr lang="en-US" b="1" dirty="0">
                <a:solidFill>
                  <a:srgbClr val="265E51"/>
                </a:solidFill>
                <a:latin typeface="Montserrat"/>
              </a:rPr>
              <a:t>Aerospace Sector</a:t>
            </a:r>
          </a:p>
        </p:txBody>
      </p:sp>
      <p:cxnSp>
        <p:nvCxnSpPr>
          <p:cNvPr id="4" name="Straight Connector 3">
            <a:extLst>
              <a:ext uri="{FF2B5EF4-FFF2-40B4-BE49-F238E27FC236}">
                <a16:creationId xmlns:a16="http://schemas.microsoft.com/office/drawing/2014/main" id="{B11C96B2-DF74-BB48-9BA5-725D490AB101}"/>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29" name="CuadroTexto 4">
            <a:extLst>
              <a:ext uri="{FF2B5EF4-FFF2-40B4-BE49-F238E27FC236}">
                <a16:creationId xmlns:a16="http://schemas.microsoft.com/office/drawing/2014/main" id="{3724CEF0-1A1D-354B-A95E-099900704807}"/>
              </a:ext>
            </a:extLst>
          </p:cNvPr>
          <p:cNvSpPr txBox="1"/>
          <p:nvPr/>
        </p:nvSpPr>
        <p:spPr>
          <a:xfrm>
            <a:off x="155471" y="1321369"/>
            <a:ext cx="8195153" cy="923330"/>
          </a:xfrm>
          <a:prstGeom prst="rect">
            <a:avLst/>
          </a:prstGeom>
          <a:noFill/>
        </p:spPr>
        <p:txBody>
          <a:bodyPr wrap="square" rtlCol="0">
            <a:spAutoFit/>
          </a:bodyPr>
          <a:lstStyle/>
          <a:p>
            <a:pPr marL="144000" indent="-144000">
              <a:buClr>
                <a:schemeClr val="tx1"/>
              </a:buClr>
              <a:buFont typeface="Arial" panose="020B0604020202020204" pitchFamily="34" charset="0"/>
              <a:buChar char="•"/>
            </a:pPr>
            <a:r>
              <a:rPr lang="en-US" sz="900" dirty="0">
                <a:latin typeface="Montserrat" pitchFamily="2" charset="77"/>
              </a:rPr>
              <a:t>In the fourth quarter of 2020, a GDP of $ 4.5 billion USD was recorded, showing an increase of 1.92% compared to the previous quarter.</a:t>
            </a:r>
          </a:p>
          <a:p>
            <a:pPr>
              <a:buClr>
                <a:schemeClr val="tx1"/>
              </a:buClr>
            </a:pPr>
            <a:endParaRPr lang="es-MX" sz="900" dirty="0">
              <a:latin typeface="Montserrat" pitchFamily="2" charset="77"/>
            </a:endParaRPr>
          </a:p>
          <a:p>
            <a:pPr marL="144000" indent="-144000">
              <a:buClr>
                <a:schemeClr val="tx1"/>
              </a:buClr>
              <a:buFont typeface="Arial" panose="020B0604020202020204" pitchFamily="34" charset="0"/>
              <a:buChar char="•"/>
            </a:pPr>
            <a:r>
              <a:rPr lang="en-US" sz="900" dirty="0">
                <a:latin typeface="Montserrat" pitchFamily="2" charset="77"/>
              </a:rPr>
              <a:t>The states with the highest added value were </a:t>
            </a:r>
            <a:r>
              <a:rPr lang="en-US" sz="900" b="1" dirty="0">
                <a:latin typeface="Montserrat" pitchFamily="2" charset="77"/>
              </a:rPr>
              <a:t>Querétaro,</a:t>
            </a:r>
            <a:r>
              <a:rPr lang="en-US" sz="900" dirty="0">
                <a:latin typeface="Montserrat" pitchFamily="2" charset="77"/>
              </a:rPr>
              <a:t> </a:t>
            </a:r>
            <a:r>
              <a:rPr lang="en-US" sz="900" b="1" dirty="0">
                <a:latin typeface="Montserrat" pitchFamily="2" charset="77"/>
              </a:rPr>
              <a:t>Chihuahua</a:t>
            </a:r>
            <a:r>
              <a:rPr lang="en-US" sz="900" dirty="0">
                <a:latin typeface="Montserrat" pitchFamily="2" charset="77"/>
              </a:rPr>
              <a:t> and </a:t>
            </a:r>
            <a:r>
              <a:rPr lang="en-US" sz="900" b="1" dirty="0">
                <a:latin typeface="Montserrat" pitchFamily="2" charset="77"/>
              </a:rPr>
              <a:t>Baja California.</a:t>
            </a:r>
            <a:endParaRPr lang="en-US" sz="900" dirty="0">
              <a:latin typeface="Montserrat" pitchFamily="2" charset="77"/>
            </a:endParaRPr>
          </a:p>
          <a:p>
            <a:pPr>
              <a:buClr>
                <a:schemeClr val="tx1"/>
              </a:buClr>
            </a:pPr>
            <a:endParaRPr lang="es-MX" sz="900" dirty="0">
              <a:latin typeface="Montserrat" pitchFamily="2" charset="77"/>
            </a:endParaRPr>
          </a:p>
          <a:p>
            <a:pPr marL="144000" indent="-144000">
              <a:buClr>
                <a:schemeClr val="tx1"/>
              </a:buClr>
              <a:buFont typeface="Arial" panose="020B0604020202020204" pitchFamily="34" charset="0"/>
              <a:buChar char="•"/>
            </a:pPr>
            <a:r>
              <a:rPr lang="en-US" sz="900" dirty="0">
                <a:latin typeface="Montserrat" pitchFamily="2" charset="77"/>
              </a:rPr>
              <a:t>In Aerospace Equipment Manufacturing, the states with the highest production were </a:t>
            </a:r>
            <a:r>
              <a:rPr lang="en-US" sz="900" b="1" dirty="0">
                <a:latin typeface="Montserrat" pitchFamily="2" charset="77"/>
              </a:rPr>
              <a:t>Chihuahua, Querétaro, </a:t>
            </a:r>
            <a:r>
              <a:rPr lang="en-US" sz="900" dirty="0">
                <a:latin typeface="Montserrat" pitchFamily="2" charset="77"/>
              </a:rPr>
              <a:t>and </a:t>
            </a:r>
            <a:r>
              <a:rPr lang="en-US" sz="900" b="1" dirty="0">
                <a:latin typeface="Montserrat" pitchFamily="2" charset="77"/>
              </a:rPr>
              <a:t>Baja California.</a:t>
            </a:r>
            <a:r>
              <a:rPr lang="en-US" sz="900" dirty="0">
                <a:latin typeface="Montserrat" pitchFamily="2" charset="77"/>
              </a:rPr>
              <a:t>. In addition, there was new investment, mainly in </a:t>
            </a:r>
            <a:r>
              <a:rPr lang="en-US" sz="900" b="1" dirty="0">
                <a:latin typeface="Montserrat" pitchFamily="2" charset="77"/>
              </a:rPr>
              <a:t>Chihuahua, Querétaro, </a:t>
            </a:r>
            <a:r>
              <a:rPr lang="en-US" sz="900" dirty="0">
                <a:latin typeface="Montserrat" pitchFamily="2" charset="77"/>
              </a:rPr>
              <a:t>and </a:t>
            </a:r>
            <a:r>
              <a:rPr lang="en-US" sz="900" b="1" dirty="0">
                <a:latin typeface="Montserrat" pitchFamily="2" charset="77"/>
              </a:rPr>
              <a:t>Baja California.</a:t>
            </a:r>
            <a:endParaRPr lang="es-MX" sz="900" dirty="0">
              <a:latin typeface="Montserrat" pitchFamily="2" charset="77"/>
            </a:endParaRPr>
          </a:p>
        </p:txBody>
      </p:sp>
      <p:pic>
        <p:nvPicPr>
          <p:cNvPr id="14" name="Imagen 13">
            <a:extLst>
              <a:ext uri="{FF2B5EF4-FFF2-40B4-BE49-F238E27FC236}">
                <a16:creationId xmlns:a16="http://schemas.microsoft.com/office/drawing/2014/main" id="{4EE6AD0E-43F2-F145-96D7-D41E1F13594A}"/>
              </a:ext>
            </a:extLst>
          </p:cNvPr>
          <p:cNvPicPr>
            <a:picLocks noChangeAspect="1"/>
          </p:cNvPicPr>
          <p:nvPr/>
        </p:nvPicPr>
        <p:blipFill rotWithShape="1">
          <a:blip r:embed="rId2"/>
          <a:srcRect l="34239" t="28285" r="13834" b="7999"/>
          <a:stretch/>
        </p:blipFill>
        <p:spPr>
          <a:xfrm>
            <a:off x="2190306" y="2897551"/>
            <a:ext cx="2945311" cy="2031892"/>
          </a:xfrm>
          <a:prstGeom prst="rect">
            <a:avLst/>
          </a:prstGeom>
        </p:spPr>
      </p:pic>
      <p:pic>
        <p:nvPicPr>
          <p:cNvPr id="15" name="Imagen 14">
            <a:extLst>
              <a:ext uri="{FF2B5EF4-FFF2-40B4-BE49-F238E27FC236}">
                <a16:creationId xmlns:a16="http://schemas.microsoft.com/office/drawing/2014/main" id="{2AF998E8-195B-5F46-9976-75DDEC0D8B51}"/>
              </a:ext>
            </a:extLst>
          </p:cNvPr>
          <p:cNvPicPr>
            <a:picLocks noChangeAspect="1"/>
          </p:cNvPicPr>
          <p:nvPr/>
        </p:nvPicPr>
        <p:blipFill rotWithShape="1">
          <a:blip r:embed="rId3"/>
          <a:srcRect l="35340" t="29026" r="16304" b="8000"/>
          <a:stretch/>
        </p:blipFill>
        <p:spPr>
          <a:xfrm>
            <a:off x="5120970" y="2887608"/>
            <a:ext cx="2909094" cy="2041834"/>
          </a:xfrm>
          <a:prstGeom prst="rect">
            <a:avLst/>
          </a:prstGeom>
        </p:spPr>
      </p:pic>
      <p:sp>
        <p:nvSpPr>
          <p:cNvPr id="8" name="CuadroTexto 6">
            <a:extLst>
              <a:ext uri="{FF2B5EF4-FFF2-40B4-BE49-F238E27FC236}">
                <a16:creationId xmlns:a16="http://schemas.microsoft.com/office/drawing/2014/main" id="{4D6321B4-DD91-4E4C-81F4-A9B1C4325E47}"/>
              </a:ext>
            </a:extLst>
          </p:cNvPr>
          <p:cNvSpPr txBox="1"/>
          <p:nvPr/>
        </p:nvSpPr>
        <p:spPr>
          <a:xfrm>
            <a:off x="0" y="4751622"/>
            <a:ext cx="4008384" cy="187764"/>
          </a:xfrm>
          <a:prstGeom prst="rect">
            <a:avLst/>
          </a:prstGeom>
        </p:spPr>
        <p:txBody>
          <a:bodyPr vert="horz" lIns="91440" tIns="45720" rIns="91440" bIns="45720" rtlCol="0">
            <a:normAutofit/>
          </a:bodyPr>
          <a:lstStyle/>
          <a:p>
            <a:pPr>
              <a:lnSpc>
                <a:spcPct val="90000"/>
              </a:lnSpc>
              <a:spcAft>
                <a:spcPts val="600"/>
              </a:spcAft>
            </a:pPr>
            <a:r>
              <a:rPr lang="en-US" sz="600" b="1" dirty="0">
                <a:solidFill>
                  <a:schemeClr val="tx1">
                    <a:lumMod val="75000"/>
                    <a:lumOff val="25000"/>
                  </a:schemeClr>
                </a:solidFill>
                <a:latin typeface="Montserrat" pitchFamily="2" charset="77"/>
              </a:rPr>
              <a:t>Fuente: </a:t>
            </a:r>
            <a:r>
              <a:rPr lang="en-US" sz="600" b="1" dirty="0" err="1">
                <a:solidFill>
                  <a:schemeClr val="tx1">
                    <a:lumMod val="75000"/>
                    <a:lumOff val="25000"/>
                  </a:schemeClr>
                </a:solidFill>
                <a:latin typeface="Montserrat" pitchFamily="2" charset="77"/>
              </a:rPr>
              <a:t>Secretaría</a:t>
            </a:r>
            <a:r>
              <a:rPr lang="en-US" sz="600" b="1" dirty="0">
                <a:solidFill>
                  <a:schemeClr val="tx1">
                    <a:lumMod val="75000"/>
                    <a:lumOff val="25000"/>
                  </a:schemeClr>
                </a:solidFill>
                <a:latin typeface="Montserrat" pitchFamily="2" charset="77"/>
              </a:rPr>
              <a:t> de </a:t>
            </a:r>
            <a:r>
              <a:rPr lang="en-US" sz="600" b="1" dirty="0" err="1">
                <a:solidFill>
                  <a:schemeClr val="tx1">
                    <a:lumMod val="75000"/>
                    <a:lumOff val="25000"/>
                  </a:schemeClr>
                </a:solidFill>
                <a:latin typeface="Montserrat" pitchFamily="2" charset="77"/>
              </a:rPr>
              <a:t>Economía</a:t>
            </a:r>
            <a:r>
              <a:rPr lang="en-US" sz="600" b="1" dirty="0">
                <a:solidFill>
                  <a:schemeClr val="tx1">
                    <a:lumMod val="75000"/>
                    <a:lumOff val="25000"/>
                  </a:schemeClr>
                </a:solidFill>
                <a:latin typeface="Montserrat" pitchFamily="2" charset="77"/>
              </a:rPr>
              <a:t> / </a:t>
            </a:r>
            <a:r>
              <a:rPr lang="en-US" sz="600" b="1" dirty="0" err="1">
                <a:solidFill>
                  <a:schemeClr val="tx1">
                    <a:lumMod val="75000"/>
                    <a:lumOff val="25000"/>
                  </a:schemeClr>
                </a:solidFill>
                <a:latin typeface="Montserrat" pitchFamily="2" charset="77"/>
              </a:rPr>
              <a:t>DataMexico</a:t>
            </a:r>
            <a:endParaRPr lang="en-US" sz="600" b="1" dirty="0">
              <a:solidFill>
                <a:schemeClr val="tx1">
                  <a:lumMod val="75000"/>
                  <a:lumOff val="25000"/>
                </a:schemeClr>
              </a:solidFill>
              <a:latin typeface="Montserrat" pitchFamily="2" charset="77"/>
            </a:endParaRPr>
          </a:p>
        </p:txBody>
      </p:sp>
      <p:sp>
        <p:nvSpPr>
          <p:cNvPr id="9" name="CuadroTexto 8">
            <a:extLst>
              <a:ext uri="{FF2B5EF4-FFF2-40B4-BE49-F238E27FC236}">
                <a16:creationId xmlns:a16="http://schemas.microsoft.com/office/drawing/2014/main" id="{C34979E3-178C-48B8-A61E-D4D8613A2969}"/>
              </a:ext>
            </a:extLst>
          </p:cNvPr>
          <p:cNvSpPr txBox="1"/>
          <p:nvPr/>
        </p:nvSpPr>
        <p:spPr>
          <a:xfrm>
            <a:off x="2562356" y="2608647"/>
            <a:ext cx="2190492" cy="338554"/>
          </a:xfrm>
          <a:prstGeom prst="rect">
            <a:avLst/>
          </a:prstGeom>
          <a:noFill/>
        </p:spPr>
        <p:txBody>
          <a:bodyPr wrap="square">
            <a:spAutoFit/>
          </a:bodyPr>
          <a:lstStyle/>
          <a:p>
            <a:pPr algn="ctr"/>
            <a:r>
              <a:rPr lang="es-MX" sz="900" b="1" spc="0" baseline="0" noProof="0" dirty="0">
                <a:solidFill>
                  <a:srgbClr val="265E51"/>
                </a:solidFill>
                <a:latin typeface="Montserrat" pitchFamily="2" charset="77"/>
              </a:rPr>
              <a:t> </a:t>
            </a:r>
            <a:r>
              <a:rPr lang="es-MX" sz="700" b="1" spc="0" baseline="0" noProof="0" dirty="0">
                <a:solidFill>
                  <a:srgbClr val="265E51"/>
                </a:solidFill>
                <a:latin typeface="Montserrat" pitchFamily="2" charset="77"/>
              </a:rPr>
              <a:t>TOTAL GROSS PRODUCTION </a:t>
            </a:r>
            <a:r>
              <a:rPr lang="es-MX" sz="700" b="1" dirty="0">
                <a:solidFill>
                  <a:srgbClr val="265E51"/>
                </a:solidFill>
                <a:latin typeface="Montserrat" pitchFamily="2" charset="77"/>
              </a:rPr>
              <a:t>DISTRIBUTION </a:t>
            </a:r>
            <a:r>
              <a:rPr lang="es-MX" sz="700" b="1" spc="0" baseline="0" noProof="0" dirty="0">
                <a:solidFill>
                  <a:srgbClr val="265E51"/>
                </a:solidFill>
                <a:latin typeface="Montserrat" pitchFamily="2" charset="77"/>
              </a:rPr>
              <a:t>BY STATE (2019)</a:t>
            </a:r>
            <a:endParaRPr lang="es-MX" sz="900" b="1" dirty="0"/>
          </a:p>
        </p:txBody>
      </p:sp>
      <p:sp>
        <p:nvSpPr>
          <p:cNvPr id="10" name="CuadroTexto 9">
            <a:extLst>
              <a:ext uri="{FF2B5EF4-FFF2-40B4-BE49-F238E27FC236}">
                <a16:creationId xmlns:a16="http://schemas.microsoft.com/office/drawing/2014/main" id="{38DC1FA7-8C57-4F23-8034-D3F31221B541}"/>
              </a:ext>
            </a:extLst>
          </p:cNvPr>
          <p:cNvSpPr txBox="1"/>
          <p:nvPr/>
        </p:nvSpPr>
        <p:spPr>
          <a:xfrm>
            <a:off x="5551480" y="2623654"/>
            <a:ext cx="2190492" cy="307777"/>
          </a:xfrm>
          <a:prstGeom prst="rect">
            <a:avLst/>
          </a:prstGeom>
          <a:noFill/>
        </p:spPr>
        <p:txBody>
          <a:bodyPr wrap="square">
            <a:spAutoFit/>
          </a:bodyPr>
          <a:lstStyle/>
          <a:p>
            <a:pPr algn="ctr"/>
            <a:r>
              <a:rPr lang="es-MX" sz="700" b="1" spc="0" baseline="0" noProof="0" dirty="0">
                <a:solidFill>
                  <a:srgbClr val="265E51"/>
                </a:solidFill>
                <a:latin typeface="Montserrat" pitchFamily="2" charset="77"/>
              </a:rPr>
              <a:t> </a:t>
            </a:r>
            <a:r>
              <a:rPr lang="es-MX" sz="700" b="1" dirty="0">
                <a:solidFill>
                  <a:srgbClr val="265E51"/>
                </a:solidFill>
                <a:latin typeface="Montserrat" pitchFamily="2" charset="77"/>
              </a:rPr>
              <a:t>TOTAL INVESTMENT DISTRIBUTION BY STATE</a:t>
            </a:r>
            <a:r>
              <a:rPr lang="es-MX" sz="700" b="1" spc="0" baseline="0" noProof="0" dirty="0">
                <a:solidFill>
                  <a:srgbClr val="265E51"/>
                </a:solidFill>
                <a:latin typeface="Montserrat" pitchFamily="2" charset="77"/>
              </a:rPr>
              <a:t> (2019)</a:t>
            </a:r>
            <a:endParaRPr lang="es-MX" sz="700" b="1" dirty="0"/>
          </a:p>
        </p:txBody>
      </p:sp>
    </p:spTree>
    <p:extLst>
      <p:ext uri="{BB962C8B-B14F-4D97-AF65-F5344CB8AC3E}">
        <p14:creationId xmlns:p14="http://schemas.microsoft.com/office/powerpoint/2010/main" val="313873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a:extLst>
              <a:ext uri="{FF2B5EF4-FFF2-40B4-BE49-F238E27FC236}">
                <a16:creationId xmlns:a16="http://schemas.microsoft.com/office/drawing/2014/main" id="{7F1D61EE-E10A-F445-A4DB-D6975DEAAA4E}"/>
              </a:ext>
            </a:extLst>
          </p:cNvPr>
          <p:cNvSpPr txBox="1"/>
          <p:nvPr/>
        </p:nvSpPr>
        <p:spPr>
          <a:xfrm>
            <a:off x="155474" y="866107"/>
            <a:ext cx="4416525" cy="307777"/>
          </a:xfrm>
          <a:prstGeom prst="rect">
            <a:avLst/>
          </a:prstGeom>
          <a:noFill/>
        </p:spPr>
        <p:txBody>
          <a:bodyPr wrap="square" rtlCol="0">
            <a:spAutoFit/>
          </a:bodyPr>
          <a:lstStyle/>
          <a:p>
            <a:r>
              <a:rPr lang="en-US" b="1" dirty="0">
                <a:solidFill>
                  <a:srgbClr val="265E51"/>
                </a:solidFill>
                <a:latin typeface="Montserrat"/>
              </a:rPr>
              <a:t>Aerospace Sector</a:t>
            </a:r>
          </a:p>
        </p:txBody>
      </p:sp>
      <p:cxnSp>
        <p:nvCxnSpPr>
          <p:cNvPr id="4" name="Straight Connector 3">
            <a:extLst>
              <a:ext uri="{FF2B5EF4-FFF2-40B4-BE49-F238E27FC236}">
                <a16:creationId xmlns:a16="http://schemas.microsoft.com/office/drawing/2014/main" id="{B11C96B2-DF74-BB48-9BA5-725D490AB101}"/>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graphicFrame>
        <p:nvGraphicFramePr>
          <p:cNvPr id="8" name="Gráfico 7">
            <a:extLst>
              <a:ext uri="{FF2B5EF4-FFF2-40B4-BE49-F238E27FC236}">
                <a16:creationId xmlns:a16="http://schemas.microsoft.com/office/drawing/2014/main" id="{0585BA16-7BCD-D749-B98A-02D9B1AC8A29}"/>
              </a:ext>
            </a:extLst>
          </p:cNvPr>
          <p:cNvGraphicFramePr/>
          <p:nvPr>
            <p:extLst>
              <p:ext uri="{D42A27DB-BD31-4B8C-83A1-F6EECF244321}">
                <p14:modId xmlns:p14="http://schemas.microsoft.com/office/powerpoint/2010/main" val="3640195749"/>
              </p:ext>
            </p:extLst>
          </p:nvPr>
        </p:nvGraphicFramePr>
        <p:xfrm>
          <a:off x="614934" y="2002454"/>
          <a:ext cx="7244871" cy="2804870"/>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a:extLst>
              <a:ext uri="{FF2B5EF4-FFF2-40B4-BE49-F238E27FC236}">
                <a16:creationId xmlns:a16="http://schemas.microsoft.com/office/drawing/2014/main" id="{159F6CDA-8B2C-9D46-9F87-3872E839952E}"/>
              </a:ext>
            </a:extLst>
          </p:cNvPr>
          <p:cNvSpPr txBox="1"/>
          <p:nvPr/>
        </p:nvSpPr>
        <p:spPr>
          <a:xfrm>
            <a:off x="2434909" y="1336429"/>
            <a:ext cx="3340286" cy="400110"/>
          </a:xfrm>
          <a:prstGeom prst="rect">
            <a:avLst/>
          </a:prstGeom>
          <a:noFill/>
        </p:spPr>
        <p:txBody>
          <a:bodyPr wrap="square" rtlCol="0">
            <a:spAutoFit/>
          </a:bodyPr>
          <a:lstStyle/>
          <a:p>
            <a:pPr algn="ctr">
              <a:spcAft>
                <a:spcPts val="600"/>
              </a:spcAft>
            </a:pPr>
            <a:r>
              <a:rPr lang="en-US" sz="1000" b="1" dirty="0">
                <a:solidFill>
                  <a:srgbClr val="265E51"/>
                </a:solidFill>
                <a:latin typeface="Montserrat" panose="020B0604020202020204" charset="0"/>
              </a:rPr>
              <a:t>Exports </a:t>
            </a:r>
            <a:br>
              <a:rPr lang="en-US" sz="1000" b="1" dirty="0">
                <a:solidFill>
                  <a:srgbClr val="265E51"/>
                </a:solidFill>
                <a:latin typeface="Montserrat" panose="020B0604020202020204" charset="0"/>
              </a:rPr>
            </a:br>
            <a:r>
              <a:rPr lang="en-US" sz="1000" b="1" dirty="0">
                <a:solidFill>
                  <a:srgbClr val="265E51"/>
                </a:solidFill>
                <a:latin typeface="Montserrat" panose="020B0604020202020204" charset="0"/>
              </a:rPr>
              <a:t>aerospace industry (million dollars), 2004–2023</a:t>
            </a:r>
            <a:endParaRPr lang="en-US" sz="750" dirty="0">
              <a:latin typeface="Montserrat" panose="020B0604020202020204" charset="0"/>
            </a:endParaRPr>
          </a:p>
        </p:txBody>
      </p:sp>
      <p:sp>
        <p:nvSpPr>
          <p:cNvPr id="7" name="CuadroTexto 6">
            <a:extLst>
              <a:ext uri="{FF2B5EF4-FFF2-40B4-BE49-F238E27FC236}">
                <a16:creationId xmlns:a16="http://schemas.microsoft.com/office/drawing/2014/main" id="{CCF659D3-7758-0E4F-A0EA-13C9811C700B}"/>
              </a:ext>
            </a:extLst>
          </p:cNvPr>
          <p:cNvSpPr txBox="1"/>
          <p:nvPr/>
        </p:nvSpPr>
        <p:spPr>
          <a:xfrm>
            <a:off x="0" y="4751622"/>
            <a:ext cx="4008384" cy="187764"/>
          </a:xfrm>
          <a:prstGeom prst="rect">
            <a:avLst/>
          </a:prstGeom>
        </p:spPr>
        <p:txBody>
          <a:bodyPr vert="horz" lIns="91440" tIns="45720" rIns="91440" bIns="45720" rtlCol="0">
            <a:normAutofit/>
          </a:bodyPr>
          <a:lstStyle/>
          <a:p>
            <a:pPr>
              <a:lnSpc>
                <a:spcPct val="90000"/>
              </a:lnSpc>
              <a:spcAft>
                <a:spcPts val="600"/>
              </a:spcAft>
            </a:pPr>
            <a:r>
              <a:rPr lang="en-US" sz="600" b="1" dirty="0">
                <a:solidFill>
                  <a:schemeClr val="tx1">
                    <a:lumMod val="75000"/>
                    <a:lumOff val="25000"/>
                  </a:schemeClr>
                </a:solidFill>
                <a:latin typeface="Montserrat" pitchFamily="2" charset="77"/>
              </a:rPr>
              <a:t>Fuente: FEMIA</a:t>
            </a:r>
          </a:p>
        </p:txBody>
      </p:sp>
    </p:spTree>
    <p:extLst>
      <p:ext uri="{BB962C8B-B14F-4D97-AF65-F5344CB8AC3E}">
        <p14:creationId xmlns:p14="http://schemas.microsoft.com/office/powerpoint/2010/main" val="153238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a:extLst>
              <a:ext uri="{FF2B5EF4-FFF2-40B4-BE49-F238E27FC236}">
                <a16:creationId xmlns:a16="http://schemas.microsoft.com/office/drawing/2014/main" id="{7F1D61EE-E10A-F445-A4DB-D6975DEAAA4E}"/>
              </a:ext>
            </a:extLst>
          </p:cNvPr>
          <p:cNvSpPr txBox="1"/>
          <p:nvPr/>
        </p:nvSpPr>
        <p:spPr>
          <a:xfrm>
            <a:off x="155474" y="866107"/>
            <a:ext cx="4416525" cy="307777"/>
          </a:xfrm>
          <a:prstGeom prst="rect">
            <a:avLst/>
          </a:prstGeom>
          <a:noFill/>
        </p:spPr>
        <p:txBody>
          <a:bodyPr wrap="square" rtlCol="0">
            <a:spAutoFit/>
          </a:bodyPr>
          <a:lstStyle/>
          <a:p>
            <a:r>
              <a:rPr lang="en-US" b="1" dirty="0">
                <a:solidFill>
                  <a:srgbClr val="265E51"/>
                </a:solidFill>
                <a:latin typeface="Montserrat"/>
              </a:rPr>
              <a:t>Aerospace Sector</a:t>
            </a:r>
          </a:p>
        </p:txBody>
      </p:sp>
      <p:cxnSp>
        <p:nvCxnSpPr>
          <p:cNvPr id="4" name="Straight Connector 3">
            <a:extLst>
              <a:ext uri="{FF2B5EF4-FFF2-40B4-BE49-F238E27FC236}">
                <a16:creationId xmlns:a16="http://schemas.microsoft.com/office/drawing/2014/main" id="{B11C96B2-DF74-BB48-9BA5-725D490AB101}"/>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7" name="CuadroTexto 4">
            <a:extLst>
              <a:ext uri="{FF2B5EF4-FFF2-40B4-BE49-F238E27FC236}">
                <a16:creationId xmlns:a16="http://schemas.microsoft.com/office/drawing/2014/main" id="{F8419A84-2D19-4A43-920C-BC9571155DB3}"/>
              </a:ext>
            </a:extLst>
          </p:cNvPr>
          <p:cNvSpPr txBox="1"/>
          <p:nvPr/>
        </p:nvSpPr>
        <p:spPr>
          <a:xfrm>
            <a:off x="155474" y="1373634"/>
            <a:ext cx="3777793" cy="2862322"/>
          </a:xfrm>
          <a:prstGeom prst="rect">
            <a:avLst/>
          </a:prstGeom>
          <a:noFill/>
        </p:spPr>
        <p:txBody>
          <a:bodyPr wrap="square" rtlCol="0">
            <a:spAutoFit/>
          </a:bodyPr>
          <a:lstStyle/>
          <a:p>
            <a:pPr marL="144000" indent="-144000">
              <a:buClr>
                <a:schemeClr val="tx1"/>
              </a:buClr>
              <a:buFont typeface="Arial" panose="020B0604020202020204" pitchFamily="34" charset="0"/>
              <a:buChar char="•"/>
            </a:pPr>
            <a:r>
              <a:rPr lang="en-US" sz="900" dirty="0">
                <a:solidFill>
                  <a:schemeClr val="tx1"/>
                </a:solidFill>
                <a:latin typeface="Montserrat" pitchFamily="2" charset="77"/>
              </a:rPr>
              <a:t>The aerospace industry has had an average annual growth of 14% since 2004.</a:t>
            </a:r>
          </a:p>
          <a:p>
            <a:pPr>
              <a:buClr>
                <a:schemeClr val="tx1"/>
              </a:buClr>
            </a:pPr>
            <a:endParaRPr lang="es-MX" sz="900" dirty="0">
              <a:solidFill>
                <a:schemeClr val="tx1"/>
              </a:solidFill>
              <a:latin typeface="Montserrat" pitchFamily="2" charset="77"/>
            </a:endParaRPr>
          </a:p>
          <a:p>
            <a:pPr marL="144000" indent="-144000">
              <a:buClr>
                <a:schemeClr val="tx1"/>
              </a:buClr>
              <a:buFont typeface="Arial" panose="020B0604020202020204" pitchFamily="34" charset="0"/>
              <a:buChar char="•"/>
            </a:pPr>
            <a:r>
              <a:rPr lang="en-US" sz="900" dirty="0">
                <a:solidFill>
                  <a:schemeClr val="tx1"/>
                </a:solidFill>
                <a:latin typeface="Montserrat" pitchFamily="2" charset="77"/>
              </a:rPr>
              <a:t>In Mexico there are 368 industrial facilities in this sector.</a:t>
            </a:r>
          </a:p>
          <a:p>
            <a:pPr>
              <a:buClr>
                <a:schemeClr val="tx1"/>
              </a:buClr>
            </a:pPr>
            <a:endParaRPr lang="es-MX" sz="900" dirty="0">
              <a:solidFill>
                <a:schemeClr val="tx1"/>
              </a:solidFill>
              <a:latin typeface="Montserrat" pitchFamily="2" charset="77"/>
            </a:endParaRPr>
          </a:p>
          <a:p>
            <a:pPr marL="144000" indent="-144000">
              <a:buClr>
                <a:schemeClr val="tx1"/>
              </a:buClr>
              <a:buFont typeface="Arial" panose="020B0604020202020204" pitchFamily="34" charset="0"/>
              <a:buChar char="•"/>
            </a:pPr>
            <a:r>
              <a:rPr lang="en-US" sz="900" dirty="0">
                <a:solidFill>
                  <a:schemeClr val="tx1"/>
                </a:solidFill>
                <a:latin typeface="Montserrat" pitchFamily="2" charset="77"/>
              </a:rPr>
              <a:t>The aerospace sector has generated more than 60,000 jobs and has presence in 19 out of the 32 states.</a:t>
            </a:r>
            <a:endParaRPr lang="es-MX" sz="900" dirty="0">
              <a:solidFill>
                <a:schemeClr val="tx1"/>
              </a:solidFill>
              <a:latin typeface="Montserrat" pitchFamily="2" charset="77"/>
            </a:endParaRPr>
          </a:p>
          <a:p>
            <a:pPr>
              <a:buClr>
                <a:schemeClr val="tx1"/>
              </a:buClr>
            </a:pPr>
            <a:endParaRPr lang="es-MX" sz="900" dirty="0">
              <a:solidFill>
                <a:schemeClr val="tx1"/>
              </a:solidFill>
              <a:latin typeface="Montserrat" pitchFamily="2" charset="77"/>
            </a:endParaRPr>
          </a:p>
          <a:p>
            <a:pPr marL="144000" indent="-144000">
              <a:buClr>
                <a:schemeClr val="tx1"/>
              </a:buClr>
              <a:buFont typeface="Arial" panose="020B0604020202020204" pitchFamily="34" charset="0"/>
              <a:buChar char="•"/>
            </a:pPr>
            <a:r>
              <a:rPr lang="en-US" sz="900" dirty="0">
                <a:solidFill>
                  <a:schemeClr val="tx1"/>
                </a:solidFill>
                <a:latin typeface="Montserrat" pitchFamily="2" charset="77"/>
              </a:rPr>
              <a:t>Currently, Mexico is ranked 12th in this sector..</a:t>
            </a:r>
          </a:p>
          <a:p>
            <a:pPr marL="144000" indent="-144000">
              <a:buClr>
                <a:schemeClr val="tx1"/>
              </a:buClr>
              <a:buFont typeface="Arial" panose="020B0604020202020204" pitchFamily="34" charset="0"/>
              <a:buChar char="•"/>
            </a:pPr>
            <a:endParaRPr lang="en-US" sz="900" dirty="0">
              <a:solidFill>
                <a:schemeClr val="tx1"/>
              </a:solidFill>
              <a:latin typeface="Montserrat" pitchFamily="2" charset="77"/>
            </a:endParaRPr>
          </a:p>
          <a:p>
            <a:pPr marL="144000" indent="-144000">
              <a:buClr>
                <a:schemeClr val="tx1"/>
              </a:buClr>
              <a:buFont typeface="Arial" panose="020B0604020202020204" pitchFamily="34" charset="0"/>
              <a:buChar char="•"/>
            </a:pPr>
            <a:r>
              <a:rPr lang="en-US" sz="900" dirty="0">
                <a:solidFill>
                  <a:schemeClr val="tx1"/>
                </a:solidFill>
                <a:latin typeface="Montserrat" pitchFamily="2" charset="77"/>
              </a:rPr>
              <a:t>The value of the world production in the aerospace sector surpasses $582 billion USD, North America is the region with larger share in  worldwide production (51.1%).</a:t>
            </a:r>
          </a:p>
          <a:p>
            <a:pPr marL="144000" indent="-144000">
              <a:buClr>
                <a:schemeClr val="tx1"/>
              </a:buClr>
              <a:buFont typeface="Arial" panose="020B0604020202020204" pitchFamily="34" charset="0"/>
              <a:buChar char="•"/>
            </a:pPr>
            <a:endParaRPr lang="en-US" sz="900" dirty="0">
              <a:solidFill>
                <a:schemeClr val="tx1"/>
              </a:solidFill>
              <a:latin typeface="Montserrat" pitchFamily="2" charset="77"/>
            </a:endParaRPr>
          </a:p>
          <a:p>
            <a:pPr marL="144000" indent="-144000">
              <a:buClr>
                <a:schemeClr val="tx1"/>
              </a:buClr>
              <a:buFont typeface="Arial" panose="020B0604020202020204" pitchFamily="34" charset="0"/>
              <a:buChar char="•"/>
            </a:pPr>
            <a:r>
              <a:rPr lang="en-US" sz="900" dirty="0">
                <a:solidFill>
                  <a:schemeClr val="tx1"/>
                </a:solidFill>
                <a:latin typeface="Montserrat" pitchFamily="2" charset="77"/>
              </a:rPr>
              <a:t>Mexico is the #1 country in Latin America in aeronautic projects attraction. The main characteristics that makes the country attractive to investment are its geographic proximity to the US, trade agreements that grant access to big markets, experience in other high-tech sectors such as automotive and electric and skilled labor force.</a:t>
            </a:r>
            <a:endParaRPr lang="es-MX" sz="900" dirty="0">
              <a:solidFill>
                <a:schemeClr val="tx1"/>
              </a:solidFill>
              <a:latin typeface="Montserrat" pitchFamily="2" charset="77"/>
            </a:endParaRPr>
          </a:p>
        </p:txBody>
      </p:sp>
      <p:graphicFrame>
        <p:nvGraphicFramePr>
          <p:cNvPr id="10" name="Gráfico 9">
            <a:extLst>
              <a:ext uri="{FF2B5EF4-FFF2-40B4-BE49-F238E27FC236}">
                <a16:creationId xmlns:a16="http://schemas.microsoft.com/office/drawing/2014/main" id="{CE4CB44E-1553-B242-8E95-946FD2600C57}"/>
              </a:ext>
            </a:extLst>
          </p:cNvPr>
          <p:cNvGraphicFramePr/>
          <p:nvPr>
            <p:extLst>
              <p:ext uri="{D42A27DB-BD31-4B8C-83A1-F6EECF244321}">
                <p14:modId xmlns:p14="http://schemas.microsoft.com/office/powerpoint/2010/main" val="1673768035"/>
              </p:ext>
            </p:extLst>
          </p:nvPr>
        </p:nvGraphicFramePr>
        <p:xfrm>
          <a:off x="4337331" y="1373634"/>
          <a:ext cx="4677196" cy="2396231"/>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EB5EF60E-1708-4549-968F-8E508E85C26B}"/>
              </a:ext>
            </a:extLst>
          </p:cNvPr>
          <p:cNvSpPr txBox="1"/>
          <p:nvPr/>
        </p:nvSpPr>
        <p:spPr>
          <a:xfrm>
            <a:off x="0" y="4751622"/>
            <a:ext cx="4008384" cy="187764"/>
          </a:xfrm>
          <a:prstGeom prst="rect">
            <a:avLst/>
          </a:prstGeom>
        </p:spPr>
        <p:txBody>
          <a:bodyPr vert="horz" lIns="91440" tIns="45720" rIns="91440" bIns="45720" rtlCol="0">
            <a:normAutofit/>
          </a:bodyPr>
          <a:lstStyle/>
          <a:p>
            <a:pPr>
              <a:lnSpc>
                <a:spcPct val="90000"/>
              </a:lnSpc>
              <a:spcAft>
                <a:spcPts val="600"/>
              </a:spcAft>
            </a:pPr>
            <a:r>
              <a:rPr lang="en-US" sz="600" b="1" dirty="0">
                <a:solidFill>
                  <a:schemeClr val="tx1">
                    <a:lumMod val="75000"/>
                    <a:lumOff val="25000"/>
                  </a:schemeClr>
                </a:solidFill>
                <a:latin typeface="Montserrat" pitchFamily="2" charset="77"/>
              </a:rPr>
              <a:t>Fuente: FEMIA</a:t>
            </a:r>
          </a:p>
        </p:txBody>
      </p:sp>
    </p:spTree>
    <p:extLst>
      <p:ext uri="{BB962C8B-B14F-4D97-AF65-F5344CB8AC3E}">
        <p14:creationId xmlns:p14="http://schemas.microsoft.com/office/powerpoint/2010/main" val="2209784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72E7C26-1772-1148-BA65-D77A066DBDED}"/>
              </a:ext>
            </a:extLst>
          </p:cNvPr>
          <p:cNvPicPr>
            <a:picLocks noChangeAspect="1"/>
          </p:cNvPicPr>
          <p:nvPr/>
        </p:nvPicPr>
        <p:blipFill>
          <a:blip r:embed="rId3"/>
          <a:stretch>
            <a:fillRect/>
          </a:stretch>
        </p:blipFill>
        <p:spPr>
          <a:xfrm>
            <a:off x="3178147" y="1515265"/>
            <a:ext cx="4245003" cy="3083789"/>
          </a:xfrm>
          <a:prstGeom prst="rect">
            <a:avLst/>
          </a:prstGeom>
        </p:spPr>
      </p:pic>
      <p:sp>
        <p:nvSpPr>
          <p:cNvPr id="2" name="CuadroTexto 1">
            <a:extLst>
              <a:ext uri="{FF2B5EF4-FFF2-40B4-BE49-F238E27FC236}">
                <a16:creationId xmlns:a16="http://schemas.microsoft.com/office/drawing/2014/main" id="{96684A3F-2252-495B-9F81-CA7778300DF1}"/>
              </a:ext>
            </a:extLst>
          </p:cNvPr>
          <p:cNvSpPr txBox="1"/>
          <p:nvPr/>
        </p:nvSpPr>
        <p:spPr>
          <a:xfrm>
            <a:off x="155474" y="866107"/>
            <a:ext cx="4416525" cy="307777"/>
          </a:xfrm>
          <a:prstGeom prst="rect">
            <a:avLst/>
          </a:prstGeom>
          <a:noFill/>
        </p:spPr>
        <p:txBody>
          <a:bodyPr wrap="square" rtlCol="0">
            <a:spAutoFit/>
          </a:bodyPr>
          <a:lstStyle/>
          <a:p>
            <a:r>
              <a:rPr lang="en-US" b="1" dirty="0">
                <a:solidFill>
                  <a:srgbClr val="265E51"/>
                </a:solidFill>
                <a:latin typeface="Montserrat"/>
              </a:rPr>
              <a:t>Components made in Mexico</a:t>
            </a:r>
          </a:p>
        </p:txBody>
      </p:sp>
      <p:cxnSp>
        <p:nvCxnSpPr>
          <p:cNvPr id="3" name="Straight Connector 3">
            <a:extLst>
              <a:ext uri="{FF2B5EF4-FFF2-40B4-BE49-F238E27FC236}">
                <a16:creationId xmlns:a16="http://schemas.microsoft.com/office/drawing/2014/main" id="{E00A48EC-BDCF-40E9-B9E5-A84B9FF6AEE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5364F0F5-619B-4597-BB89-DA72C7DA7179}"/>
              </a:ext>
            </a:extLst>
          </p:cNvPr>
          <p:cNvSpPr txBox="1"/>
          <p:nvPr/>
        </p:nvSpPr>
        <p:spPr>
          <a:xfrm>
            <a:off x="6454351" y="1570516"/>
            <a:ext cx="2491332" cy="830997"/>
          </a:xfrm>
          <a:prstGeom prst="rect">
            <a:avLst/>
          </a:prstGeom>
          <a:solidFill>
            <a:srgbClr val="BC955C"/>
          </a:solidFill>
        </p:spPr>
        <p:txBody>
          <a:bodyPr wrap="square" rtlCol="0">
            <a:spAutoFit/>
          </a:bodyPr>
          <a:lstStyle/>
          <a:p>
            <a:pPr algn="just"/>
            <a:r>
              <a:rPr lang="es-MX" sz="800" b="1" dirty="0">
                <a:solidFill>
                  <a:schemeClr val="bg1"/>
                </a:solidFill>
                <a:latin typeface="Montserrat" pitchFamily="2" charset="77"/>
              </a:rPr>
              <a:t>Sonora:</a:t>
            </a:r>
          </a:p>
          <a:p>
            <a:pPr algn="just"/>
            <a:r>
              <a:rPr lang="en-US" sz="800" dirty="0">
                <a:solidFill>
                  <a:schemeClr val="bg1"/>
                </a:solidFill>
                <a:latin typeface="Montserrat" pitchFamily="2" charset="77"/>
              </a:rPr>
              <a:t>-High precision mechanical components, harnesses and wires, casting and machining processes.</a:t>
            </a:r>
          </a:p>
          <a:p>
            <a:pPr algn="just"/>
            <a:r>
              <a:rPr lang="en-US" sz="800" dirty="0">
                <a:solidFill>
                  <a:schemeClr val="bg1"/>
                </a:solidFill>
                <a:latin typeface="Montserrat" pitchFamily="2" charset="77"/>
              </a:rPr>
              <a:t>-Blades and components for turbines and wind motors.</a:t>
            </a:r>
            <a:endParaRPr lang="es-MX" sz="800" dirty="0">
              <a:solidFill>
                <a:schemeClr val="bg1"/>
              </a:solidFill>
              <a:latin typeface="Montserrat" pitchFamily="2" charset="77"/>
            </a:endParaRPr>
          </a:p>
        </p:txBody>
      </p:sp>
      <p:cxnSp>
        <p:nvCxnSpPr>
          <p:cNvPr id="7" name="Conector recto de flecha 6">
            <a:extLst>
              <a:ext uri="{FF2B5EF4-FFF2-40B4-BE49-F238E27FC236}">
                <a16:creationId xmlns:a16="http://schemas.microsoft.com/office/drawing/2014/main" id="{FA7FF815-05C7-4D40-AAAF-79D38D31DEDB}"/>
              </a:ext>
            </a:extLst>
          </p:cNvPr>
          <p:cNvCxnSpPr>
            <a:cxnSpLocks/>
          </p:cNvCxnSpPr>
          <p:nvPr/>
        </p:nvCxnSpPr>
        <p:spPr>
          <a:xfrm flipH="1">
            <a:off x="3883367" y="1726214"/>
            <a:ext cx="2570983" cy="1"/>
          </a:xfrm>
          <a:prstGeom prst="straightConnector1">
            <a:avLst/>
          </a:prstGeom>
          <a:ln>
            <a:solidFill>
              <a:srgbClr val="BC955C"/>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E09427D5-CC1D-44E0-BCB9-CDF966B1D12B}"/>
              </a:ext>
            </a:extLst>
          </p:cNvPr>
          <p:cNvSpPr txBox="1"/>
          <p:nvPr/>
        </p:nvSpPr>
        <p:spPr>
          <a:xfrm>
            <a:off x="136450" y="1339364"/>
            <a:ext cx="2482997" cy="707886"/>
          </a:xfrm>
          <a:prstGeom prst="rect">
            <a:avLst/>
          </a:prstGeom>
          <a:solidFill>
            <a:srgbClr val="9E2349"/>
          </a:solidFill>
        </p:spPr>
        <p:txBody>
          <a:bodyPr wrap="square" rtlCol="0">
            <a:spAutoFit/>
          </a:bodyPr>
          <a:lstStyle/>
          <a:p>
            <a:pPr algn="just"/>
            <a:r>
              <a:rPr lang="es-MX" sz="800" b="1" dirty="0">
                <a:solidFill>
                  <a:schemeClr val="bg1"/>
                </a:solidFill>
                <a:latin typeface="Montserrat" pitchFamily="2" charset="77"/>
              </a:rPr>
              <a:t>Baja California:</a:t>
            </a:r>
          </a:p>
          <a:p>
            <a:pPr algn="just"/>
            <a:r>
              <a:rPr lang="es-MX" sz="800" dirty="0">
                <a:solidFill>
                  <a:schemeClr val="bg1"/>
                </a:solidFill>
                <a:latin typeface="Montserrat" pitchFamily="2" charset="77"/>
              </a:rPr>
              <a:t>-</a:t>
            </a:r>
            <a:r>
              <a:rPr lang="en-US" sz="800" dirty="0">
                <a:solidFill>
                  <a:schemeClr val="bg1"/>
                </a:solidFill>
                <a:latin typeface="Montserrat" pitchFamily="2" charset="77"/>
              </a:rPr>
              <a:t>Precision machining, power and electrical systems interiors, surface and heat processes.</a:t>
            </a:r>
          </a:p>
          <a:p>
            <a:pPr algn="just"/>
            <a:r>
              <a:rPr lang="en-US" sz="800" dirty="0">
                <a:solidFill>
                  <a:schemeClr val="bg1"/>
                </a:solidFill>
                <a:latin typeface="Montserrat" pitchFamily="2" charset="77"/>
              </a:rPr>
              <a:t>-Fuselage systems and power plants.</a:t>
            </a:r>
            <a:endParaRPr lang="es-MX" sz="800" dirty="0">
              <a:solidFill>
                <a:schemeClr val="bg1"/>
              </a:solidFill>
              <a:latin typeface="Montserrat" pitchFamily="2" charset="77"/>
            </a:endParaRPr>
          </a:p>
        </p:txBody>
      </p:sp>
      <p:cxnSp>
        <p:nvCxnSpPr>
          <p:cNvPr id="10" name="Conector recto de flecha 9">
            <a:extLst>
              <a:ext uri="{FF2B5EF4-FFF2-40B4-BE49-F238E27FC236}">
                <a16:creationId xmlns:a16="http://schemas.microsoft.com/office/drawing/2014/main" id="{8FD1F4C9-9F07-43EA-A2EF-C824600E6848}"/>
              </a:ext>
            </a:extLst>
          </p:cNvPr>
          <p:cNvCxnSpPr>
            <a:cxnSpLocks/>
          </p:cNvCxnSpPr>
          <p:nvPr/>
        </p:nvCxnSpPr>
        <p:spPr>
          <a:xfrm>
            <a:off x="2619447" y="1746765"/>
            <a:ext cx="482343" cy="0"/>
          </a:xfrm>
          <a:prstGeom prst="straightConnector1">
            <a:avLst/>
          </a:prstGeom>
          <a:ln>
            <a:solidFill>
              <a:srgbClr val="9E2349"/>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81BC74DE-6EBC-49AF-9CA1-F2584B5C4948}"/>
              </a:ext>
            </a:extLst>
          </p:cNvPr>
          <p:cNvSpPr txBox="1"/>
          <p:nvPr/>
        </p:nvSpPr>
        <p:spPr>
          <a:xfrm>
            <a:off x="6454350" y="2456764"/>
            <a:ext cx="2491333" cy="461665"/>
          </a:xfrm>
          <a:prstGeom prst="rect">
            <a:avLst/>
          </a:prstGeom>
          <a:solidFill>
            <a:srgbClr val="265E51"/>
          </a:solidFill>
        </p:spPr>
        <p:txBody>
          <a:bodyPr wrap="square" rtlCol="0">
            <a:spAutoFit/>
          </a:bodyPr>
          <a:lstStyle/>
          <a:p>
            <a:pPr algn="just"/>
            <a:r>
              <a:rPr lang="es-MX" sz="800" b="1" dirty="0">
                <a:solidFill>
                  <a:schemeClr val="bg1"/>
                </a:solidFill>
                <a:latin typeface="Montserrat" pitchFamily="2" charset="77"/>
              </a:rPr>
              <a:t>Nuevo León:</a:t>
            </a:r>
          </a:p>
          <a:p>
            <a:pPr algn="just"/>
            <a:r>
              <a:rPr lang="en-US" sz="800" dirty="0">
                <a:solidFill>
                  <a:schemeClr val="bg1"/>
                </a:solidFill>
                <a:latin typeface="Montserrat" pitchFamily="2" charset="77"/>
              </a:rPr>
              <a:t>- Maintenance, repair and overhaul for civil aviation; Investigation and development.</a:t>
            </a:r>
            <a:endParaRPr lang="es-MX" sz="800" dirty="0">
              <a:solidFill>
                <a:schemeClr val="bg1"/>
              </a:solidFill>
              <a:latin typeface="Montserrat" pitchFamily="2" charset="77"/>
            </a:endParaRPr>
          </a:p>
        </p:txBody>
      </p:sp>
      <p:sp>
        <p:nvSpPr>
          <p:cNvPr id="14" name="CuadroTexto 13">
            <a:extLst>
              <a:ext uri="{FF2B5EF4-FFF2-40B4-BE49-F238E27FC236}">
                <a16:creationId xmlns:a16="http://schemas.microsoft.com/office/drawing/2014/main" id="{D2776B0A-8928-4DE7-A021-09A2CAB96BF6}"/>
              </a:ext>
            </a:extLst>
          </p:cNvPr>
          <p:cNvSpPr txBox="1"/>
          <p:nvPr/>
        </p:nvSpPr>
        <p:spPr>
          <a:xfrm>
            <a:off x="128114" y="2182131"/>
            <a:ext cx="2491334" cy="954107"/>
          </a:xfrm>
          <a:prstGeom prst="rect">
            <a:avLst/>
          </a:prstGeom>
          <a:solidFill>
            <a:srgbClr val="265E51"/>
          </a:solidFill>
        </p:spPr>
        <p:txBody>
          <a:bodyPr wrap="square" rtlCol="0">
            <a:spAutoFit/>
          </a:bodyPr>
          <a:lstStyle/>
          <a:p>
            <a:pPr algn="just"/>
            <a:r>
              <a:rPr lang="es-MX" sz="800" b="1" dirty="0">
                <a:solidFill>
                  <a:schemeClr val="bg1"/>
                </a:solidFill>
                <a:latin typeface="Montserrat" pitchFamily="2" charset="77"/>
              </a:rPr>
              <a:t>Chihuahua:</a:t>
            </a:r>
            <a:endParaRPr lang="es-MX" sz="800" dirty="0">
              <a:solidFill>
                <a:schemeClr val="bg1"/>
              </a:solidFill>
              <a:latin typeface="Montserrat" pitchFamily="2" charset="77"/>
            </a:endParaRPr>
          </a:p>
          <a:p>
            <a:pPr algn="just"/>
            <a:r>
              <a:rPr lang="es-MX" sz="800" dirty="0">
                <a:solidFill>
                  <a:schemeClr val="bg1"/>
                </a:solidFill>
                <a:latin typeface="Montserrat" pitchFamily="2" charset="77"/>
              </a:rPr>
              <a:t>-</a:t>
            </a:r>
            <a:r>
              <a:rPr lang="en-US" sz="800" dirty="0">
                <a:solidFill>
                  <a:schemeClr val="bg1"/>
                </a:solidFill>
                <a:latin typeface="Montserrat" pitchFamily="2" charset="77"/>
              </a:rPr>
              <a:t>Aeronautical electrical wiring.</a:t>
            </a:r>
          </a:p>
          <a:p>
            <a:pPr algn="just"/>
            <a:r>
              <a:rPr lang="en-US" sz="800" dirty="0">
                <a:solidFill>
                  <a:schemeClr val="bg1"/>
                </a:solidFill>
                <a:latin typeface="Montserrat" pitchFamily="2" charset="77"/>
              </a:rPr>
              <a:t>-Ducts, gears and motor assembly axis, manufacture of blades, impellers, nozzles, discs, inductors, seals, nozzle segments.</a:t>
            </a:r>
          </a:p>
          <a:p>
            <a:pPr algn="just"/>
            <a:r>
              <a:rPr lang="en-US" sz="800" dirty="0">
                <a:solidFill>
                  <a:schemeClr val="bg1"/>
                </a:solidFill>
                <a:latin typeface="Montserrat" pitchFamily="2" charset="77"/>
              </a:rPr>
              <a:t>-Helicopter cabins and fuselages, electrical harnesses.</a:t>
            </a:r>
            <a:endParaRPr lang="en-US" sz="600" dirty="0">
              <a:solidFill>
                <a:schemeClr val="bg1"/>
              </a:solidFill>
              <a:latin typeface="Montserrat" pitchFamily="2" charset="77"/>
            </a:endParaRPr>
          </a:p>
        </p:txBody>
      </p:sp>
      <p:sp>
        <p:nvSpPr>
          <p:cNvPr id="17" name="CuadroTexto 16">
            <a:extLst>
              <a:ext uri="{FF2B5EF4-FFF2-40B4-BE49-F238E27FC236}">
                <a16:creationId xmlns:a16="http://schemas.microsoft.com/office/drawing/2014/main" id="{6A18D1D0-2F2A-4D01-856A-61383192BA4B}"/>
              </a:ext>
            </a:extLst>
          </p:cNvPr>
          <p:cNvSpPr txBox="1"/>
          <p:nvPr/>
        </p:nvSpPr>
        <p:spPr>
          <a:xfrm>
            <a:off x="128114" y="3394230"/>
            <a:ext cx="2491333" cy="1323439"/>
          </a:xfrm>
          <a:prstGeom prst="rect">
            <a:avLst/>
          </a:prstGeom>
          <a:solidFill>
            <a:srgbClr val="9E2349"/>
          </a:solidFill>
        </p:spPr>
        <p:txBody>
          <a:bodyPr wrap="square" rtlCol="0">
            <a:spAutoFit/>
          </a:bodyPr>
          <a:lstStyle/>
          <a:p>
            <a:pPr algn="just"/>
            <a:r>
              <a:rPr lang="en-US" sz="800" b="1" dirty="0">
                <a:solidFill>
                  <a:schemeClr val="bg1"/>
                </a:solidFill>
                <a:latin typeface="Montserrat" pitchFamily="2" charset="77"/>
              </a:rPr>
              <a:t>Querétaro:</a:t>
            </a:r>
          </a:p>
          <a:p>
            <a:pPr algn="just"/>
            <a:r>
              <a:rPr lang="en-US" sz="800" dirty="0">
                <a:solidFill>
                  <a:schemeClr val="bg1"/>
                </a:solidFill>
                <a:latin typeface="Montserrat" pitchFamily="2" charset="77"/>
              </a:rPr>
              <a:t>-Machining of complex components, aerostructures, maintenance, repair and overhaul of engines and landing systems; composite materials.</a:t>
            </a:r>
          </a:p>
          <a:p>
            <a:pPr algn="just"/>
            <a:r>
              <a:rPr lang="en-US" sz="800" dirty="0">
                <a:solidFill>
                  <a:schemeClr val="bg1"/>
                </a:solidFill>
                <a:latin typeface="Montserrat" pitchFamily="2" charset="77"/>
              </a:rPr>
              <a:t>-Assembly of fuselage, wings, horizontal and vertical stabilizers.</a:t>
            </a:r>
          </a:p>
          <a:p>
            <a:pPr algn="just"/>
            <a:r>
              <a:rPr lang="en-US" sz="800" dirty="0">
                <a:solidFill>
                  <a:schemeClr val="bg1"/>
                </a:solidFill>
                <a:latin typeface="Montserrat" pitchFamily="2" charset="77"/>
              </a:rPr>
              <a:t>-Manufacture and installation of electrical harnesses.</a:t>
            </a:r>
          </a:p>
          <a:p>
            <a:pPr algn="just"/>
            <a:r>
              <a:rPr lang="en-US" sz="800" dirty="0">
                <a:solidFill>
                  <a:schemeClr val="bg1"/>
                </a:solidFill>
                <a:latin typeface="Montserrat" pitchFamily="2" charset="77"/>
              </a:rPr>
              <a:t>-Parts of landing gears.</a:t>
            </a:r>
          </a:p>
        </p:txBody>
      </p:sp>
      <p:sp>
        <p:nvSpPr>
          <p:cNvPr id="27" name="CuadroTexto 26">
            <a:extLst>
              <a:ext uri="{FF2B5EF4-FFF2-40B4-BE49-F238E27FC236}">
                <a16:creationId xmlns:a16="http://schemas.microsoft.com/office/drawing/2014/main" id="{C006B760-5169-4FB4-86FA-41F8130DF502}"/>
              </a:ext>
            </a:extLst>
          </p:cNvPr>
          <p:cNvSpPr txBox="1"/>
          <p:nvPr/>
        </p:nvSpPr>
        <p:spPr>
          <a:xfrm>
            <a:off x="0" y="4746365"/>
            <a:ext cx="4126109" cy="288783"/>
          </a:xfrm>
          <a:prstGeom prst="rect">
            <a:avLst/>
          </a:prstGeom>
        </p:spPr>
        <p:txBody>
          <a:bodyPr vert="horz" lIns="91440" tIns="45720" rIns="91440" bIns="45720" rtlCol="0">
            <a:normAutofit/>
          </a:bodyPr>
          <a:lstStyle/>
          <a:p>
            <a:pPr>
              <a:lnSpc>
                <a:spcPct val="90000"/>
              </a:lnSpc>
              <a:spcAft>
                <a:spcPts val="600"/>
              </a:spcAft>
            </a:pPr>
            <a:r>
              <a:rPr lang="en-US" sz="600" b="1" dirty="0">
                <a:solidFill>
                  <a:schemeClr val="tx1">
                    <a:lumMod val="75000"/>
                    <a:lumOff val="25000"/>
                  </a:schemeClr>
                </a:solidFill>
                <a:latin typeface="Montserrat" pitchFamily="2" charset="77"/>
              </a:rPr>
              <a:t>Fuente: </a:t>
            </a:r>
            <a:r>
              <a:rPr lang="en-US" sz="600" b="1" dirty="0" err="1">
                <a:solidFill>
                  <a:schemeClr val="tx1">
                    <a:lumMod val="75000"/>
                    <a:lumOff val="25000"/>
                  </a:schemeClr>
                </a:solidFill>
                <a:latin typeface="Montserrat" pitchFamily="2" charset="77"/>
              </a:rPr>
              <a:t>ProMéxico</a:t>
            </a:r>
            <a:r>
              <a:rPr lang="en-US" sz="600" b="1" dirty="0">
                <a:solidFill>
                  <a:schemeClr val="tx1">
                    <a:lumMod val="75000"/>
                    <a:lumOff val="25000"/>
                  </a:schemeClr>
                </a:solidFill>
                <a:latin typeface="Montserrat" pitchFamily="2" charset="77"/>
              </a:rPr>
              <a:t>. Plan Nacional de </a:t>
            </a:r>
            <a:r>
              <a:rPr lang="en-US" sz="600" b="1" dirty="0" err="1">
                <a:solidFill>
                  <a:schemeClr val="tx1">
                    <a:lumMod val="75000"/>
                    <a:lumOff val="25000"/>
                  </a:schemeClr>
                </a:solidFill>
                <a:latin typeface="Montserrat" pitchFamily="2" charset="77"/>
              </a:rPr>
              <a:t>Vuelo</a:t>
            </a:r>
            <a:r>
              <a:rPr lang="en-US" sz="600" b="1" dirty="0">
                <a:solidFill>
                  <a:schemeClr val="tx1">
                    <a:lumMod val="75000"/>
                    <a:lumOff val="25000"/>
                  </a:schemeClr>
                </a:solidFill>
                <a:latin typeface="Montserrat" pitchFamily="2" charset="77"/>
              </a:rPr>
              <a:t>. </a:t>
            </a:r>
            <a:r>
              <a:rPr lang="en-US" sz="600" b="1" dirty="0" err="1">
                <a:solidFill>
                  <a:schemeClr val="tx1">
                    <a:lumMod val="75000"/>
                    <a:lumOff val="25000"/>
                  </a:schemeClr>
                </a:solidFill>
                <a:latin typeface="Montserrat" pitchFamily="2" charset="77"/>
              </a:rPr>
              <a:t>Industria</a:t>
            </a:r>
            <a:r>
              <a:rPr lang="en-US" sz="600" b="1" dirty="0">
                <a:solidFill>
                  <a:schemeClr val="tx1">
                    <a:lumMod val="75000"/>
                    <a:lumOff val="25000"/>
                  </a:schemeClr>
                </a:solidFill>
                <a:latin typeface="Montserrat" pitchFamily="2" charset="77"/>
              </a:rPr>
              <a:t> </a:t>
            </a:r>
            <a:r>
              <a:rPr lang="en-US" sz="600" b="1" dirty="0" err="1">
                <a:solidFill>
                  <a:schemeClr val="tx1">
                    <a:lumMod val="75000"/>
                    <a:lumOff val="25000"/>
                  </a:schemeClr>
                </a:solidFill>
                <a:latin typeface="Montserrat" pitchFamily="2" charset="77"/>
              </a:rPr>
              <a:t>Aeroespacial</a:t>
            </a:r>
            <a:r>
              <a:rPr lang="en-US" sz="600" b="1" dirty="0">
                <a:solidFill>
                  <a:schemeClr val="tx1">
                    <a:lumMod val="75000"/>
                    <a:lumOff val="25000"/>
                  </a:schemeClr>
                </a:solidFill>
                <a:latin typeface="Montserrat" pitchFamily="2" charset="77"/>
              </a:rPr>
              <a:t> Mexicana. </a:t>
            </a:r>
            <a:r>
              <a:rPr lang="en-US" sz="600" b="1" dirty="0" err="1">
                <a:solidFill>
                  <a:schemeClr val="tx1">
                    <a:lumMod val="75000"/>
                    <a:lumOff val="25000"/>
                  </a:schemeClr>
                </a:solidFill>
                <a:latin typeface="Montserrat" pitchFamily="2" charset="77"/>
              </a:rPr>
              <a:t>Mapa</a:t>
            </a:r>
            <a:r>
              <a:rPr lang="en-US" sz="600" b="1" dirty="0">
                <a:solidFill>
                  <a:schemeClr val="tx1">
                    <a:lumMod val="75000"/>
                    <a:lumOff val="25000"/>
                  </a:schemeClr>
                </a:solidFill>
                <a:latin typeface="Montserrat" pitchFamily="2" charset="77"/>
              </a:rPr>
              <a:t> de </a:t>
            </a:r>
            <a:r>
              <a:rPr lang="en-US" sz="600" b="1" dirty="0" err="1">
                <a:solidFill>
                  <a:schemeClr val="tx1">
                    <a:lumMod val="75000"/>
                    <a:lumOff val="25000"/>
                  </a:schemeClr>
                </a:solidFill>
                <a:latin typeface="Montserrat" pitchFamily="2" charset="77"/>
              </a:rPr>
              <a:t>Ruta</a:t>
            </a:r>
            <a:r>
              <a:rPr lang="en-US" sz="600" b="1" dirty="0">
                <a:solidFill>
                  <a:schemeClr val="tx1">
                    <a:lumMod val="75000"/>
                    <a:lumOff val="25000"/>
                  </a:schemeClr>
                </a:solidFill>
                <a:latin typeface="Montserrat" pitchFamily="2" charset="77"/>
              </a:rPr>
              <a:t> 2014.</a:t>
            </a:r>
          </a:p>
        </p:txBody>
      </p:sp>
      <p:cxnSp>
        <p:nvCxnSpPr>
          <p:cNvPr id="20" name="Conector recto de flecha 19">
            <a:extLst>
              <a:ext uri="{FF2B5EF4-FFF2-40B4-BE49-F238E27FC236}">
                <a16:creationId xmlns:a16="http://schemas.microsoft.com/office/drawing/2014/main" id="{F01F77C6-AB13-D043-BEAC-BCF622FD8A77}"/>
              </a:ext>
            </a:extLst>
          </p:cNvPr>
          <p:cNvCxnSpPr>
            <a:cxnSpLocks/>
          </p:cNvCxnSpPr>
          <p:nvPr/>
        </p:nvCxnSpPr>
        <p:spPr>
          <a:xfrm>
            <a:off x="2619447" y="2654815"/>
            <a:ext cx="1685853" cy="0"/>
          </a:xfrm>
          <a:prstGeom prst="straightConnector1">
            <a:avLst/>
          </a:prstGeom>
          <a:ln>
            <a:solidFill>
              <a:srgbClr val="265E5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CBB9AD25-C42E-4C42-AC4C-669F9DCD8CCF}"/>
              </a:ext>
            </a:extLst>
          </p:cNvPr>
          <p:cNvCxnSpPr>
            <a:cxnSpLocks/>
          </p:cNvCxnSpPr>
          <p:nvPr/>
        </p:nvCxnSpPr>
        <p:spPr>
          <a:xfrm>
            <a:off x="2619447" y="3715265"/>
            <a:ext cx="2681201" cy="0"/>
          </a:xfrm>
          <a:prstGeom prst="straightConnector1">
            <a:avLst/>
          </a:prstGeom>
          <a:ln>
            <a:solidFill>
              <a:srgbClr val="9E234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C3343C12-9B46-9A4B-B745-090ACF251AC3}"/>
              </a:ext>
            </a:extLst>
          </p:cNvPr>
          <p:cNvCxnSpPr>
            <a:cxnSpLocks/>
          </p:cNvCxnSpPr>
          <p:nvPr/>
        </p:nvCxnSpPr>
        <p:spPr>
          <a:xfrm flipH="1">
            <a:off x="5476947" y="2540515"/>
            <a:ext cx="977403" cy="0"/>
          </a:xfrm>
          <a:prstGeom prst="straightConnector1">
            <a:avLst/>
          </a:prstGeom>
          <a:ln>
            <a:solidFill>
              <a:srgbClr val="265E5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22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E823C8-384A-4A9A-9DA8-BD3E925E0214}"/>
              </a:ext>
            </a:extLst>
          </p:cNvPr>
          <p:cNvSpPr txBox="1"/>
          <p:nvPr/>
        </p:nvSpPr>
        <p:spPr>
          <a:xfrm>
            <a:off x="155474" y="866107"/>
            <a:ext cx="4416525" cy="307777"/>
          </a:xfrm>
          <a:prstGeom prst="rect">
            <a:avLst/>
          </a:prstGeom>
          <a:noFill/>
        </p:spPr>
        <p:txBody>
          <a:bodyPr wrap="square" rtlCol="0">
            <a:spAutoFit/>
          </a:bodyPr>
          <a:lstStyle/>
          <a:p>
            <a:r>
              <a:rPr lang="en-US" b="1" dirty="0">
                <a:solidFill>
                  <a:srgbClr val="265E51"/>
                </a:solidFill>
                <a:latin typeface="Montserrat"/>
              </a:rPr>
              <a:t>Aerospace Sector</a:t>
            </a:r>
          </a:p>
        </p:txBody>
      </p:sp>
      <p:cxnSp>
        <p:nvCxnSpPr>
          <p:cNvPr id="3" name="Straight Connector 3">
            <a:extLst>
              <a:ext uri="{FF2B5EF4-FFF2-40B4-BE49-F238E27FC236}">
                <a16:creationId xmlns:a16="http://schemas.microsoft.com/office/drawing/2014/main" id="{26D131E1-DF54-48EC-B65D-1DEBC98C0E8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4">
            <a:extLst>
              <a:ext uri="{FF2B5EF4-FFF2-40B4-BE49-F238E27FC236}">
                <a16:creationId xmlns:a16="http://schemas.microsoft.com/office/drawing/2014/main" id="{FCA649B7-92CC-4CC5-AB85-444D95F84EBD}"/>
              </a:ext>
            </a:extLst>
          </p:cNvPr>
          <p:cNvSpPr txBox="1"/>
          <p:nvPr/>
        </p:nvSpPr>
        <p:spPr>
          <a:xfrm>
            <a:off x="155474" y="1363001"/>
            <a:ext cx="3777793" cy="1338828"/>
          </a:xfrm>
          <a:prstGeom prst="rect">
            <a:avLst/>
          </a:prstGeom>
          <a:noFill/>
        </p:spPr>
        <p:txBody>
          <a:bodyPr wrap="square" rtlCol="0">
            <a:spAutoFit/>
          </a:bodyPr>
          <a:lstStyle/>
          <a:p>
            <a:pPr marL="144000" indent="-144000">
              <a:buClr>
                <a:schemeClr val="tx1"/>
              </a:buClr>
              <a:buFont typeface="Arial" panose="020B0604020202020204" pitchFamily="34" charset="0"/>
              <a:buChar char="•"/>
            </a:pPr>
            <a:r>
              <a:rPr lang="en-US" sz="900" dirty="0">
                <a:solidFill>
                  <a:schemeClr val="tx1"/>
                </a:solidFill>
                <a:latin typeface="Montserrat" pitchFamily="2" charset="77"/>
              </a:rPr>
              <a:t>The increase in the use of artificial intelligence, machine learning and automatization of robotic processes will boost process productivity in the value chain.</a:t>
            </a:r>
          </a:p>
          <a:p>
            <a:pPr>
              <a:buClr>
                <a:schemeClr val="tx1"/>
              </a:buClr>
            </a:pPr>
            <a:endParaRPr lang="en-US" sz="900" dirty="0">
              <a:solidFill>
                <a:schemeClr val="tx1"/>
              </a:solidFill>
              <a:latin typeface="Montserrat" pitchFamily="2" charset="77"/>
            </a:endParaRPr>
          </a:p>
          <a:p>
            <a:pPr marL="144000" indent="-144000">
              <a:buClr>
                <a:schemeClr val="tx1"/>
              </a:buClr>
              <a:buFont typeface="Arial" panose="020B0604020202020204" pitchFamily="34" charset="0"/>
              <a:buChar char="•"/>
            </a:pPr>
            <a:r>
              <a:rPr lang="en-US" sz="900" dirty="0">
                <a:solidFill>
                  <a:schemeClr val="tx1"/>
                </a:solidFill>
                <a:latin typeface="Montserrat" pitchFamily="2" charset="77"/>
              </a:rPr>
              <a:t>On the other hand, the Mexican Space Agency and UNAM signed an agreement to promote and develop space and satellite projects. This will give support to agriculture, natural disasters, climate change, cartography, oil and mining exploration and telemedicine.</a:t>
            </a:r>
          </a:p>
        </p:txBody>
      </p:sp>
    </p:spTree>
    <p:extLst>
      <p:ext uri="{BB962C8B-B14F-4D97-AF65-F5344CB8AC3E}">
        <p14:creationId xmlns:p14="http://schemas.microsoft.com/office/powerpoint/2010/main" val="118903823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2081</TotalTime>
  <Words>719</Words>
  <Application>Microsoft Office PowerPoint</Application>
  <PresentationFormat>Presentación en pantalla (16:9)</PresentationFormat>
  <Paragraphs>132</Paragraphs>
  <Slides>8</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Calibri</vt:lpstr>
      <vt:lpstr>Montserrat</vt:lpstr>
      <vt:lpstr>Montserrat Medium</vt: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Andrade Cárdenas, Tania</cp:lastModifiedBy>
  <cp:revision>164</cp:revision>
  <dcterms:modified xsi:type="dcterms:W3CDTF">2021-11-30T00:42:50Z</dcterms:modified>
</cp:coreProperties>
</file>